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6" r:id="rId2"/>
    <p:sldId id="392" r:id="rId3"/>
    <p:sldId id="387" r:id="rId4"/>
    <p:sldId id="393" r:id="rId5"/>
    <p:sldId id="394" r:id="rId6"/>
    <p:sldId id="395" r:id="rId7"/>
    <p:sldId id="391" r:id="rId8"/>
    <p:sldId id="39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06" autoAdjust="0"/>
  </p:normalViewPr>
  <p:slideViewPr>
    <p:cSldViewPr snapToGrid="0">
      <p:cViewPr varScale="1">
        <p:scale>
          <a:sx n="46" d="100"/>
          <a:sy n="46" d="100"/>
        </p:scale>
        <p:origin x="16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05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25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774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41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9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3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0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78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79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5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16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942FC74-B6DC-4E0A-B4C3-213B983A57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934210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2" r:id="rId13"/>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1.gif"/><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pic>
        <p:nvPicPr>
          <p:cNvPr id="3" name="Picture 2">
            <a:extLst>
              <a:ext uri="{FF2B5EF4-FFF2-40B4-BE49-F238E27FC236}">
                <a16:creationId xmlns:a16="http://schemas.microsoft.com/office/drawing/2014/main" id="{08220BAB-404A-6FA5-D9EB-7A307EE7BC81}"/>
              </a:ext>
            </a:extLst>
          </p:cNvPr>
          <p:cNvPicPr>
            <a:picLocks noChangeAspect="1"/>
          </p:cNvPicPr>
          <p:nvPr/>
        </p:nvPicPr>
        <p:blipFill>
          <a:blip r:embed="rId8"/>
          <a:stretch>
            <a:fillRect/>
          </a:stretch>
        </p:blipFill>
        <p:spPr>
          <a:xfrm>
            <a:off x="2088299" y="-210410"/>
            <a:ext cx="7901101" cy="2249619"/>
          </a:xfrm>
          <a:prstGeom prst="rect">
            <a:avLst/>
          </a:prstGeom>
        </p:spPr>
      </p:pic>
      <p:sp>
        <p:nvSpPr>
          <p:cNvPr id="4" name="TextBox 3">
            <a:extLst>
              <a:ext uri="{FF2B5EF4-FFF2-40B4-BE49-F238E27FC236}">
                <a16:creationId xmlns:a16="http://schemas.microsoft.com/office/drawing/2014/main" id="{089B0148-98AB-5C93-CB94-645F9AC813B4}"/>
              </a:ext>
            </a:extLst>
          </p:cNvPr>
          <p:cNvSpPr txBox="1"/>
          <p:nvPr/>
        </p:nvSpPr>
        <p:spPr>
          <a:xfrm>
            <a:off x="2930235" y="1634655"/>
            <a:ext cx="7709189" cy="1077218"/>
          </a:xfrm>
          <a:prstGeom prst="rect">
            <a:avLst/>
          </a:prstGeom>
          <a:noFill/>
        </p:spPr>
        <p:txBody>
          <a:bodyPr wrap="square">
            <a:spAutoFit/>
          </a:bodyPr>
          <a:lstStyle/>
          <a:p>
            <a:pPr lvl="0" algn="ctr">
              <a:defRPr/>
            </a:pPr>
            <a:r>
              <a:rPr lang="en-US"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1. </a:t>
            </a:r>
            <a:r>
              <a:rPr lang="vi-VN" sz="32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Đọc một câu chuyện có nhân vật mang đặc điểm nổi bật về ngoại hình hoặc tính cách,...</a:t>
            </a:r>
            <a:endParaRPr kumimoji="0" lang="vi-VN" sz="32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85132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278EE-ECD6-B6E0-6BDD-D9566C987D5A}"/>
              </a:ext>
            </a:extLst>
          </p:cNvPr>
          <p:cNvPicPr>
            <a:picLocks noChangeAspect="1"/>
          </p:cNvPicPr>
          <p:nvPr/>
        </p:nvPicPr>
        <p:blipFill>
          <a:blip r:embed="rId2"/>
          <a:stretch>
            <a:fillRect/>
          </a:stretch>
        </p:blipFill>
        <p:spPr>
          <a:xfrm>
            <a:off x="-108585" y="0"/>
            <a:ext cx="4560570" cy="6858000"/>
          </a:xfrm>
          <a:prstGeom prst="rect">
            <a:avLst/>
          </a:prstGeom>
        </p:spPr>
      </p:pic>
      <p:pic>
        <p:nvPicPr>
          <p:cNvPr id="1028" name="Picture 4" descr="Dế Mèn Phiêu Lưu Ký">
            <a:extLst>
              <a:ext uri="{FF2B5EF4-FFF2-40B4-BE49-F238E27FC236}">
                <a16:creationId xmlns:a16="http://schemas.microsoft.com/office/drawing/2014/main" id="{14A6E32D-AFD4-06CB-C8DD-1CB2E37F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763" y="0"/>
            <a:ext cx="42370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DEB143-6C0F-6738-729D-CEF44D146064}"/>
              </a:ext>
            </a:extLst>
          </p:cNvPr>
          <p:cNvPicPr>
            <a:picLocks noChangeAspect="1"/>
          </p:cNvPicPr>
          <p:nvPr/>
        </p:nvPicPr>
        <p:blipFill>
          <a:blip r:embed="rId4"/>
          <a:stretch>
            <a:fillRect/>
          </a:stretch>
        </p:blipFill>
        <p:spPr>
          <a:xfrm>
            <a:off x="8467725" y="0"/>
            <a:ext cx="3724275" cy="6858000"/>
          </a:xfrm>
          <a:prstGeom prst="rect">
            <a:avLst/>
          </a:prstGeom>
        </p:spPr>
      </p:pic>
    </p:spTree>
    <p:extLst>
      <p:ext uri="{BB962C8B-B14F-4D97-AF65-F5344CB8AC3E}">
        <p14:creationId xmlns:p14="http://schemas.microsoft.com/office/powerpoint/2010/main" val="349946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
            <a:extLst>
              <a:ext uri="{FF2B5EF4-FFF2-40B4-BE49-F238E27FC236}">
                <a16:creationId xmlns:a16="http://schemas.microsoft.com/office/drawing/2014/main" id="{A3748EE6-2F4C-4CD4-87D7-44E8CCA445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825" y="5277331"/>
            <a:ext cx="1856880" cy="1580669"/>
          </a:xfrm>
          <a:prstGeom prst="rect">
            <a:avLst/>
          </a:prstGeom>
        </p:spPr>
      </p:pic>
      <p:pic>
        <p:nvPicPr>
          <p:cNvPr id="3" name="Picture 8">
            <a:extLst>
              <a:ext uri="{FF2B5EF4-FFF2-40B4-BE49-F238E27FC236}">
                <a16:creationId xmlns:a16="http://schemas.microsoft.com/office/drawing/2014/main" id="{B70577EF-07FA-4DAB-9C08-0C0043241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 name="Picture 2">
            <a:extLst>
              <a:ext uri="{FF2B5EF4-FFF2-40B4-BE49-F238E27FC236}">
                <a16:creationId xmlns:a16="http://schemas.microsoft.com/office/drawing/2014/main" id="{00663264-1A52-4034-A6F7-16AED7103F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59404" y="8191"/>
            <a:ext cx="1753447" cy="803398"/>
          </a:xfrm>
          <a:prstGeom prst="rect">
            <a:avLst/>
          </a:prstGeom>
        </p:spPr>
      </p:pic>
      <p:pic>
        <p:nvPicPr>
          <p:cNvPr id="4" name="Picture 19">
            <a:extLst>
              <a:ext uri="{FF2B5EF4-FFF2-40B4-BE49-F238E27FC236}">
                <a16:creationId xmlns:a16="http://schemas.microsoft.com/office/drawing/2014/main" id="{55B5752F-9C9E-4B09-B951-506D57692E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2481" y="-119528"/>
            <a:ext cx="2534846" cy="1042455"/>
          </a:xfrm>
          <a:prstGeom prst="rect">
            <a:avLst/>
          </a:prstGeom>
        </p:spPr>
      </p:pic>
      <p:pic>
        <p:nvPicPr>
          <p:cNvPr id="22" name="Picture 19">
            <a:extLst>
              <a:ext uri="{FF2B5EF4-FFF2-40B4-BE49-F238E27FC236}">
                <a16:creationId xmlns:a16="http://schemas.microsoft.com/office/drawing/2014/main" id="{DD48E702-3692-4D53-A2E2-F6C611A700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817199" y="-230867"/>
            <a:ext cx="2534846" cy="1042455"/>
          </a:xfrm>
          <a:prstGeom prst="rect">
            <a:avLst/>
          </a:prstGeom>
        </p:spPr>
      </p:pic>
      <p:sp>
        <p:nvSpPr>
          <p:cNvPr id="8" name="Rectangle: Rounded Corners 7">
            <a:extLst>
              <a:ext uri="{FF2B5EF4-FFF2-40B4-BE49-F238E27FC236}">
                <a16:creationId xmlns:a16="http://schemas.microsoft.com/office/drawing/2014/main" id="{5665CBC1-9C3E-4B90-9DCD-2BF9C50C2B4A}"/>
              </a:ext>
            </a:extLst>
          </p:cNvPr>
          <p:cNvSpPr/>
          <p:nvPr/>
        </p:nvSpPr>
        <p:spPr>
          <a:xfrm>
            <a:off x="285750" y="66675"/>
            <a:ext cx="11506200" cy="6410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AF151BE9-1D85-4E99-8560-173C4784B8B0}"/>
              </a:ext>
            </a:extLst>
          </p:cNvPr>
          <p:cNvSpPr txBox="1">
            <a:spLocks/>
          </p:cNvSpPr>
          <p:nvPr/>
        </p:nvSpPr>
        <p:spPr>
          <a:xfrm>
            <a:off x="-95230" y="143958"/>
            <a:ext cx="12191980" cy="18977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2.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Viết</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vào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Phiếu</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đọc</a:t>
            </a:r>
            <a:r>
              <a:rPr kumimoji="0" lang="en-US" sz="3600" b="0" i="1"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1"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sách</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theo</a:t>
            </a:r>
            <a:r>
              <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rPr>
              <a:t> </a:t>
            </a:r>
            <a:r>
              <a:rPr kumimoji="0" lang="en-US" sz="3600" b="0" i="0" u="none" strike="noStrike" kern="1200" cap="none" spc="0" normalizeH="0" baseline="0" noProof="0" dirty="0" err="1">
                <a:ln>
                  <a:noFill/>
                </a:ln>
                <a:solidFill>
                  <a:srgbClr val="7030A0"/>
                </a:solidFill>
                <a:effectLst/>
                <a:uLnTx/>
                <a:uFillTx/>
                <a:latin typeface="Arial" panose="020B0604020202020204" pitchFamily="34" charset="0"/>
                <a:ea typeface="方正静蕾简体"/>
                <a:cs typeface="Arial" panose="020B0604020202020204" pitchFamily="34" charset="0"/>
              </a:rPr>
              <a:t>mẫu</a:t>
            </a:r>
            <a:endParaRPr kumimoji="0" lang="en-US" sz="3600" b="0" i="0" u="none" strike="noStrike" kern="1200" cap="none" spc="0" normalizeH="0" baseline="0" noProof="0" dirty="0">
              <a:ln>
                <a:noFill/>
              </a:ln>
              <a:solidFill>
                <a:srgbClr val="7030A0"/>
              </a:solidFill>
              <a:effectLst/>
              <a:uLnTx/>
              <a:uFillTx/>
              <a:latin typeface="Arial" panose="020B0604020202020204" pitchFamily="34" charset="0"/>
              <a:ea typeface="方正静蕾简体"/>
              <a:cs typeface="Arial" panose="020B0604020202020204" pitchFamily="34" charset="0"/>
            </a:endParaRPr>
          </a:p>
        </p:txBody>
      </p:sp>
      <p:pic>
        <p:nvPicPr>
          <p:cNvPr id="7" name="Picture 6">
            <a:extLst>
              <a:ext uri="{FF2B5EF4-FFF2-40B4-BE49-F238E27FC236}">
                <a16:creationId xmlns:a16="http://schemas.microsoft.com/office/drawing/2014/main" id="{1242611A-F14D-FF32-59A2-C1752A170C66}"/>
              </a:ext>
            </a:extLst>
          </p:cNvPr>
          <p:cNvPicPr>
            <a:picLocks noChangeAspect="1"/>
          </p:cNvPicPr>
          <p:nvPr/>
        </p:nvPicPr>
        <p:blipFill>
          <a:blip r:embed="rId10"/>
          <a:stretch>
            <a:fillRect/>
          </a:stretch>
        </p:blipFill>
        <p:spPr>
          <a:xfrm>
            <a:off x="4076700" y="1060847"/>
            <a:ext cx="3694339" cy="5387577"/>
          </a:xfrm>
          <a:prstGeom prst="rect">
            <a:avLst/>
          </a:prstGeom>
        </p:spPr>
      </p:pic>
    </p:spTree>
    <p:extLst>
      <p:ext uri="{BB962C8B-B14F-4D97-AF65-F5344CB8AC3E}">
        <p14:creationId xmlns:p14="http://schemas.microsoft.com/office/powerpoint/2010/main" val="1509059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21" name="Picture 2" descr="Plants Animated Clipart: animated-gif-clipart-flowers-in-planter-pot-05c">
            <a:extLst>
              <a:ext uri="{FF2B5EF4-FFF2-40B4-BE49-F238E27FC236}">
                <a16:creationId xmlns:a16="http://schemas.microsoft.com/office/drawing/2014/main" id="{CF4B20D7-2DC9-40F9-88EE-DAF7677D9CF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130"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Plants Animated Clipart: animated-gif-clipart-flowers-in-planter-pot-05c">
            <a:extLst>
              <a:ext uri="{FF2B5EF4-FFF2-40B4-BE49-F238E27FC236}">
                <a16:creationId xmlns:a16="http://schemas.microsoft.com/office/drawing/2014/main" id="{E2276F80-E35E-43E1-9849-CFE4A0AA2B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527102" y="4507689"/>
            <a:ext cx="319802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7DB0D29-B779-43C2-AE2A-FA1DBEF99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39" y="3152775"/>
            <a:ext cx="4661453" cy="3200400"/>
          </a:xfrm>
          <a:prstGeom prst="rect">
            <a:avLst/>
          </a:prstGeom>
        </p:spPr>
      </p:pic>
      <p:pic>
        <p:nvPicPr>
          <p:cNvPr id="7" name="Picture 5">
            <a:extLst>
              <a:ext uri="{FF2B5EF4-FFF2-40B4-BE49-F238E27FC236}">
                <a16:creationId xmlns:a16="http://schemas.microsoft.com/office/drawing/2014/main" id="{84ECA2F4-950B-4FE4-BC73-3FE6953B6D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81226" y="1588036"/>
            <a:ext cx="9039224" cy="1528478"/>
          </a:xfrm>
          <a:prstGeom prst="rect">
            <a:avLst/>
          </a:prstGeom>
        </p:spPr>
      </p:pic>
      <p:sp>
        <p:nvSpPr>
          <p:cNvPr id="8" name="TextBox 7">
            <a:extLst>
              <a:ext uri="{FF2B5EF4-FFF2-40B4-BE49-F238E27FC236}">
                <a16:creationId xmlns:a16="http://schemas.microsoft.com/office/drawing/2014/main" id="{DD5FD29E-A5EF-471F-A627-4AC08E34D0F0}"/>
              </a:ext>
            </a:extLst>
          </p:cNvPr>
          <p:cNvSpPr txBox="1"/>
          <p:nvPr/>
        </p:nvSpPr>
        <p:spPr>
          <a:xfrm>
            <a:off x="2930235" y="1634655"/>
            <a:ext cx="7709189" cy="1200329"/>
          </a:xfrm>
          <a:prstGeom prst="rect">
            <a:avLst/>
          </a:prstGeom>
          <a:noFill/>
        </p:spPr>
        <p:txBody>
          <a:bodyPr wrap="square">
            <a:spAutoFit/>
          </a:bodyPr>
          <a:lstStyle/>
          <a:p>
            <a:pPr lvl="0" algn="ctr">
              <a:defRPr/>
            </a:pPr>
            <a:r>
              <a:rPr lang="en-US"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3. </a:t>
            </a:r>
            <a:r>
              <a:rPr lang="vi-VN" sz="3600" dirty="0">
                <a:ln w="0">
                  <a:solidFill>
                    <a:sysClr val="windowText" lastClr="000000"/>
                  </a:solidFill>
                </a:ln>
                <a:solidFill>
                  <a:srgbClr val="002060"/>
                </a:solidFill>
                <a:effectLst>
                  <a:outerShdw blurRad="38100" dist="19050" dir="2700000" algn="tl" rotWithShape="0">
                    <a:prstClr val="black">
                      <a:alpha val="40000"/>
                    </a:prstClr>
                  </a:outerShdw>
                </a:effectLst>
                <a:latin typeface="Calibri" panose="020F0502020204030204" pitchFamily="34" charset="0"/>
                <a:ea typeface="微软雅黑"/>
                <a:cs typeface="Calibri" panose="020F0502020204030204" pitchFamily="34" charset="0"/>
              </a:rPr>
              <a:t>Trao đổi với bạn những điều thú vị về câu chuyện em đã đọc.</a:t>
            </a:r>
            <a:endParaRPr kumimoji="0" lang="vi-VN" sz="3600" b="0" i="0" u="none" strike="noStrike" kern="1200" cap="none" spc="0" normalizeH="0" baseline="0" noProof="0" dirty="0">
              <a:ln w="0">
                <a:solidFill>
                  <a:sysClr val="windowText" lastClr="000000"/>
                </a:solidFill>
              </a:ln>
              <a:solidFill>
                <a:srgbClr val="002060"/>
              </a:solidFill>
              <a:effectLst>
                <a:outerShdw blurRad="38100" dist="19050" dir="2700000" algn="tl"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08077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14:presetBounceEnd="50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3">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3" name="Picture 2" descr="実は自分が苦手な内容の方が教えやすい・・？">
            <a:extLst>
              <a:ext uri="{FF2B5EF4-FFF2-40B4-BE49-F238E27FC236}">
                <a16:creationId xmlns:a16="http://schemas.microsoft.com/office/drawing/2014/main" id="{E90FDB92-E3CA-07DD-91DC-1300A04DE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93" y="2701290"/>
            <a:ext cx="3961989" cy="402336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31BA2BB2-FA47-74BB-7C50-0FE4A2E3DBCE}"/>
              </a:ext>
            </a:extLst>
          </p:cNvPr>
          <p:cNvSpPr/>
          <p:nvPr/>
        </p:nvSpPr>
        <p:spPr>
          <a:xfrm>
            <a:off x="3162300" y="1123950"/>
            <a:ext cx="7877175" cy="1600200"/>
          </a:xfrm>
          <a:prstGeom prst="wedgeRoundRectCallout">
            <a:avLst>
              <a:gd name="adj1" fmla="val -50458"/>
              <a:gd name="adj2" fmla="val 7430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1434A6"/>
                </a:solidFill>
                <a:latin typeface="Calibri" panose="020F0502020204030204" pitchFamily="34" charset="0"/>
                <a:cs typeface="Calibri" panose="020F0502020204030204" pitchFamily="34" charset="0"/>
              </a:rPr>
              <a:t>Trao</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đổi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với</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bạn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những</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điều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thú</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vị</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về</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câu</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chuyện</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em</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đã</a:t>
            </a:r>
            <a:r>
              <a:rPr lang="en-US" sz="4000" b="1" dirty="0">
                <a:solidFill>
                  <a:srgbClr val="1434A6"/>
                </a:solidFill>
                <a:latin typeface="Calibri" panose="020F0502020204030204" pitchFamily="34" charset="0"/>
                <a:cs typeface="Calibri" panose="020F0502020204030204" pitchFamily="34" charset="0"/>
              </a:rPr>
              <a:t> </a:t>
            </a:r>
            <a:r>
              <a:rPr lang="en-US" sz="4000" b="1" dirty="0" err="1">
                <a:solidFill>
                  <a:srgbClr val="1434A6"/>
                </a:solidFill>
                <a:latin typeface="Calibri" panose="020F0502020204030204" pitchFamily="34" charset="0"/>
                <a:cs typeface="Calibri" panose="020F0502020204030204" pitchFamily="34" charset="0"/>
              </a:rPr>
              <a:t>đọc</a:t>
            </a:r>
            <a:r>
              <a:rPr lang="en-US" sz="4000" b="1" dirty="0">
                <a:solidFill>
                  <a:srgbClr val="1434A6"/>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1434A6"/>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8FD6302E-D5C6-3EBF-FD4E-360A51E37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210" y="3048517"/>
            <a:ext cx="640080" cy="640080"/>
          </a:xfrm>
          <a:prstGeom prst="rect">
            <a:avLst/>
          </a:prstGeom>
        </p:spPr>
      </p:pic>
      <p:sp>
        <p:nvSpPr>
          <p:cNvPr id="11" name="TextBox 10">
            <a:extLst>
              <a:ext uri="{FF2B5EF4-FFF2-40B4-BE49-F238E27FC236}">
                <a16:creationId xmlns:a16="http://schemas.microsoft.com/office/drawing/2014/main" id="{547F562F-067C-0705-1588-617CC8AB1008}"/>
              </a:ext>
            </a:extLst>
          </p:cNvPr>
          <p:cNvSpPr txBox="1"/>
          <p:nvPr/>
        </p:nvSpPr>
        <p:spPr>
          <a:xfrm>
            <a:off x="5147289" y="3072548"/>
            <a:ext cx="6720861" cy="954107"/>
          </a:xfrm>
          <a:prstGeom prst="rect">
            <a:avLst/>
          </a:prstGeom>
          <a:noFill/>
        </p:spPr>
        <p:txBody>
          <a:bodyPr wrap="square">
            <a:spAutoFit/>
          </a:bodyPr>
          <a:lstStyle/>
          <a:p>
            <a:pPr lvl="0">
              <a:defRPr/>
            </a:pPr>
            <a:r>
              <a:rPr lang="en-US" sz="2800" b="1" dirty="0">
                <a:solidFill>
                  <a:srgbClr val="1434A6"/>
                </a:solidFill>
                <a:latin typeface="Calibri" panose="020F0502020204030204" pitchFamily="34" charset="0"/>
                <a:cs typeface="Calibri" panose="020F0502020204030204" pitchFamily="34" charset="0"/>
              </a:rPr>
              <a:t>G: </a:t>
            </a:r>
            <a:r>
              <a:rPr lang="en-US" sz="2800" b="1" dirty="0" err="1">
                <a:solidFill>
                  <a:srgbClr val="1434A6"/>
                </a:solidFill>
                <a:latin typeface="Calibri" panose="020F0502020204030204" pitchFamily="34" charset="0"/>
                <a:cs typeface="Calibri" panose="020F0502020204030204" pitchFamily="34" charset="0"/>
              </a:rPr>
              <a:t>Nói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về</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em</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đã</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ghi</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trong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phiếu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đọc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sách</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hoặc</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những</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điều</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thú</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vị</a:t>
            </a:r>
            <a:r>
              <a:rPr lang="en-US" sz="2800" b="1" dirty="0">
                <a:solidFill>
                  <a:srgbClr val="1434A6"/>
                </a:solidFill>
                <a:latin typeface="Calibri" panose="020F0502020204030204" pitchFamily="34" charset="0"/>
                <a:cs typeface="Calibri" panose="020F0502020204030204" pitchFamily="34" charset="0"/>
              </a:rPr>
              <a:t> </a:t>
            </a:r>
            <a:r>
              <a:rPr lang="en-US" sz="2800" b="1" dirty="0" err="1">
                <a:solidFill>
                  <a:srgbClr val="1434A6"/>
                </a:solidFill>
                <a:latin typeface="Calibri" panose="020F0502020204030204" pitchFamily="34" charset="0"/>
                <a:cs typeface="Calibri" panose="020F0502020204030204" pitchFamily="34" charset="0"/>
              </a:rPr>
              <a:t>khác</a:t>
            </a:r>
            <a:r>
              <a:rPr lang="en-US" sz="2800" b="1" dirty="0">
                <a:solidFill>
                  <a:srgbClr val="1434A6"/>
                </a:solidFill>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rgbClr val="1434A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417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Trò-chơi-chíu.wav"/>
                                            </p:tgtEl>
                                          </p:cMediaNode>
                                        </p:audio>
                                      </p:subTnLst>
                                    </p:cTn>
                                  </p:par>
                                  <p:par>
                                    <p:cTn id="9" presetID="32" presetClass="emph" presetSubtype="0" repeatCount="3000" fill="hold" nodeType="withEffect">
                                      <p:stCondLst>
                                        <p:cond delay="25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31317-5625-347F-9EE2-5F6705C228E9}"/>
              </a:ext>
            </a:extLst>
          </p:cNvPr>
          <p:cNvPicPr>
            <a:picLocks noChangeAspect="1"/>
          </p:cNvPicPr>
          <p:nvPr/>
        </p:nvPicPr>
        <p:blipFill>
          <a:blip r:embed="rId2"/>
          <a:stretch>
            <a:fillRect/>
          </a:stretch>
        </p:blipFill>
        <p:spPr>
          <a:xfrm>
            <a:off x="285750" y="159053"/>
            <a:ext cx="11463337" cy="5822647"/>
          </a:xfrm>
          <a:prstGeom prst="rect">
            <a:avLst/>
          </a:prstGeom>
        </p:spPr>
      </p:pic>
    </p:spTree>
    <p:extLst>
      <p:ext uri="{BB962C8B-B14F-4D97-AF65-F5344CB8AC3E}">
        <p14:creationId xmlns:p14="http://schemas.microsoft.com/office/powerpoint/2010/main" val="246530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11" name="图片 5">
            <a:extLst>
              <a:ext uri="{FF2B5EF4-FFF2-40B4-BE49-F238E27FC236}">
                <a16:creationId xmlns:a16="http://schemas.microsoft.com/office/drawing/2014/main" id="{52A4218E-F76B-40C3-BC41-71625BD8A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6935" y="1315044"/>
            <a:ext cx="886450" cy="640080"/>
          </a:xfrm>
          <a:prstGeom prst="rect">
            <a:avLst/>
          </a:prstGeom>
        </p:spPr>
      </p:pic>
      <p:sp>
        <p:nvSpPr>
          <p:cNvPr id="8" name="Freeform: Shape 7">
            <a:extLst>
              <a:ext uri="{FF2B5EF4-FFF2-40B4-BE49-F238E27FC236}">
                <a16:creationId xmlns:a16="http://schemas.microsoft.com/office/drawing/2014/main" id="{E4609DF7-C59D-42ED-9A02-7D8183E77B69}"/>
              </a:ext>
            </a:extLst>
          </p:cNvPr>
          <p:cNvSpPr/>
          <p:nvPr/>
        </p:nvSpPr>
        <p:spPr>
          <a:xfrm>
            <a:off x="3133726" y="1325858"/>
            <a:ext cx="6400800" cy="3714935"/>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3333"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TextBox 9">
            <a:extLst>
              <a:ext uri="{FF2B5EF4-FFF2-40B4-BE49-F238E27FC236}">
                <a16:creationId xmlns:a16="http://schemas.microsoft.com/office/drawing/2014/main" id="{89B8F065-1E47-438D-B8E9-04BB78E5411E}"/>
              </a:ext>
            </a:extLst>
          </p:cNvPr>
          <p:cNvSpPr txBox="1"/>
          <p:nvPr/>
        </p:nvSpPr>
        <p:spPr>
          <a:xfrm>
            <a:off x="3675246" y="7809165"/>
            <a:ext cx="6096000" cy="36317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all" spc="0" normalizeH="0" baseline="0" noProof="0">
                <a:ln>
                  <a:noFill/>
                </a:ln>
                <a:solidFill>
                  <a:srgbClr val="FFFF0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KHỞI </a:t>
            </a:r>
            <a:r>
              <a:rPr kumimoji="0" lang="en-US" altLang="zh-CN" sz="11500" b="0" i="0" u="none" strike="noStrike" kern="1200" cap="all" spc="0" normalizeH="0" baseline="0" noProof="0">
                <a:ln>
                  <a:noFill/>
                </a:ln>
                <a:solidFill>
                  <a:srgbClr val="BC72F0">
                    <a:lumMod val="40000"/>
                    <a:lumOff val="60000"/>
                  </a:srgbClr>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ĐỘNG</a:t>
            </a:r>
            <a:endParaRPr kumimoji="0" lang="zh-CN" altLang="en-US" sz="11500" b="0" i="0" u="none" strike="noStrike" kern="1200" cap="all" spc="0" normalizeH="0" baseline="0" noProof="0" dirty="0">
              <a:ln>
                <a:noFill/>
              </a:ln>
              <a:solidFill>
                <a:srgbClr val="BC72F0">
                  <a:lumMod val="40000"/>
                  <a:lumOff val="60000"/>
                </a:srgbClr>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
        <p:nvSpPr>
          <p:cNvPr id="9" name="TextBox 8">
            <a:extLst>
              <a:ext uri="{FF2B5EF4-FFF2-40B4-BE49-F238E27FC236}">
                <a16:creationId xmlns:a16="http://schemas.microsoft.com/office/drawing/2014/main" id="{B6599ABB-2110-458F-8BB9-E88F6271EF51}"/>
              </a:ext>
            </a:extLst>
          </p:cNvPr>
          <p:cNvSpPr txBox="1"/>
          <p:nvPr/>
        </p:nvSpPr>
        <p:spPr>
          <a:xfrm>
            <a:off x="2790690" y="2795435"/>
            <a:ext cx="756495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all" spc="0" normalizeH="0" baseline="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Vận</a:t>
            </a:r>
            <a:r>
              <a:rPr kumimoji="0" lang="en-US" altLang="zh-CN" sz="8000" b="1" i="0" u="none" strike="noStrike" kern="1200" cap="all" spc="0" normalizeH="0" noProof="0" dirty="0">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8000" b="1" i="0" u="none" strike="noStrike" kern="1200" cap="all" spc="0" normalizeH="0" noProof="0" dirty="0" err="1">
                <a:ln>
                  <a:noFill/>
                </a:ln>
                <a:solidFill>
                  <a:srgbClr val="00B050"/>
                </a:solidFill>
                <a:effectLst>
                  <a:glow rad="63500">
                    <a:srgbClr val="B71E42">
                      <a:satMod val="175000"/>
                      <a:alpha val="40000"/>
                    </a:srgbClr>
                  </a:glow>
                </a:effectLst>
                <a:uLnTx/>
                <a:uFillTx/>
                <a:latin typeface="Cambria" panose="02040503050406030204" pitchFamily="18" charset="0"/>
                <a:ea typeface="Cambria" panose="02040503050406030204" pitchFamily="18" charset="0"/>
                <a:cs typeface="Arial" panose="020B0604020202020204" pitchFamily="34" charset="0"/>
              </a:rPr>
              <a:t>dụng</a:t>
            </a:r>
            <a:endParaRPr kumimoji="0" lang="zh-CN" altLang="en-US" sz="8000" b="1" i="0" u="none" strike="noStrike" kern="1200" cap="all" spc="0" normalizeH="0" baseline="0" noProof="0" dirty="0">
              <a:ln>
                <a:noFill/>
              </a:ln>
              <a:solidFill>
                <a:srgbClr val="00B050"/>
              </a:solidFill>
              <a:effectLst>
                <a:glow rad="63500">
                  <a:srgbClr val="BC72F0">
                    <a:satMod val="175000"/>
                    <a:alpha val="40000"/>
                  </a:srgbClr>
                </a:glow>
              </a:effectLst>
              <a:uLnTx/>
              <a:uFillTx/>
              <a:latin typeface="Cambria" panose="02040503050406030204" pitchFamily="18" charset="0"/>
              <a:ea typeface="方正粗谭黑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769058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sp>
        <p:nvSpPr>
          <p:cNvPr id="4" name="Rounded Rectangle 22">
            <a:extLst>
              <a:ext uri="{FF2B5EF4-FFF2-40B4-BE49-F238E27FC236}">
                <a16:creationId xmlns:a16="http://schemas.microsoft.com/office/drawing/2014/main" id="{08B31B6F-1AB9-BA30-4C57-1D80C1615354}"/>
              </a:ext>
            </a:extLst>
          </p:cNvPr>
          <p:cNvSpPr/>
          <p:nvPr/>
        </p:nvSpPr>
        <p:spPr>
          <a:xfrm>
            <a:off x="542925" y="174454"/>
            <a:ext cx="11087100" cy="1055608"/>
          </a:xfrm>
          <a:prstGeom prst="roundRect">
            <a:avLst/>
          </a:prstGeom>
          <a:solidFill>
            <a:srgbClr val="99FF66"/>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algn="ctr"/>
            <a:r>
              <a:rPr lang="vi-VN" sz="2800" b="1" dirty="0">
                <a:solidFill>
                  <a:srgbClr val="002060"/>
                </a:solidFill>
                <a:latin typeface="Calibri" panose="020F0502020204030204" pitchFamily="34" charset="0"/>
                <a:cs typeface="Calibri" panose="020F0502020204030204" pitchFamily="34" charset="0"/>
              </a:rPr>
              <a:t>Tìm trong từ điển thành ngữ một số thành ngữ nói về con người. Trao đổi với người thân về nghĩa của những thành ngữ đó và ghi vào sổ tay. </a:t>
            </a:r>
          </a:p>
        </p:txBody>
      </p:sp>
      <p:pic>
        <p:nvPicPr>
          <p:cNvPr id="5" name="3">
            <a:extLst>
              <a:ext uri="{FF2B5EF4-FFF2-40B4-BE49-F238E27FC236}">
                <a16:creationId xmlns:a16="http://schemas.microsoft.com/office/drawing/2014/main" id="{C48F42E1-32AC-B5BC-BB6A-1E32B59398A3}"/>
              </a:ext>
            </a:extLst>
          </p:cNvPr>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53680" y="838417"/>
            <a:ext cx="12298029" cy="6152933"/>
          </a:xfrm>
          <a:prstGeom prst="rect">
            <a:avLst/>
          </a:prstGeom>
        </p:spPr>
      </p:pic>
      <p:sp>
        <p:nvSpPr>
          <p:cNvPr id="6" name="TextBox 5">
            <a:extLst>
              <a:ext uri="{FF2B5EF4-FFF2-40B4-BE49-F238E27FC236}">
                <a16:creationId xmlns:a16="http://schemas.microsoft.com/office/drawing/2014/main" id="{6E9A9593-6AF0-09FF-BE70-166EE097516B}"/>
              </a:ext>
            </a:extLst>
          </p:cNvPr>
          <p:cNvSpPr txBox="1"/>
          <p:nvPr/>
        </p:nvSpPr>
        <p:spPr>
          <a:xfrm>
            <a:off x="2193925" y="2457324"/>
            <a:ext cx="8216900" cy="3539430"/>
          </a:xfrm>
          <a:prstGeom prst="rect">
            <a:avLst/>
          </a:prstGeom>
          <a:noFill/>
        </p:spPr>
        <p:txBody>
          <a:bodyPr wrap="square" rtlCol="0">
            <a:spAutoFit/>
          </a:bodyPr>
          <a:lstStyle/>
          <a:p>
            <a:pPr defTabSz="914377"/>
            <a:r>
              <a:rPr lang="en-US" sz="2800" b="1" dirty="0">
                <a:solidFill>
                  <a:prstClr val="black"/>
                </a:solidFill>
                <a:latin typeface="Calibri" panose="020F0502020204030204" pitchFamily="34" charset="0"/>
                <a:cs typeface="Calibri" panose="020F0502020204030204" pitchFamily="34" charset="0"/>
              </a:rPr>
              <a:t>M: </a:t>
            </a:r>
          </a:p>
          <a:p>
            <a:pPr defTabSz="914377"/>
            <a:r>
              <a:rPr lang="vi-VN" sz="2800" b="1" dirty="0">
                <a:solidFill>
                  <a:srgbClr val="FF0000"/>
                </a:solidFill>
                <a:latin typeface="Calibri" panose="020F0502020204030204" pitchFamily="34" charset="0"/>
                <a:cs typeface="Calibri" panose="020F0502020204030204" pitchFamily="34" charset="0"/>
              </a:rPr>
              <a:t>- Ăn quả nhớ kẻ trồng cây: </a:t>
            </a:r>
            <a:r>
              <a:rPr lang="vi-VN" sz="2800" dirty="0">
                <a:solidFill>
                  <a:prstClr val="black"/>
                </a:solidFill>
                <a:latin typeface="Calibri" panose="020F0502020204030204" pitchFamily="34" charset="0"/>
                <a:cs typeface="Calibri" panose="020F0502020204030204" pitchFamily="34" charset="0"/>
              </a:rPr>
              <a:t>Chỉ lòng biết ơn, khi ăn được quả ngọt phải nhớ người trồng trọt, chăm sóc.</a:t>
            </a:r>
          </a:p>
          <a:p>
            <a:pPr defTabSz="914377"/>
            <a:r>
              <a:rPr lang="vi-VN" sz="2800" b="1" dirty="0">
                <a:solidFill>
                  <a:srgbClr val="FF0000"/>
                </a:solidFill>
                <a:latin typeface="Calibri" panose="020F0502020204030204" pitchFamily="34" charset="0"/>
                <a:cs typeface="Calibri" panose="020F0502020204030204" pitchFamily="34" charset="0"/>
              </a:rPr>
              <a:t>- Cái nết đánh chết cái đẹp: </a:t>
            </a:r>
            <a:r>
              <a:rPr lang="vi-VN" sz="2800" dirty="0">
                <a:solidFill>
                  <a:prstClr val="black"/>
                </a:solidFill>
                <a:latin typeface="Calibri" panose="020F0502020204030204" pitchFamily="34" charset="0"/>
                <a:cs typeface="Calibri" panose="020F0502020204030204" pitchFamily="34" charset="0"/>
              </a:rPr>
              <a:t>Nói về nhan sắc và đức hạnh, đức hạnh quan trọng hơn nhan sắc.</a:t>
            </a:r>
          </a:p>
          <a:p>
            <a:pPr defTabSz="914377"/>
            <a:r>
              <a:rPr lang="vi-VN" sz="2800" b="1" dirty="0">
                <a:solidFill>
                  <a:srgbClr val="FF0000"/>
                </a:solidFill>
                <a:latin typeface="Calibri" panose="020F0502020204030204" pitchFamily="34" charset="0"/>
                <a:cs typeface="Calibri" panose="020F0502020204030204" pitchFamily="34" charset="0"/>
              </a:rPr>
              <a:t>- Cha mẹ sinh con, trời sinh tính: </a:t>
            </a:r>
            <a:r>
              <a:rPr lang="vi-VN" sz="2800" dirty="0">
                <a:solidFill>
                  <a:prstClr val="black"/>
                </a:solidFill>
                <a:latin typeface="Calibri" panose="020F0502020204030204" pitchFamily="34" charset="0"/>
                <a:cs typeface="Calibri" panose="020F0502020204030204" pitchFamily="34" charset="0"/>
              </a:rPr>
              <a:t>Thể xác do cha mẹ ban cho nhưng tánh nết cha mẹ không quyết định được.</a:t>
            </a:r>
            <a:endParaRPr 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141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4825099-8122-429D-B211-D8EE7778EC6E}"/>
              </a:ext>
            </a:extLst>
          </p:cNvPr>
          <p:cNvPicPr>
            <a:picLocks noChangeAspect="1"/>
          </p:cNvPicPr>
          <p:nvPr/>
        </p:nvPicPr>
        <p:blipFill rotWithShape="1">
          <a:blip r:embed="rId2">
            <a:extLst>
              <a:ext uri="{28A0092B-C50C-407E-A947-70E740481C1C}">
                <a14:useLocalDpi xmlns:a14="http://schemas.microsoft.com/office/drawing/2010/main" val="0"/>
              </a:ext>
            </a:extLst>
          </a:blip>
          <a:srcRect t="47824" b="28551"/>
          <a:stretch/>
        </p:blipFill>
        <p:spPr>
          <a:xfrm>
            <a:off x="20" y="10"/>
            <a:ext cx="12191980" cy="6857990"/>
          </a:xfrm>
          <a:prstGeom prst="rect">
            <a:avLst/>
          </a:prstGeom>
        </p:spPr>
      </p:pic>
      <p:pic>
        <p:nvPicPr>
          <p:cNvPr id="4" name="图片 3" descr="图片包含 餐桌, 玩具, 室内, 就坐&#10;&#10;描述已自动生成">
            <a:extLst>
              <a:ext uri="{FF2B5EF4-FFF2-40B4-BE49-F238E27FC236}">
                <a16:creationId xmlns:a16="http://schemas.microsoft.com/office/drawing/2014/main" id="{8ADE0545-FE81-47B8-ABBF-91E1E6AB3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
            <a:ext cx="6858000" cy="6858000"/>
          </a:xfrm>
          <a:prstGeom prst="rect">
            <a:avLst/>
          </a:prstGeom>
        </p:spPr>
      </p:pic>
      <p:cxnSp>
        <p:nvCxnSpPr>
          <p:cNvPr id="7" name="Straight Connector 12">
            <a:extLst>
              <a:ext uri="{FF2B5EF4-FFF2-40B4-BE49-F238E27FC236}">
                <a16:creationId xmlns:a16="http://schemas.microsoft.com/office/drawing/2014/main" id="{11F5F93D-6C63-4882-B715-2A6B00630784}"/>
              </a:ext>
            </a:extLst>
          </p:cNvPr>
          <p:cNvCxnSpPr/>
          <p:nvPr/>
        </p:nvCxnSpPr>
        <p:spPr>
          <a:xfrm>
            <a:off x="6723246" y="4380165"/>
            <a:ext cx="47961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DE4E67-2A25-B353-5836-570905C17FD5}"/>
              </a:ext>
            </a:extLst>
          </p:cNvPr>
          <p:cNvPicPr>
            <a:picLocks noChangeAspect="1"/>
          </p:cNvPicPr>
          <p:nvPr/>
        </p:nvPicPr>
        <p:blipFill>
          <a:blip r:embed="rId4"/>
          <a:stretch>
            <a:fillRect/>
          </a:stretch>
        </p:blipFill>
        <p:spPr>
          <a:xfrm>
            <a:off x="3919374" y="1248763"/>
            <a:ext cx="8163252" cy="3560373"/>
          </a:xfrm>
          <a:prstGeom prst="rect">
            <a:avLst/>
          </a:prstGeom>
        </p:spPr>
      </p:pic>
    </p:spTree>
    <p:extLst>
      <p:ext uri="{BB962C8B-B14F-4D97-AF65-F5344CB8AC3E}">
        <p14:creationId xmlns:p14="http://schemas.microsoft.com/office/powerpoint/2010/main" val="3819316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9Slide.vn</Template>
  <TotalTime>26</TotalTime>
  <Words>199</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15</cp:revision>
  <dcterms:created xsi:type="dcterms:W3CDTF">2023-07-14T07:34:39Z</dcterms:created>
  <dcterms:modified xsi:type="dcterms:W3CDTF">2023-08-11T13:31:44Z</dcterms:modified>
  <cp:category>9Slide.vn</cp:category>
</cp:coreProperties>
</file>