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2" r:id="rId4"/>
    <p:sldId id="275" r:id="rId5"/>
    <p:sldId id="258" r:id="rId6"/>
    <p:sldId id="264" r:id="rId7"/>
    <p:sldId id="268" r:id="rId8"/>
    <p:sldId id="269" r:id="rId9"/>
    <p:sldId id="276" r:id="rId10"/>
    <p:sldId id="259" r:id="rId11"/>
    <p:sldId id="270" r:id="rId12"/>
    <p:sldId id="277" r:id="rId13"/>
    <p:sldId id="271" r:id="rId14"/>
    <p:sldId id="272" r:id="rId15"/>
    <p:sldId id="278" r:id="rId16"/>
    <p:sldId id="273" r:id="rId17"/>
  </p:sldIdLst>
  <p:sldSz cx="12192000" cy="6858000"/>
  <p:notesSz cx="6858000" cy="9144000"/>
  <p:custDataLst>
    <p:tags r:id="rId1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 Bao Chau 20146072" initials="LBC2" lastIdx="1" clrIdx="0">
    <p:extLst>
      <p:ext uri="{19B8F6BF-5375-455C-9EA6-DF929625EA0E}">
        <p15:presenceInfo xmlns:p15="http://schemas.microsoft.com/office/powerpoint/2012/main" userId="S::chau.lb146072@sis.hust.edu.vn::7531fa02-6262-4b07-8b72-56c3de680e3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4FD"/>
    <a:srgbClr val="EBF2DE"/>
    <a:srgbClr val="FDEAD9"/>
    <a:srgbClr val="CFE6C5"/>
    <a:srgbClr val="EF5F5F"/>
    <a:srgbClr val="B7E47C"/>
    <a:srgbClr val="FFE285"/>
    <a:srgbClr val="81C95B"/>
    <a:srgbClr val="14B9EC"/>
    <a:srgbClr val="BAE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8" d="100"/>
          <a:sy n="68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05T20:37:35.934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E56DF-5921-4166-820E-001C808D9C33}" type="datetimeFigureOut">
              <a:rPr lang="en-US" smtClean="0"/>
              <a:t>12/01/2025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D126C-4C9C-4B2A-9EA7-37BCF3410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34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D126C-4C9C-4B2A-9EA7-37BCF34104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76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D126C-4C9C-4B2A-9EA7-37BCF34104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18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D126C-4C9C-4B2A-9EA7-37BCF34104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12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D126C-4C9C-4B2A-9EA7-37BCF34104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35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D126C-4C9C-4B2A-9EA7-37BCF34104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09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D126C-4C9C-4B2A-9EA7-37BCF34104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17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D126C-4C9C-4B2A-9EA7-37BCF34104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78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D126C-4C9C-4B2A-9EA7-37BCF34104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D126C-4C9C-4B2A-9EA7-37BCF34104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D126C-4C9C-4B2A-9EA7-37BCF34104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33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D126C-4C9C-4B2A-9EA7-37BCF34104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30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D126C-4C9C-4B2A-9EA7-37BCF34104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31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D126C-4C9C-4B2A-9EA7-37BCF34104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36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D126C-4C9C-4B2A-9EA7-37BCF34104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11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D126C-4C9C-4B2A-9EA7-37BCF34104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18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D126C-4C9C-4B2A-9EA7-37BCF34104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48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5" Type="http://schemas.microsoft.com/office/2007/relationships/hdphoto" Target="../media/hdphoto9.wdp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6" Type="http://schemas.openxmlformats.org/officeDocument/2006/relationships/comments" Target="../comments/comment1.xml"/><Relationship Id="rId5" Type="http://schemas.microsoft.com/office/2007/relationships/hdphoto" Target="../media/hdphoto10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microsoft.com/office/2007/relationships/hdphoto" Target="../media/hdphoto2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microsoft.com/office/2007/relationships/hdphoto" Target="../media/hdphoto1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65339" y="317237"/>
            <a:ext cx="61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133681" y="2268499"/>
            <a:ext cx="7545655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HƠN, KÉM NHAU BAO NHIÊU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C7E7-CE21-8C41-8751-E791DA616CF0}"/>
              </a:ext>
            </a:extLst>
          </p:cNvPr>
          <p:cNvGrpSpPr/>
          <p:nvPr/>
        </p:nvGrpSpPr>
        <p:grpSpPr>
          <a:xfrm>
            <a:off x="865668" y="4451125"/>
            <a:ext cx="6096000" cy="1872239"/>
            <a:chOff x="865668" y="4451125"/>
            <a:chExt cx="6096000" cy="1872239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528279D-54E8-0A47-B428-E2A91C575E88}"/>
                </a:ext>
              </a:extLst>
            </p:cNvPr>
            <p:cNvGrpSpPr/>
            <p:nvPr/>
          </p:nvGrpSpPr>
          <p:grpSpPr>
            <a:xfrm>
              <a:off x="865668" y="4451125"/>
              <a:ext cx="6096000" cy="1845565"/>
              <a:chOff x="839789" y="2418248"/>
              <a:chExt cx="6096000" cy="1845565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40A9F3F-B6AF-D842-AB6E-9D673CD7755E}"/>
                  </a:ext>
                </a:extLst>
              </p:cNvPr>
              <p:cNvSpPr/>
              <p:nvPr/>
            </p:nvSpPr>
            <p:spPr>
              <a:xfrm>
                <a:off x="839789" y="2418248"/>
                <a:ext cx="6096000" cy="17972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xanh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đỏ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mấy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xăng-ti-mét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VN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cm –             cm =           cm</a:t>
                </a:r>
                <a:endParaRPr lang="en-VN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Rounded Rectangle 65">
                <a:extLst>
                  <a:ext uri="{FF2B5EF4-FFF2-40B4-BE49-F238E27FC236}">
                    <a16:creationId xmlns:a16="http://schemas.microsoft.com/office/drawing/2014/main" id="{77959CC9-B2B8-5342-B548-12B920DEDDC1}"/>
                  </a:ext>
                </a:extLst>
              </p:cNvPr>
              <p:cNvSpPr/>
              <p:nvPr/>
            </p:nvSpPr>
            <p:spPr>
              <a:xfrm>
                <a:off x="4764735" y="3542771"/>
                <a:ext cx="679431" cy="7210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C6158A4D-1B0C-B64C-8736-23BB98263823}"/>
                </a:ext>
              </a:extLst>
            </p:cNvPr>
            <p:cNvSpPr/>
            <p:nvPr/>
          </p:nvSpPr>
          <p:spPr>
            <a:xfrm>
              <a:off x="3132316" y="5602322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C25F49FF-C867-4F4D-AF66-C298660BE704}"/>
                </a:ext>
              </a:extLst>
            </p:cNvPr>
            <p:cNvSpPr/>
            <p:nvPr/>
          </p:nvSpPr>
          <p:spPr>
            <a:xfrm>
              <a:off x="1417094" y="5602322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FDFBFC1-EB09-7443-B29F-D86F517A4ECA}"/>
              </a:ext>
            </a:extLst>
          </p:cNvPr>
          <p:cNvGrpSpPr/>
          <p:nvPr/>
        </p:nvGrpSpPr>
        <p:grpSpPr>
          <a:xfrm>
            <a:off x="4955247" y="18204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1064E4-63AB-384A-B8A7-66B409FF15C6}"/>
              </a:ext>
            </a:extLst>
          </p:cNvPr>
          <p:cNvSpPr txBox="1"/>
          <p:nvPr/>
        </p:nvSpPr>
        <p:spPr>
          <a:xfrm>
            <a:off x="5615442" y="407154"/>
            <a:ext cx="48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78EFFC3-B612-4D4D-992C-7EA9D5710A89}"/>
              </a:ext>
            </a:extLst>
          </p:cNvPr>
          <p:cNvGrpSpPr/>
          <p:nvPr/>
        </p:nvGrpSpPr>
        <p:grpSpPr>
          <a:xfrm>
            <a:off x="7433198" y="1967784"/>
            <a:ext cx="3727860" cy="3535360"/>
            <a:chOff x="6615953" y="1375818"/>
            <a:chExt cx="4329952" cy="410636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E9B194A-5668-3541-995C-36F6C6DC6AFC}"/>
                </a:ext>
              </a:extLst>
            </p:cNvPr>
            <p:cNvSpPr/>
            <p:nvPr/>
          </p:nvSpPr>
          <p:spPr>
            <a:xfrm>
              <a:off x="6615953" y="1899040"/>
              <a:ext cx="4329952" cy="75303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3A74495-3854-4740-ACB0-8C7A80A6317C}"/>
                </a:ext>
              </a:extLst>
            </p:cNvPr>
            <p:cNvSpPr/>
            <p:nvPr/>
          </p:nvSpPr>
          <p:spPr>
            <a:xfrm>
              <a:off x="6615953" y="3289649"/>
              <a:ext cx="2675964" cy="75303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2D65F51-495D-CD44-93FC-9B46C4CB1989}"/>
                </a:ext>
              </a:extLst>
            </p:cNvPr>
            <p:cNvSpPr/>
            <p:nvPr/>
          </p:nvSpPr>
          <p:spPr>
            <a:xfrm>
              <a:off x="6615953" y="4729147"/>
              <a:ext cx="3671047" cy="75303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F260A99-0D62-C343-9B28-636224978375}"/>
                </a:ext>
              </a:extLst>
            </p:cNvPr>
            <p:cNvSpPr txBox="1"/>
            <p:nvPr/>
          </p:nvSpPr>
          <p:spPr>
            <a:xfrm>
              <a:off x="7826188" y="1375818"/>
              <a:ext cx="17077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7 cm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4A8AAF1-9962-0742-B7E0-50FAB3E91FD3}"/>
                </a:ext>
              </a:extLst>
            </p:cNvPr>
            <p:cNvSpPr txBox="1"/>
            <p:nvPr/>
          </p:nvSpPr>
          <p:spPr>
            <a:xfrm>
              <a:off x="7100047" y="2803241"/>
              <a:ext cx="1707777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4 cm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E955208-6800-4043-88A9-A2A359EBC367}"/>
                </a:ext>
              </a:extLst>
            </p:cNvPr>
            <p:cNvSpPr txBox="1"/>
            <p:nvPr/>
          </p:nvSpPr>
          <p:spPr>
            <a:xfrm>
              <a:off x="7597587" y="4232143"/>
              <a:ext cx="1707777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6 cm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DCA4992-839F-0345-8DA2-D4633C6C01B2}"/>
              </a:ext>
            </a:extLst>
          </p:cNvPr>
          <p:cNvSpPr/>
          <p:nvPr/>
        </p:nvSpPr>
        <p:spPr>
          <a:xfrm>
            <a:off x="789629" y="1002392"/>
            <a:ext cx="10612741" cy="124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xăng-ti-mét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2000" indent="-762000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6 cm – 4cm = 2 cm</a:t>
            </a:r>
            <a:endParaRPr lang="en-V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8D8769-EAEC-DB4E-87BF-731EF7E121B1}"/>
              </a:ext>
            </a:extLst>
          </p:cNvPr>
          <p:cNvGrpSpPr/>
          <p:nvPr/>
        </p:nvGrpSpPr>
        <p:grpSpPr>
          <a:xfrm>
            <a:off x="839789" y="2418248"/>
            <a:ext cx="6096000" cy="1845565"/>
            <a:chOff x="839789" y="2418248"/>
            <a:chExt cx="6096000" cy="184556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61BE4A-6B8B-5145-B720-E61C03FA491B}"/>
                </a:ext>
              </a:extLst>
            </p:cNvPr>
            <p:cNvSpPr/>
            <p:nvPr/>
          </p:nvSpPr>
          <p:spPr>
            <a:xfrm>
              <a:off x="839789" y="2418248"/>
              <a:ext cx="6096000" cy="17972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Băng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giấy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đỏ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dài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băng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giấy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mấy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xăng-ti-mét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 cm – 4 cm =           cm</a:t>
              </a:r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02E34F80-607E-2340-8D88-78726A0F61C7}"/>
                </a:ext>
              </a:extLst>
            </p:cNvPr>
            <p:cNvSpPr/>
            <p:nvPr/>
          </p:nvSpPr>
          <p:spPr>
            <a:xfrm>
              <a:off x="4316157" y="3542771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EEF4504B-5954-E84B-9892-FCBF054F1DF1}"/>
              </a:ext>
            </a:extLst>
          </p:cNvPr>
          <p:cNvSpPr/>
          <p:nvPr/>
        </p:nvSpPr>
        <p:spPr>
          <a:xfrm>
            <a:off x="4316738" y="3535557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530CBFAC-8353-DD48-A727-C90E9710DC19}"/>
              </a:ext>
            </a:extLst>
          </p:cNvPr>
          <p:cNvSpPr/>
          <p:nvPr/>
        </p:nvSpPr>
        <p:spPr>
          <a:xfrm>
            <a:off x="1417094" y="560232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28C03646-45FD-B344-AAC6-A97AF4E8FE66}"/>
              </a:ext>
            </a:extLst>
          </p:cNvPr>
          <p:cNvSpPr/>
          <p:nvPr/>
        </p:nvSpPr>
        <p:spPr>
          <a:xfrm>
            <a:off x="3132316" y="560232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35291C4C-1B93-FB46-9740-19A77EB6C314}"/>
              </a:ext>
            </a:extLst>
          </p:cNvPr>
          <p:cNvSpPr/>
          <p:nvPr/>
        </p:nvSpPr>
        <p:spPr>
          <a:xfrm>
            <a:off x="4790613" y="5582099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45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/>
          <p:bldP spid="63" grpId="0" animBg="1"/>
          <p:bldP spid="67" grpId="0" animBg="1"/>
          <p:bldP spid="70" grpId="0" animBg="1"/>
          <p:bldP spid="7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/>
          <p:bldP spid="63" grpId="0" animBg="1"/>
          <p:bldP spid="67" grpId="0" animBg="1"/>
          <p:bldP spid="70" grpId="0" animBg="1"/>
          <p:bldP spid="71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1A7B28-40DA-8A40-96AB-573C2E3C5D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72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93" y="637702"/>
            <a:ext cx="9519280" cy="353479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2624FEB-1092-544E-9B6B-B6B2E84CA84A}"/>
              </a:ext>
            </a:extLst>
          </p:cNvPr>
          <p:cNvGrpSpPr/>
          <p:nvPr/>
        </p:nvGrpSpPr>
        <p:grpSpPr>
          <a:xfrm>
            <a:off x="847681" y="280918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1BA291B-F14B-CE45-B143-8397FA43E4E0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0FE8885-CFBB-9740-81D1-4F5D4A4E162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59ADF68-49A9-AB44-9CAD-A192C700FDE5}"/>
              </a:ext>
            </a:extLst>
          </p:cNvPr>
          <p:cNvSpPr txBox="1"/>
          <p:nvPr/>
        </p:nvSpPr>
        <p:spPr>
          <a:xfrm>
            <a:off x="1507876" y="285910"/>
            <a:ext cx="928435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a) Bút nào ngắn nhất? </a:t>
            </a:r>
            <a:endParaRPr lang="en-VN" sz="3200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852FF29-715D-2B43-ABAE-55EF7C136380}"/>
              </a:ext>
            </a:extLst>
          </p:cNvPr>
          <p:cNvSpPr/>
          <p:nvPr/>
        </p:nvSpPr>
        <p:spPr>
          <a:xfrm>
            <a:off x="1117471" y="4844148"/>
            <a:ext cx="2623738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chì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6F74C14-E0A4-9B4E-8D77-596404359AA0}"/>
              </a:ext>
            </a:extLst>
          </p:cNvPr>
          <p:cNvSpPr/>
          <p:nvPr/>
        </p:nvSpPr>
        <p:spPr>
          <a:xfrm>
            <a:off x="4591335" y="4839473"/>
            <a:ext cx="2704168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mực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4C7E83A-BD2C-474C-AF4B-CEC0FCDAF138}"/>
              </a:ext>
            </a:extLst>
          </p:cNvPr>
          <p:cNvSpPr/>
          <p:nvPr/>
        </p:nvSpPr>
        <p:spPr>
          <a:xfrm>
            <a:off x="8274499" y="4853883"/>
            <a:ext cx="2431465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sáp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21E9F71-9B19-5544-AAE9-E1853ADE7162}"/>
              </a:ext>
            </a:extLst>
          </p:cNvPr>
          <p:cNvSpPr/>
          <p:nvPr/>
        </p:nvSpPr>
        <p:spPr>
          <a:xfrm>
            <a:off x="1106263" y="4844148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5D90F9-18D8-D749-A83C-FA953F5D3589}"/>
              </a:ext>
            </a:extLst>
          </p:cNvPr>
          <p:cNvSpPr/>
          <p:nvPr/>
        </p:nvSpPr>
        <p:spPr>
          <a:xfrm>
            <a:off x="4600529" y="4829738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8E23E53-B2CD-EE4A-AF3B-2C44319BDD33}"/>
              </a:ext>
            </a:extLst>
          </p:cNvPr>
          <p:cNvSpPr/>
          <p:nvPr/>
        </p:nvSpPr>
        <p:spPr>
          <a:xfrm>
            <a:off x="8272457" y="4853883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684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38B289E-62ED-4A40-B613-F5E57A6225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2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20" y="777272"/>
            <a:ext cx="9519280" cy="353479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4399B42-355A-FD44-9B01-C1299CE4544D}"/>
              </a:ext>
            </a:extLst>
          </p:cNvPr>
          <p:cNvGrpSpPr/>
          <p:nvPr/>
        </p:nvGrpSpPr>
        <p:grpSpPr>
          <a:xfrm>
            <a:off x="847681" y="280918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520FA72-6BA0-3E4E-827A-2739FB31583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33EA08D-7D8F-F34C-8CC9-D73F3CAEC3FC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2EE7C89-1FC7-994A-8FFC-506F65D99842}"/>
              </a:ext>
            </a:extLst>
          </p:cNvPr>
          <p:cNvSpPr txBox="1"/>
          <p:nvPr/>
        </p:nvSpPr>
        <p:spPr>
          <a:xfrm>
            <a:off x="1507876" y="285910"/>
            <a:ext cx="928435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b) Số? </a:t>
            </a:r>
            <a:endParaRPr lang="en-VN" sz="3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554412E-B5B9-9845-B3CD-25997C929EFC}"/>
              </a:ext>
            </a:extLst>
          </p:cNvPr>
          <p:cNvGrpSpPr/>
          <p:nvPr/>
        </p:nvGrpSpPr>
        <p:grpSpPr>
          <a:xfrm>
            <a:off x="571633" y="4224254"/>
            <a:ext cx="9284353" cy="1909305"/>
            <a:chOff x="847681" y="4172495"/>
            <a:chExt cx="9284353" cy="190930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4606B67-8877-B64E-BCC2-1746C0BFE45F}"/>
                </a:ext>
              </a:extLst>
            </p:cNvPr>
            <p:cNvSpPr txBox="1"/>
            <p:nvPr/>
          </p:nvSpPr>
          <p:spPr>
            <a:xfrm>
              <a:off x="847681" y="4172495"/>
              <a:ext cx="9284353" cy="1909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Bút chì dài hơn bút mực          cm.</a:t>
              </a:r>
            </a:p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Bút sáp ngắn hơn bút chì           cm. </a:t>
              </a:r>
              <a:endParaRPr lang="en-VN" sz="3200" dirty="0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70B88A98-65A8-C04A-9F64-01E4F8D7B6AA}"/>
                </a:ext>
              </a:extLst>
            </p:cNvPr>
            <p:cNvSpPr/>
            <p:nvPr/>
          </p:nvSpPr>
          <p:spPr>
            <a:xfrm>
              <a:off x="5973009" y="4386776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D871B51F-8CE4-DB47-9818-4EEBE2B2410D}"/>
                </a:ext>
              </a:extLst>
            </p:cNvPr>
            <p:cNvSpPr/>
            <p:nvPr/>
          </p:nvSpPr>
          <p:spPr>
            <a:xfrm>
              <a:off x="6263670" y="5360758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81091D1-FAC3-1744-8C0F-8AE75D266869}"/>
              </a:ext>
            </a:extLst>
          </p:cNvPr>
          <p:cNvSpPr/>
          <p:nvPr/>
        </p:nvSpPr>
        <p:spPr>
          <a:xfrm>
            <a:off x="5696960" y="4440611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C9270DA-BE17-E84A-8BB1-DAAE8A7AE9A0}"/>
              </a:ext>
            </a:extLst>
          </p:cNvPr>
          <p:cNvSpPr/>
          <p:nvPr/>
        </p:nvSpPr>
        <p:spPr>
          <a:xfrm>
            <a:off x="5849599" y="5412517"/>
            <a:ext cx="913509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DE9CA-C4C1-7C45-9BC9-FC3EDAB73CEB}"/>
              </a:ext>
            </a:extLst>
          </p:cNvPr>
          <p:cNvSpPr/>
          <p:nvPr/>
        </p:nvSpPr>
        <p:spPr>
          <a:xfrm>
            <a:off x="7302188" y="4537446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( 25 cm – 20 cm = 5 cm)</a:t>
            </a:r>
            <a:endParaRPr lang="en-VN" sz="16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0CDBFC-1A4A-654F-8EEA-9CFF28EBF532}"/>
              </a:ext>
            </a:extLst>
          </p:cNvPr>
          <p:cNvSpPr/>
          <p:nvPr/>
        </p:nvSpPr>
        <p:spPr>
          <a:xfrm>
            <a:off x="7506347" y="5546803"/>
            <a:ext cx="4270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( 25 cm – 10 cm = 15 cm)</a:t>
            </a:r>
            <a:endParaRPr lang="en-VN" sz="1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 animBg="1"/>
      <p:bldP spid="28" grpId="0" animBg="1"/>
      <p:bldP spid="9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BAB3A0-A872-D147-A7A7-7A1D75E5C4B2}"/>
              </a:ext>
            </a:extLst>
          </p:cNvPr>
          <p:cNvSpPr txBox="1"/>
          <p:nvPr/>
        </p:nvSpPr>
        <p:spPr>
          <a:xfrm>
            <a:off x="1363440" y="462371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Ba bạn rô- bốt rủ nhau đo chiều cao.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106B3A-9420-C74A-8945-FE77D399A16E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7963D46-9363-CA47-9DA2-BBEB3F7904D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85E0DC7-84A4-694B-B7D9-CFCC6277672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568F0A7-93BE-2C4F-9D55-0F63CCC0CC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04" y="1098150"/>
            <a:ext cx="7841076" cy="3341050"/>
          </a:xfrm>
          <a:prstGeom prst="rect">
            <a:avLst/>
          </a:prstGeom>
        </p:spPr>
      </p:pic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C835D42E-208D-B84F-A388-0E78DAFA3471}"/>
              </a:ext>
            </a:extLst>
          </p:cNvPr>
          <p:cNvSpPr/>
          <p:nvPr/>
        </p:nvSpPr>
        <p:spPr>
          <a:xfrm>
            <a:off x="1018594" y="5327227"/>
            <a:ext cx="2866188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buClr>
                <a:srgbClr val="000000"/>
              </a:buClr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DA18B791-A5BB-7447-B6C5-026E54D14D8A}"/>
              </a:ext>
            </a:extLst>
          </p:cNvPr>
          <p:cNvSpPr/>
          <p:nvPr/>
        </p:nvSpPr>
        <p:spPr>
          <a:xfrm>
            <a:off x="4492457" y="5322552"/>
            <a:ext cx="2866189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buClr>
                <a:srgbClr val="000000"/>
              </a:buClr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C73CBDBB-67CB-954D-8B1F-C070B5C43D50}"/>
              </a:ext>
            </a:extLst>
          </p:cNvPr>
          <p:cNvSpPr/>
          <p:nvPr/>
        </p:nvSpPr>
        <p:spPr>
          <a:xfrm>
            <a:off x="8175622" y="5336962"/>
            <a:ext cx="2866189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A8635525-ECD4-D447-B145-C67892C528A9}"/>
              </a:ext>
            </a:extLst>
          </p:cNvPr>
          <p:cNvSpPr/>
          <p:nvPr/>
        </p:nvSpPr>
        <p:spPr>
          <a:xfrm>
            <a:off x="1007386" y="5327227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0686E65-7A61-7341-9DA0-44EB8AEDDE73}"/>
              </a:ext>
            </a:extLst>
          </p:cNvPr>
          <p:cNvSpPr/>
          <p:nvPr/>
        </p:nvSpPr>
        <p:spPr>
          <a:xfrm>
            <a:off x="4501652" y="5312817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5E45296-BAB4-5B47-9D85-0C1EEC267B36}"/>
              </a:ext>
            </a:extLst>
          </p:cNvPr>
          <p:cNvSpPr/>
          <p:nvPr/>
        </p:nvSpPr>
        <p:spPr>
          <a:xfrm>
            <a:off x="8173580" y="5336962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0A3F89A-90CB-D148-8E7C-8F916F7340B4}"/>
              </a:ext>
            </a:extLst>
          </p:cNvPr>
          <p:cNvSpPr txBox="1"/>
          <p:nvPr/>
        </p:nvSpPr>
        <p:spPr>
          <a:xfrm>
            <a:off x="1018594" y="4587785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Rô- bốt cao nhất là?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31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20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100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20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00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20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100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5" grpId="0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5" grpId="0" animBg="1"/>
      <p:bldP spid="66" grpId="0" animBg="1"/>
      <p:bldP spid="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CDB4F7-224F-8D42-94FF-E72E9292A223}"/>
              </a:ext>
            </a:extLst>
          </p:cNvPr>
          <p:cNvSpPr txBox="1"/>
          <p:nvPr/>
        </p:nvSpPr>
        <p:spPr>
          <a:xfrm>
            <a:off x="1363440" y="462371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Ba bạn rô- bốt rủ nhau đo chiều cao.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E05503-29AB-6249-8C46-AFE8D9673EFB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0DBC5C5-DC27-0040-8CF1-8F5E33FAFF0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A04290F-CB35-4D4E-A19D-45F92BB765C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071F1B4-D1E7-BE4A-8F9A-92EC2BD68B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04" y="1098150"/>
            <a:ext cx="7841076" cy="334105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67EF152-8851-CD49-96C4-FCBB4AB0905A}"/>
              </a:ext>
            </a:extLst>
          </p:cNvPr>
          <p:cNvGrpSpPr/>
          <p:nvPr/>
        </p:nvGrpSpPr>
        <p:grpSpPr>
          <a:xfrm>
            <a:off x="571633" y="4414037"/>
            <a:ext cx="9284353" cy="1909305"/>
            <a:chOff x="847681" y="4172495"/>
            <a:chExt cx="9284353" cy="19093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3BC0CE2-4D13-EB41-815F-D4AF5819FD8E}"/>
                </a:ext>
              </a:extLst>
            </p:cNvPr>
            <p:cNvSpPr txBox="1"/>
            <p:nvPr/>
          </p:nvSpPr>
          <p:spPr>
            <a:xfrm>
              <a:off x="847681" y="4172495"/>
              <a:ext cx="9284353" cy="1909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Rô-bốt A cao hơn rô-bốt B          cm.</a:t>
              </a:r>
            </a:p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Rô-bốt B thấp hơn rô-bốt C         cm. </a:t>
              </a:r>
              <a:endParaRPr lang="en-VN" sz="3200" dirty="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048BFCA-850B-E649-8F36-70481B8317EF}"/>
                </a:ext>
              </a:extLst>
            </p:cNvPr>
            <p:cNvSpPr/>
            <p:nvPr/>
          </p:nvSpPr>
          <p:spPr>
            <a:xfrm>
              <a:off x="6438835" y="4386776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5E500D6-5D96-E14F-AB90-0685EDA68542}"/>
                </a:ext>
              </a:extLst>
            </p:cNvPr>
            <p:cNvSpPr/>
            <p:nvPr/>
          </p:nvSpPr>
          <p:spPr>
            <a:xfrm>
              <a:off x="6487957" y="5360758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FC1C116-B184-7241-988C-70AB4D309DCD}"/>
              </a:ext>
            </a:extLst>
          </p:cNvPr>
          <p:cNvSpPr/>
          <p:nvPr/>
        </p:nvSpPr>
        <p:spPr>
          <a:xfrm>
            <a:off x="6162790" y="4630394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6B67C48-554A-4F46-88FA-2AB03705D482}"/>
              </a:ext>
            </a:extLst>
          </p:cNvPr>
          <p:cNvSpPr/>
          <p:nvPr/>
        </p:nvSpPr>
        <p:spPr>
          <a:xfrm>
            <a:off x="6211904" y="5602300"/>
            <a:ext cx="679432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9AB4F1-FCAF-1D4F-A188-12ADB802249E}"/>
              </a:ext>
            </a:extLst>
          </p:cNvPr>
          <p:cNvSpPr/>
          <p:nvPr/>
        </p:nvSpPr>
        <p:spPr>
          <a:xfrm>
            <a:off x="7578234" y="4727229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( 56 cm – 54 cm = 2 cm)</a:t>
            </a:r>
            <a:endParaRPr lang="en-VN" sz="16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F2A0C3-ED55-F540-857F-7EA9B1B00D5F}"/>
              </a:ext>
            </a:extLst>
          </p:cNvPr>
          <p:cNvSpPr/>
          <p:nvPr/>
        </p:nvSpPr>
        <p:spPr>
          <a:xfrm>
            <a:off x="7659553" y="5718464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( 59 cm – 54 cm = 5 cm)</a:t>
            </a:r>
            <a:endParaRPr lang="en-VN" sz="1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02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42F7A48-E5AA-CF44-A68C-F499F88FCFD6}"/>
              </a:ext>
            </a:extLst>
          </p:cNvPr>
          <p:cNvGrpSpPr/>
          <p:nvPr/>
        </p:nvGrpSpPr>
        <p:grpSpPr>
          <a:xfrm>
            <a:off x="859650" y="27148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E1A2683-229D-964B-A207-BB22FEB2ECE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FCAABA-DEFD-5A42-9A2F-93385FB8EBB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E6D5B09-138A-4C4A-A27B-DEECAEAF38A3}"/>
              </a:ext>
            </a:extLst>
          </p:cNvPr>
          <p:cNvSpPr txBox="1"/>
          <p:nvPr/>
        </p:nvSpPr>
        <p:spPr>
          <a:xfrm>
            <a:off x="1468085" y="492097"/>
            <a:ext cx="9812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 </a:t>
            </a:r>
            <a:r>
              <a:rPr lang="vi-VN" sz="2800" dirty="0"/>
              <a:t>Mai và Nam gấp được các thuyền giấy như hình dưới đây:</a:t>
            </a:r>
            <a:endParaRPr lang="en-VN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CCD75A-4C1E-4F42-9CB2-CA04FC216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1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16" y="1102479"/>
            <a:ext cx="6008058" cy="296376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479BE22-A7EC-8848-A3EC-95B63BFDA70C}"/>
              </a:ext>
            </a:extLst>
          </p:cNvPr>
          <p:cNvGrpSpPr/>
          <p:nvPr/>
        </p:nvGrpSpPr>
        <p:grpSpPr>
          <a:xfrm>
            <a:off x="914019" y="4153402"/>
            <a:ext cx="9368668" cy="2049169"/>
            <a:chOff x="914019" y="4153402"/>
            <a:chExt cx="9368668" cy="204916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8E5EF23-286F-E240-987D-FFF69B4AFADB}"/>
                </a:ext>
              </a:extLst>
            </p:cNvPr>
            <p:cNvSpPr/>
            <p:nvPr/>
          </p:nvSpPr>
          <p:spPr>
            <a:xfrm>
              <a:off x="914019" y="4153402"/>
              <a:ext cx="9368668" cy="2023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Mai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Nam         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cái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thuyền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VN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Nam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kém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Mai         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cái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thuyền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VN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B2613669-35D3-B44E-9EC8-36FE64E314B0}"/>
                </a:ext>
              </a:extLst>
            </p:cNvPr>
            <p:cNvSpPr/>
            <p:nvPr/>
          </p:nvSpPr>
          <p:spPr>
            <a:xfrm>
              <a:off x="6024766" y="4319840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738442CD-1F0A-5342-B6CA-D0558DEAFA0F}"/>
                </a:ext>
              </a:extLst>
            </p:cNvPr>
            <p:cNvSpPr/>
            <p:nvPr/>
          </p:nvSpPr>
          <p:spPr>
            <a:xfrm>
              <a:off x="6073880" y="5481529"/>
              <a:ext cx="679432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49DB7DA-E4A6-FD48-921E-36B61344D321}"/>
              </a:ext>
            </a:extLst>
          </p:cNvPr>
          <p:cNvSpPr/>
          <p:nvPr/>
        </p:nvSpPr>
        <p:spPr>
          <a:xfrm>
            <a:off x="6025871" y="4320296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E60FB84-EDB5-EA4B-8B17-9275CE4243F9}"/>
              </a:ext>
            </a:extLst>
          </p:cNvPr>
          <p:cNvSpPr/>
          <p:nvPr/>
        </p:nvSpPr>
        <p:spPr>
          <a:xfrm>
            <a:off x="6074985" y="5481985"/>
            <a:ext cx="679432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811BEA0-9851-BE47-99AD-F24A87FA5873}"/>
              </a:ext>
            </a:extLst>
          </p:cNvPr>
          <p:cNvSpPr/>
          <p:nvPr/>
        </p:nvSpPr>
        <p:spPr>
          <a:xfrm rot="1216043">
            <a:off x="3994590" y="2064064"/>
            <a:ext cx="1544370" cy="18754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6BC1CB6C-E566-2640-9469-0C517F92F379}"/>
              </a:ext>
            </a:extLst>
          </p:cNvPr>
          <p:cNvSpPr/>
          <p:nvPr/>
        </p:nvSpPr>
        <p:spPr>
          <a:xfrm>
            <a:off x="1215704" y="2982165"/>
            <a:ext cx="1559655" cy="1084076"/>
          </a:xfrm>
          <a:prstGeom prst="wedgeRoundRectCallout">
            <a:avLst>
              <a:gd name="adj1" fmla="val 51444"/>
              <a:gd name="adj2" fmla="val -8374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1A7DEBC-46F1-A647-B513-179C1CA7496A}"/>
              </a:ext>
            </a:extLst>
          </p:cNvPr>
          <p:cNvSpPr/>
          <p:nvPr/>
        </p:nvSpPr>
        <p:spPr>
          <a:xfrm rot="20043691">
            <a:off x="6089017" y="2027060"/>
            <a:ext cx="1623751" cy="187549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30CBC20E-360E-5245-AB75-6F44B60E01FA}"/>
              </a:ext>
            </a:extLst>
          </p:cNvPr>
          <p:cNvSpPr/>
          <p:nvPr/>
        </p:nvSpPr>
        <p:spPr>
          <a:xfrm>
            <a:off x="8619531" y="2928968"/>
            <a:ext cx="1559655" cy="1084076"/>
          </a:xfrm>
          <a:prstGeom prst="wedgeRoundRectCallout">
            <a:avLst>
              <a:gd name="adj1" fmla="val -58484"/>
              <a:gd name="adj2" fmla="val -8901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E0DC474-6488-D442-9707-C5BE225854EF}"/>
              </a:ext>
            </a:extLst>
          </p:cNvPr>
          <p:cNvSpPr/>
          <p:nvPr/>
        </p:nvSpPr>
        <p:spPr>
          <a:xfrm>
            <a:off x="8854584" y="4418751"/>
            <a:ext cx="2300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(8 – 6 = 2)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39B4CA9-6DEC-5E4D-B30B-2C0577B5A34D}"/>
              </a:ext>
            </a:extLst>
          </p:cNvPr>
          <p:cNvSpPr/>
          <p:nvPr/>
        </p:nvSpPr>
        <p:spPr>
          <a:xfrm>
            <a:off x="8854584" y="5481529"/>
            <a:ext cx="2300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(8 – 6 = 2)</a:t>
            </a:r>
            <a:endParaRPr lang="en-VN" sz="2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050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/>
          <p:bldP spid="2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60238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9A0C46-531C-4740-912B-395E0CBC1E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01" b="98817" l="3406" r="95232">
                        <a14:foregroundMark x1="3542" y1="14201" x2="9673" y2="42012"/>
                        <a14:foregroundMark x1="8038" y1="83432" x2="10082" y2="84024"/>
                        <a14:foregroundMark x1="5313" y1="80473" x2="5313" y2="80473"/>
                        <a14:foregroundMark x1="5722" y1="80473" x2="6676" y2="81065"/>
                        <a14:foregroundMark x1="10763" y1="72781" x2="13488" y2="70414"/>
                        <a14:foregroundMark x1="18665" y1="86391" x2="23025" y2="73373"/>
                        <a14:foregroundMark x1="23161" y1="75148" x2="24659" y2="77515"/>
                        <a14:foregroundMark x1="29700" y1="98817" x2="34196" y2="73964"/>
                        <a14:foregroundMark x1="38147" y1="95266" x2="41417" y2="78698"/>
                        <a14:foregroundMark x1="41417" y1="78698" x2="42916" y2="73964"/>
                        <a14:foregroundMark x1="29973" y1="40237" x2="32834" y2="27811"/>
                        <a14:foregroundMark x1="18120" y1="37278" x2="26839" y2="23669"/>
                        <a14:foregroundMark x1="38828" y1="43195" x2="42234" y2="34320"/>
                        <a14:foregroundMark x1="50409" y1="38462" x2="49319" y2="42604"/>
                        <a14:foregroundMark x1="55177" y1="39053" x2="58719" y2="39645"/>
                        <a14:foregroundMark x1="68937" y1="37278" x2="67166" y2="38462"/>
                        <a14:foregroundMark x1="79428" y1="29586" x2="77929" y2="43195"/>
                        <a14:foregroundMark x1="81199" y1="40237" x2="85831" y2="40828"/>
                        <a14:foregroundMark x1="85831" y1="40828" x2="86376" y2="40237"/>
                        <a14:foregroundMark x1="95232" y1="40828" x2="94959" y2="46154"/>
                        <a14:foregroundMark x1="49455" y1="89941" x2="51090" y2="81065"/>
                        <a14:foregroundMark x1="58583" y1="78107" x2="58583" y2="92899"/>
                        <a14:foregroundMark x1="64714" y1="78698" x2="69891" y2="92308"/>
                        <a14:foregroundMark x1="17847" y1="50888" x2="17984" y2="48521"/>
                        <a14:foregroundMark x1="21935" y1="47929" x2="22752" y2="48521"/>
                        <a14:foregroundMark x1="29428" y1="47929" x2="31880" y2="48521"/>
                        <a14:foregroundMark x1="39237" y1="49704" x2="41144" y2="49704"/>
                        <a14:foregroundMark x1="49046" y1="46154" x2="49864" y2="46154"/>
                        <a14:foregroundMark x1="57902" y1="47337" x2="59401" y2="49704"/>
                        <a14:foregroundMark x1="68665" y1="44379" x2="67575" y2="47929"/>
                        <a14:foregroundMark x1="86376" y1="50296" x2="84605" y2="50296"/>
                        <a14:foregroundMark x1="34060" y1="72781" x2="29292" y2="72781"/>
                        <a14:foregroundMark x1="29292" y1="72781" x2="29019" y2="92899"/>
                        <a14:foregroundMark x1="29019" y1="92899" x2="33379" y2="81657"/>
                        <a14:foregroundMark x1="33379" y1="81657" x2="30245" y2="71006"/>
                        <a14:foregroundMark x1="44414" y1="74556" x2="39237" y2="73964"/>
                        <a14:foregroundMark x1="39237" y1="73964" x2="37330" y2="92308"/>
                        <a14:foregroundMark x1="37330" y1="92308" x2="42371" y2="97633"/>
                        <a14:foregroundMark x1="42371" y1="97633" x2="43869" y2="71006"/>
                        <a14:foregroundMark x1="43869" y1="71006" x2="42371" y2="63905"/>
                        <a14:foregroundMark x1="50136" y1="87574" x2="52452" y2="68639"/>
                        <a14:foregroundMark x1="52452" y1="68639" x2="52589" y2="68639"/>
                        <a14:foregroundMark x1="52316" y1="71598" x2="53542" y2="74556"/>
                        <a14:foregroundMark x1="9264" y1="79290" x2="11580" y2="71598"/>
                        <a14:foregroundMark x1="58174" y1="81657" x2="61444" y2="72781"/>
                        <a14:foregroundMark x1="61444" y1="72189" x2="59946" y2="71006"/>
                        <a14:foregroundMark x1="10899" y1="7101" x2="12807" y2="14201"/>
                        <a14:foregroundMark x1="12807" y1="14201" x2="9537" y2="9467"/>
                        <a14:foregroundMark x1="7902" y1="50888" x2="10354" y2="51479"/>
                        <a14:backgroundMark x1="73433" y1="53254" x2="83924" y2="58580"/>
                        <a14:backgroundMark x1="83924" y1="58580" x2="86104" y2="57396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3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8" y="862966"/>
            <a:ext cx="10398826" cy="2394280"/>
          </a:xfrm>
          <a:prstGeom prst="rect">
            <a:avLst/>
          </a:prstGeom>
        </p:spPr>
      </p:pic>
      <p:sp>
        <p:nvSpPr>
          <p:cNvPr id="19" name="Right Brace 18">
            <a:extLst>
              <a:ext uri="{FF2B5EF4-FFF2-40B4-BE49-F238E27FC236}">
                <a16:creationId xmlns:a16="http://schemas.microsoft.com/office/drawing/2014/main" id="{11C96FBA-EA0C-254F-ABED-F5048901DEC3}"/>
              </a:ext>
            </a:extLst>
          </p:cNvPr>
          <p:cNvSpPr/>
          <p:nvPr/>
        </p:nvSpPr>
        <p:spPr>
          <a:xfrm rot="5400000">
            <a:off x="9438702" y="1147127"/>
            <a:ext cx="401243" cy="2219375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0EF8E-38DB-154E-812F-8F33C7DAF0CE}"/>
              </a:ext>
            </a:extLst>
          </p:cNvPr>
          <p:cNvSpPr txBox="1"/>
          <p:nvPr/>
        </p:nvSpPr>
        <p:spPr>
          <a:xfrm>
            <a:off x="9344025" y="2428856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dirty="0"/>
              <a:t>?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B448794-746D-A344-BBB7-E3CC52D5541E}"/>
              </a:ext>
            </a:extLst>
          </p:cNvPr>
          <p:cNvSpPr/>
          <p:nvPr/>
        </p:nvSpPr>
        <p:spPr>
          <a:xfrm>
            <a:off x="2677684" y="3429000"/>
            <a:ext cx="6352016" cy="2944925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DAD4E9-768E-A146-A759-8F1019C804B6}"/>
              </a:ext>
            </a:extLst>
          </p:cNvPr>
          <p:cNvSpPr txBox="1"/>
          <p:nvPr/>
        </p:nvSpPr>
        <p:spPr>
          <a:xfrm>
            <a:off x="2677684" y="44661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a)</a:t>
            </a:r>
            <a:r>
              <a:rPr lang="vi-VN" sz="2800" dirty="0"/>
              <a:t> Số gà hơn số vịt mấy con?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9D5254-8222-8544-9C87-49DF20A05817}"/>
              </a:ext>
            </a:extLst>
          </p:cNvPr>
          <p:cNvSpPr txBox="1"/>
          <p:nvPr/>
        </p:nvSpPr>
        <p:spPr>
          <a:xfrm>
            <a:off x="2876436" y="3513101"/>
            <a:ext cx="5954512" cy="2776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err="1"/>
              <a:t>Bài</a:t>
            </a:r>
            <a:r>
              <a:rPr lang="en-US" sz="3000" dirty="0"/>
              <a:t> </a:t>
            </a:r>
            <a:r>
              <a:rPr lang="en-US" sz="3000" dirty="0" err="1"/>
              <a:t>giải</a:t>
            </a:r>
            <a:endParaRPr lang="en-VN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gà</a:t>
            </a:r>
            <a:r>
              <a:rPr lang="en-US" sz="3000" dirty="0"/>
              <a:t> </a:t>
            </a:r>
            <a:r>
              <a:rPr lang="en-US" sz="3000" dirty="0" err="1"/>
              <a:t>hơn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vịt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:</a:t>
            </a:r>
            <a:endParaRPr lang="en-VN" sz="3000" dirty="0"/>
          </a:p>
          <a:p>
            <a:pPr algn="ctr">
              <a:lnSpc>
                <a:spcPct val="150000"/>
              </a:lnSpc>
            </a:pPr>
            <a:r>
              <a:rPr lang="en-US" sz="3000" dirty="0"/>
              <a:t>10 – 7 = 3 (con)</a:t>
            </a:r>
            <a:endParaRPr lang="en-VN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Đáp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: 3 con</a:t>
            </a:r>
            <a:endParaRPr lang="en-VN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/>
      <p:bldP spid="21" grpId="0" animBg="1"/>
      <p:bldP spid="22" grpId="0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B448794-746D-A344-BBB7-E3CC52D5541E}"/>
              </a:ext>
            </a:extLst>
          </p:cNvPr>
          <p:cNvSpPr/>
          <p:nvPr/>
        </p:nvSpPr>
        <p:spPr>
          <a:xfrm>
            <a:off x="2677684" y="3429000"/>
            <a:ext cx="6352016" cy="2944925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DAD4E9-768E-A146-A759-8F1019C804B6}"/>
              </a:ext>
            </a:extLst>
          </p:cNvPr>
          <p:cNvSpPr txBox="1"/>
          <p:nvPr/>
        </p:nvSpPr>
        <p:spPr>
          <a:xfrm>
            <a:off x="971575" y="352332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ngỗng</a:t>
            </a:r>
            <a:r>
              <a:rPr lang="en-US" sz="2800" dirty="0"/>
              <a:t> </a:t>
            </a:r>
            <a:r>
              <a:rPr lang="en-US" sz="2800" dirty="0" err="1"/>
              <a:t>kém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vịt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con?</a:t>
            </a:r>
            <a:endParaRPr lang="en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9D5254-8222-8544-9C87-49DF20A05817}"/>
              </a:ext>
            </a:extLst>
          </p:cNvPr>
          <p:cNvSpPr txBox="1"/>
          <p:nvPr/>
        </p:nvSpPr>
        <p:spPr>
          <a:xfrm>
            <a:off x="2876436" y="3513101"/>
            <a:ext cx="5954512" cy="2776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err="1"/>
              <a:t>Bài</a:t>
            </a:r>
            <a:r>
              <a:rPr lang="en-US" sz="3000" dirty="0"/>
              <a:t> </a:t>
            </a:r>
            <a:r>
              <a:rPr lang="en-US" sz="3000" dirty="0" err="1"/>
              <a:t>giải</a:t>
            </a:r>
            <a:endParaRPr lang="en-US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ngỗng</a:t>
            </a:r>
            <a:r>
              <a:rPr lang="en-US" sz="3000" dirty="0"/>
              <a:t> </a:t>
            </a:r>
            <a:r>
              <a:rPr lang="en-US" sz="3000" dirty="0" err="1"/>
              <a:t>kém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vịt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000" dirty="0"/>
              <a:t>7 – 5 = 2 (con)</a:t>
            </a:r>
          </a:p>
          <a:p>
            <a:pPr algn="ctr">
              <a:lnSpc>
                <a:spcPct val="150000"/>
              </a:lnSpc>
            </a:pPr>
            <a:r>
              <a:rPr lang="en-US" sz="3000" dirty="0" err="1"/>
              <a:t>Đáp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: 2 con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A68ED75-3AD1-B641-A5A5-8FECC74509EB}"/>
              </a:ext>
            </a:extLst>
          </p:cNvPr>
          <p:cNvGrpSpPr/>
          <p:nvPr/>
        </p:nvGrpSpPr>
        <p:grpSpPr>
          <a:xfrm>
            <a:off x="722312" y="959653"/>
            <a:ext cx="8108636" cy="2498502"/>
            <a:chOff x="722312" y="959653"/>
            <a:chExt cx="8108636" cy="24985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8B748D5-4EEE-F340-AA6E-D1CC1CA76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454" b="94479" l="4348" r="96408">
                          <a14:foregroundMark x1="10946" y1="16685" x2="12854" y2="11043"/>
                          <a14:foregroundMark x1="4348" y1="36196" x2="8073" y2="25181"/>
                          <a14:foregroundMark x1="12854" y1="11043" x2="12665" y2="33742"/>
                          <a14:foregroundMark x1="11655" y1="44172" x2="10586" y2="55215"/>
                          <a14:foregroundMark x1="12665" y1="33742" x2="11655" y2="44172"/>
                          <a14:foregroundMark x1="10586" y1="55215" x2="8696" y2="59509"/>
                          <a14:foregroundMark x1="7183" y1="45399" x2="6049" y2="45399"/>
                          <a14:foregroundMark x1="10560" y1="15077" x2="11720" y2="11656"/>
                          <a14:foregroundMark x1="7977" y1="22699" x2="10117" y2="16387"/>
                          <a14:foregroundMark x1="7561" y1="23926" x2="7977" y2="22699"/>
                          <a14:foregroundMark x1="20416" y1="38037" x2="25709" y2="26380"/>
                          <a14:foregroundMark x1="25709" y1="26380" x2="28544" y2="2454"/>
                          <a14:foregroundMark x1="28166" y1="14110" x2="28166" y2="36196"/>
                          <a14:foregroundMark x1="28166" y1="36196" x2="24764" y2="53374"/>
                          <a14:foregroundMark x1="24764" y1="53374" x2="24386" y2="53374"/>
                          <a14:foregroundMark x1="27788" y1="28221" x2="28922" y2="31902"/>
                          <a14:foregroundMark x1="27977" y1="24540" x2="30057" y2="19018"/>
                          <a14:foregroundMark x1="37240" y1="44172" x2="42344" y2="21472"/>
                          <a14:foregroundMark x1="42344" y1="21472" x2="42911" y2="8589"/>
                          <a14:foregroundMark x1="51607" y1="46012" x2="56900" y2="11656"/>
                          <a14:foregroundMark x1="65217" y1="47239" x2="69943" y2="16564"/>
                          <a14:foregroundMark x1="77127" y1="93252" x2="82053" y2="72127"/>
                          <a14:foregroundMark x1="89792" y1="89571" x2="93762" y2="73620"/>
                          <a14:foregroundMark x1="93762" y1="73620" x2="96597" y2="68098"/>
                          <a14:foregroundMark x1="73935" y1="63403" x2="74332" y2="62256"/>
                          <a14:foregroundMark x1="64461" y1="90798" x2="71199" y2="71314"/>
                          <a14:foregroundMark x1="49338" y1="92025" x2="55955" y2="65644"/>
                          <a14:foregroundMark x1="5293" y1="90184" x2="10775" y2="74233"/>
                          <a14:foregroundMark x1="10775" y1="74233" x2="12287" y2="71779"/>
                          <a14:foregroundMark x1="24575" y1="88957" x2="28544" y2="61963"/>
                          <a14:foregroundMark x1="41390" y1="76687" x2="43667" y2="68098"/>
                          <a14:foregroundMark x1="36673" y1="94479" x2="41390" y2="76687"/>
                          <a14:foregroundMark x1="41777" y1="35583" x2="42155" y2="33129"/>
                          <a14:foregroundMark x1="55577" y1="25767" x2="56333" y2="33129"/>
                          <a14:backgroundMark x1="18715" y1="45399" x2="18715" y2="45399"/>
                          <a14:backgroundMark x1="18715" y1="45399" x2="17391" y2="28221"/>
                          <a14:backgroundMark x1="17391" y1="27607" x2="16635" y2="51534"/>
                          <a14:backgroundMark x1="16635" y1="51534" x2="22684" y2="59509"/>
                          <a14:backgroundMark x1="22684" y1="59509" x2="23062" y2="59509"/>
                          <a14:backgroundMark x1="33837" y1="53374" x2="39130" y2="60736"/>
                          <a14:backgroundMark x1="39130" y1="60123" x2="44234" y2="49693"/>
                          <a14:backgroundMark x1="44234" y1="49693" x2="44045" y2="44785"/>
                          <a14:backgroundMark x1="34216" y1="3681" x2="34405" y2="12270"/>
                          <a14:backgroundMark x1="22684" y1="1840" x2="20605" y2="5521"/>
                          <a14:backgroundMark x1="88280" y1="65031" x2="88280" y2="65031"/>
                          <a14:backgroundMark x1="88280" y1="65031" x2="82420" y2="65031"/>
                          <a14:backgroundMark x1="82420" y1="65031" x2="79773" y2="61963"/>
                          <a14:backgroundMark x1="78828" y1="63804" x2="75236" y2="66258"/>
                          <a14:backgroundMark x1="74858" y1="65644" x2="72401" y2="74233"/>
                          <a14:backgroundMark x1="44612" y1="76687" x2="44612" y2="76687"/>
                          <a14:backgroundMark x1="10964" y1="44172" x2="10964" y2="44172"/>
                          <a14:backgroundMark x1="8507" y1="22699" x2="8507" y2="22699"/>
                          <a14:backgroundMark x1="8507" y1="23313" x2="9263" y2="23926"/>
                        </a14:backgroundRemoval>
                      </a14:imgEffect>
                      <a14:imgEffect>
                        <a14:sharpenSoften amount="52000"/>
                      </a14:imgEffect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312" y="959653"/>
              <a:ext cx="8108636" cy="249850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C96F24-05C6-7847-8F81-962A3BA5AB25}"/>
                </a:ext>
              </a:extLst>
            </p:cNvPr>
            <p:cNvSpPr/>
            <p:nvPr/>
          </p:nvSpPr>
          <p:spPr>
            <a:xfrm>
              <a:off x="6515100" y="2256814"/>
              <a:ext cx="2315848" cy="300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9" name="Right Brace 18">
            <a:extLst>
              <a:ext uri="{FF2B5EF4-FFF2-40B4-BE49-F238E27FC236}">
                <a16:creationId xmlns:a16="http://schemas.microsoft.com/office/drawing/2014/main" id="{11C96FBA-EA0C-254F-ABED-F5048901DEC3}"/>
              </a:ext>
            </a:extLst>
          </p:cNvPr>
          <p:cNvSpPr/>
          <p:nvPr/>
        </p:nvSpPr>
        <p:spPr>
          <a:xfrm rot="16200000" flipV="1">
            <a:off x="7538877" y="1376610"/>
            <a:ext cx="364766" cy="2017614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0EF8E-38DB-154E-812F-8F33C7DAF0CE}"/>
              </a:ext>
            </a:extLst>
          </p:cNvPr>
          <p:cNvSpPr txBox="1"/>
          <p:nvPr/>
        </p:nvSpPr>
        <p:spPr>
          <a:xfrm>
            <a:off x="7435510" y="1468725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dirty="0"/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903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8" grpId="0" build="p"/>
      <p:bldP spid="19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>
            <a:extLst>
              <a:ext uri="{FF2B5EF4-FFF2-40B4-BE49-F238E27FC236}">
                <a16:creationId xmlns:a16="http://schemas.microsoft.com/office/drawing/2014/main" id="{CDC262B9-9811-4C4C-A633-691E4F03FF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4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704" y="2160105"/>
            <a:ext cx="5569747" cy="4280452"/>
          </a:xfrm>
          <a:prstGeom prst="rect">
            <a:avLst/>
          </a:prstGeom>
        </p:spPr>
      </p:pic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1072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760711" y="958694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1608408" y="1225042"/>
            <a:ext cx="8564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Số chim cành trên hơn số chim cành dưới mấy con? </a:t>
            </a:r>
            <a:endParaRPr lang="en-VN" sz="2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530D9B-A156-9948-8C04-AD1CCFB260A6}"/>
              </a:ext>
            </a:extLst>
          </p:cNvPr>
          <p:cNvGrpSpPr/>
          <p:nvPr/>
        </p:nvGrpSpPr>
        <p:grpSpPr>
          <a:xfrm>
            <a:off x="699616" y="1953705"/>
            <a:ext cx="7553326" cy="3225691"/>
            <a:chOff x="779632" y="2533675"/>
            <a:chExt cx="7553326" cy="322569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64D8DD8-0C46-E645-9683-36DFE28D3DCC}"/>
                </a:ext>
              </a:extLst>
            </p:cNvPr>
            <p:cNvSpPr/>
            <p:nvPr/>
          </p:nvSpPr>
          <p:spPr>
            <a:xfrm>
              <a:off x="779632" y="2533675"/>
              <a:ext cx="7553326" cy="3200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en-VN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cành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cành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dưới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-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=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(con)</a:t>
              </a:r>
            </a:p>
            <a:p>
              <a:pPr algn="ctr"/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con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24CDCEAD-47B3-8A4D-99A1-78D6EB80C0DE}"/>
                </a:ext>
              </a:extLst>
            </p:cNvPr>
            <p:cNvSpPr/>
            <p:nvPr/>
          </p:nvSpPr>
          <p:spPr>
            <a:xfrm>
              <a:off x="2271717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82DAD91C-4B37-7D47-B1B4-D64248BB8ABD}"/>
                </a:ext>
              </a:extLst>
            </p:cNvPr>
            <p:cNvSpPr/>
            <p:nvPr/>
          </p:nvSpPr>
          <p:spPr>
            <a:xfrm>
              <a:off x="3592143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7B4006FF-2A8E-1041-A6E5-353273148F02}"/>
                </a:ext>
              </a:extLst>
            </p:cNvPr>
            <p:cNvSpPr/>
            <p:nvPr/>
          </p:nvSpPr>
          <p:spPr>
            <a:xfrm>
              <a:off x="4928684" y="403212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C108AAA6-E51C-7F4C-BD27-B4589DE69D89}"/>
                </a:ext>
              </a:extLst>
            </p:cNvPr>
            <p:cNvSpPr/>
            <p:nvPr/>
          </p:nvSpPr>
          <p:spPr>
            <a:xfrm>
              <a:off x="4216579" y="5083727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AAF1C001-F260-494B-B83B-A6A6B0D038F7}"/>
              </a:ext>
            </a:extLst>
          </p:cNvPr>
          <p:cNvSpPr/>
          <p:nvPr/>
        </p:nvSpPr>
        <p:spPr>
          <a:xfrm>
            <a:off x="2190537" y="346455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989C3567-1DA4-F84E-BCE4-7CF2F1C07CF0}"/>
              </a:ext>
            </a:extLst>
          </p:cNvPr>
          <p:cNvSpPr/>
          <p:nvPr/>
        </p:nvSpPr>
        <p:spPr>
          <a:xfrm>
            <a:off x="3510963" y="346455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931A7437-1D39-5D47-A7C5-CC9F9EB177F4}"/>
              </a:ext>
            </a:extLst>
          </p:cNvPr>
          <p:cNvSpPr/>
          <p:nvPr/>
        </p:nvSpPr>
        <p:spPr>
          <a:xfrm>
            <a:off x="4847504" y="346455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C84D1B35-3BB6-7344-8923-34FD06804234}"/>
              </a:ext>
            </a:extLst>
          </p:cNvPr>
          <p:cNvSpPr/>
          <p:nvPr/>
        </p:nvSpPr>
        <p:spPr>
          <a:xfrm>
            <a:off x="4141750" y="450261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98" grpId="0" animBg="1"/>
          <p:bldP spid="99" grpId="0" animBg="1"/>
          <p:bldP spid="100" grpId="0" animBg="1"/>
          <p:bldP spid="10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98" grpId="0" animBg="1"/>
          <p:bldP spid="99" grpId="0" animBg="1"/>
          <p:bldP spid="100" grpId="0" animBg="1"/>
          <p:bldP spid="101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1123726" y="16014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783921" y="228006"/>
            <a:ext cx="9284353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Việt đã tô màu 6 bông hoa, còn 4 bông hoa chưa tô màu. Hỏi số bông hoa chưa tô màu kém số bông hoa đã tô màu mấy bông? </a:t>
            </a:r>
            <a:endParaRPr lang="en-VN" sz="24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46133B0-63C9-F94F-A1CC-1B40808713D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945" y="1217449"/>
            <a:ext cx="5250513" cy="2458812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8E54F100-03C4-024F-8334-8D1BD33C324B}"/>
              </a:ext>
            </a:extLst>
          </p:cNvPr>
          <p:cNvGrpSpPr/>
          <p:nvPr/>
        </p:nvGrpSpPr>
        <p:grpSpPr>
          <a:xfrm>
            <a:off x="1729552" y="3454270"/>
            <a:ext cx="8748937" cy="2839826"/>
            <a:chOff x="752918" y="2763643"/>
            <a:chExt cx="8748937" cy="2839826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800A110-14E3-D444-89CA-60BCA1A978F6}"/>
                </a:ext>
              </a:extLst>
            </p:cNvPr>
            <p:cNvSpPr/>
            <p:nvPr/>
          </p:nvSpPr>
          <p:spPr>
            <a:xfrm>
              <a:off x="752918" y="2763643"/>
              <a:ext cx="8748937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en-VN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chưa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tô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kém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tô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(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en-V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DC484BF8-735B-E640-AA14-2AF560B7E968}"/>
                </a:ext>
              </a:extLst>
            </p:cNvPr>
            <p:cNvSpPr/>
            <p:nvPr/>
          </p:nvSpPr>
          <p:spPr>
            <a:xfrm>
              <a:off x="2536120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E0CD4BA2-1AE4-7749-ABB0-41DAE274E4C8}"/>
                </a:ext>
              </a:extLst>
            </p:cNvPr>
            <p:cNvSpPr/>
            <p:nvPr/>
          </p:nvSpPr>
          <p:spPr>
            <a:xfrm>
              <a:off x="3784805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64A9B394-577D-8940-959B-072BC12EF338}"/>
                </a:ext>
              </a:extLst>
            </p:cNvPr>
            <p:cNvSpPr/>
            <p:nvPr/>
          </p:nvSpPr>
          <p:spPr>
            <a:xfrm>
              <a:off x="5189140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4A01122A-C984-9A47-B32D-D7D6E2590F21}"/>
                </a:ext>
              </a:extLst>
            </p:cNvPr>
            <p:cNvSpPr/>
            <p:nvPr/>
          </p:nvSpPr>
          <p:spPr>
            <a:xfrm>
              <a:off x="4639565" y="4927830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C7E29D18-398F-B545-B3F4-A7E688409940}"/>
              </a:ext>
            </a:extLst>
          </p:cNvPr>
          <p:cNvSpPr/>
          <p:nvPr/>
        </p:nvSpPr>
        <p:spPr>
          <a:xfrm>
            <a:off x="3514242" y="473773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F7E5C80A-59BF-F54B-BFE9-FF89486E64A6}"/>
              </a:ext>
            </a:extLst>
          </p:cNvPr>
          <p:cNvSpPr/>
          <p:nvPr/>
        </p:nvSpPr>
        <p:spPr>
          <a:xfrm>
            <a:off x="4759718" y="473611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378D4888-EE1B-C548-B02D-9C08786E59CD}"/>
              </a:ext>
            </a:extLst>
          </p:cNvPr>
          <p:cNvSpPr/>
          <p:nvPr/>
        </p:nvSpPr>
        <p:spPr>
          <a:xfrm>
            <a:off x="6163534" y="473611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5477D9B9-C3F2-BA49-A1AA-8617642F0FA0}"/>
              </a:ext>
            </a:extLst>
          </p:cNvPr>
          <p:cNvSpPr/>
          <p:nvPr/>
        </p:nvSpPr>
        <p:spPr>
          <a:xfrm>
            <a:off x="5616199" y="5610973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2" grpId="0" animBg="1"/>
      <p:bldP spid="74" grpId="0" animBg="1"/>
      <p:bldP spid="76" grpId="0" animBg="1"/>
      <p:bldP spid="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5804FA0E-C181-A541-8242-ECAB4A54E1C6}"/>
              </a:ext>
            </a:extLst>
          </p:cNvPr>
          <p:cNvGrpSpPr/>
          <p:nvPr/>
        </p:nvGrpSpPr>
        <p:grpSpPr>
          <a:xfrm>
            <a:off x="1123726" y="472689"/>
            <a:ext cx="605826" cy="830997"/>
            <a:chOff x="3174278" y="237323"/>
            <a:chExt cx="605826" cy="830997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4764478-1E9A-154B-977F-AE4AFB9009E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9B74FEC-04C0-A143-8B11-EDFE48E7DFAA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D1FCBA3-A0DF-EC47-A749-5FDFC35844D3}"/>
              </a:ext>
            </a:extLst>
          </p:cNvPr>
          <p:cNvSpPr txBox="1"/>
          <p:nvPr/>
        </p:nvSpPr>
        <p:spPr>
          <a:xfrm>
            <a:off x="1917815" y="713605"/>
            <a:ext cx="9096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Mai 7 tuổi, bố 38 tuổi. Hỏi bố hơn Mai bao nhiêu tuổi?</a:t>
            </a:r>
            <a:endParaRPr lang="en-VN" sz="2800" dirty="0"/>
          </a:p>
        </p:txBody>
      </p:sp>
      <p:pic>
        <p:nvPicPr>
          <p:cNvPr id="1026" name="Picture 2" descr="Dad admire his daughter character cartoon Vector Image">
            <a:extLst>
              <a:ext uri="{FF2B5EF4-FFF2-40B4-BE49-F238E27FC236}">
                <a16:creationId xmlns:a16="http://schemas.microsoft.com/office/drawing/2014/main" id="{6E0B2C91-CB15-E740-8FB1-CAD9A3BA6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9"/>
          <a:stretch/>
        </p:blipFill>
        <p:spPr bwMode="auto">
          <a:xfrm>
            <a:off x="640391" y="1221018"/>
            <a:ext cx="4503057" cy="443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82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01E385-E72B-F54E-B1D4-7B457B3BEBB9}"/>
              </a:ext>
            </a:extLst>
          </p:cNvPr>
          <p:cNvSpPr txBox="1"/>
          <p:nvPr/>
        </p:nvSpPr>
        <p:spPr>
          <a:xfrm>
            <a:off x="1547955" y="547335"/>
            <a:ext cx="102249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Một trường học có 5 thùng đựng rác tái chế và 10 thùng đựng rác khác. Hỏi số thùng đựng rác khác hơn số thùng đựng rác tái chế mấy thùng?</a:t>
            </a:r>
            <a:endParaRPr lang="en-VN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C5EE149-64CE-6C4A-BFCE-ADD58ABB366C}"/>
              </a:ext>
            </a:extLst>
          </p:cNvPr>
          <p:cNvGrpSpPr/>
          <p:nvPr/>
        </p:nvGrpSpPr>
        <p:grpSpPr>
          <a:xfrm>
            <a:off x="859650" y="271482"/>
            <a:ext cx="605826" cy="830997"/>
            <a:chOff x="3174278" y="237323"/>
            <a:chExt cx="605826" cy="83099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AC6FC25-16B4-E741-B3E7-2901939C2A4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C6F2FF0-2080-7342-8254-D46FE617C10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32C33E0-E2F7-5540-BBCF-EBC8BE08F3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5" y="2294280"/>
            <a:ext cx="10976295" cy="31456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322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E86BFEAB-D44B-452D-9CF4-061960B865BB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@\uFFFD^{EFBB8D75-32E6-42FC-BB3F-5856CC280F54}&quot;,&quot;D:\\PP GIÁO ÁN ĐIỆN TỬ lớp 2\\PP Toán\\học kì I\\chủ đề 1 - Copy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ai4.Honkemnhaubaonhieu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F11FF3-6320-4243-815A-DC3C3610C6AA}:27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B9209C1-A5C2-47AA-8C35-9F0C8EA208C8}:25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742CA12-5911-4117-98E5-A2BB266EDD4E}:27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E6E0055-D89D-480D-89E6-53376A2FC166}:27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5994807-4BDD-41C4-B481-8483D568661B}:27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5546EA9-30CD-4026-AD20-3DE828BC01BF}:27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D863379-F9A3-4942-AB92-C18E7A6A56FC}:27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A79A689-AA69-40DD-BED3-31249C4F94C1}:27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637FE9B-A25C-48D3-9F7A-7DDF00DFC0AA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0F20CE-36A2-4CE3-B504-FDB7A8E28747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38D93B-4906-4CDB-B4A8-7480128ABE51}: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456C0F2-30AA-49D8-B2F9-0553728D5F6A}:2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0E7CBEB-FC82-4CFF-8D35-6FC54F042FB6}:25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83CC31D-7789-4C49-844A-50DD57D8DD07}:26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22F6671-82DC-41DA-A9E9-C1A9BAEB99B9}:26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6775E83-A7C8-40C4-B932-C7B0013B259B}:269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535</Words>
  <Application>Microsoft Office PowerPoint</Application>
  <PresentationFormat>Widescreen</PresentationFormat>
  <Paragraphs>134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Bai4.Honkemnhaubaonhieu</dc:title>
  <dc:creator>Phạm Thanh Hằng (ADAS – GV)</dc:creator>
  <cp:lastModifiedBy>Admin</cp:lastModifiedBy>
  <cp:revision>139</cp:revision>
  <dcterms:created xsi:type="dcterms:W3CDTF">2021-06-02T01:34:28Z</dcterms:created>
  <dcterms:modified xsi:type="dcterms:W3CDTF">2025-01-12T00:19:14Z</dcterms:modified>
</cp:coreProperties>
</file>