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93" r:id="rId5"/>
    <p:sldId id="275" r:id="rId6"/>
    <p:sldId id="288" r:id="rId7"/>
    <p:sldId id="277" r:id="rId8"/>
    <p:sldId id="279" r:id="rId9"/>
    <p:sldId id="289" r:id="rId10"/>
    <p:sldId id="290" r:id="rId11"/>
    <p:sldId id="291" r:id="rId12"/>
    <p:sldId id="281" r:id="rId13"/>
    <p:sldId id="282" r:id="rId14"/>
    <p:sldId id="283" r:id="rId15"/>
    <p:sldId id="284" r:id="rId16"/>
    <p:sldId id="292" r:id="rId17"/>
    <p:sldId id="285" r:id="rId18"/>
    <p:sldId id="286" r:id="rId19"/>
    <p:sldId id="287" r:id="rId20"/>
  </p:sldIdLst>
  <p:sldSz cx="9144000" cy="5143500" type="screen16x9"/>
  <p:notesSz cx="6858000" cy="9144000"/>
  <p:embeddedFontLst>
    <p:embeddedFont>
      <p:font typeface="DFPOP1-W9" panose="02010609010101010101" pitchFamily="1" charset="-128"/>
      <p:regular r:id="rId22"/>
    </p:embeddedFont>
    <p:embeddedFont>
      <p:font typeface="宋体" panose="02010600030101010101" pitchFamily="2" charset="-122"/>
      <p:regular r:id="rId23"/>
    </p:embeddedFont>
    <p:embeddedFont>
      <p:font typeface="Calibri" panose="020F0502020204030204" pitchFamily="34" charset="0"/>
      <p:regular r:id="rId24"/>
      <p:bold r:id="rId25"/>
      <p:italic r:id="rId26"/>
      <p:boldItalic r:id="rId27"/>
    </p:embeddedFont>
    <p:embeddedFont>
      <p:font typeface="Arial-Rounded" panose="020B0500000000000000" charset="0"/>
      <p:regular r:id="rId28"/>
    </p:embeddedFont>
  </p:embeddedFontLst>
  <p:custDataLst>
    <p:tags r:id="rId2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93"/>
            <p14:sldId id="275"/>
            <p14:sldId id="288"/>
            <p14:sldId id="277"/>
            <p14:sldId id="279"/>
            <p14:sldId id="289"/>
            <p14:sldId id="290"/>
            <p14:sldId id="291"/>
            <p14:sldId id="281"/>
            <p14:sldId id="282"/>
            <p14:sldId id="283"/>
            <p14:sldId id="284"/>
            <p14:sldId id="292"/>
            <p14:sldId id="285"/>
            <p14:sldId id="286"/>
            <p14:sldId id="28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420"/>
    <a:srgbClr val="F14420"/>
    <a:srgbClr val="679C31"/>
    <a:srgbClr val="920000"/>
    <a:srgbClr val="F56636"/>
    <a:srgbClr val="EF2A19"/>
    <a:srgbClr val="A9250B"/>
    <a:srgbClr val="FF6600"/>
    <a:srgbClr val="8CB823"/>
    <a:srgbClr val="C4D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1" d="100"/>
          <a:sy n="61" d="100"/>
        </p:scale>
        <p:origin x="216" y="6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pPr/>
              <a:t>2025/3/25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pPr/>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aseline="0"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752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pPr/>
              <a:t>2025/3/25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pPr/>
              <a:t>2025/3/25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pPr/>
              <a:t>2025/3/25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pPr/>
              <a:t>2025/3/25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pPr/>
              <a:t>2025/3/25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pPr/>
              <a:t>2025/3/25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pPr/>
              <a:t>2025/3/25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pPr/>
              <a:t>2025/3/25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pPr/>
              <a:t>2025/3/25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pPr/>
              <a:t>2025/3/25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pPr/>
              <a:t>2025/3/25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pPr/>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pPr/>
              <a:t>2025/3/25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sp>
        <p:nvSpPr>
          <p:cNvPr id="26" name="任意多边形 25"/>
          <p:cNvSpPr/>
          <p:nvPr/>
        </p:nvSpPr>
        <p:spPr>
          <a:xfrm>
            <a:off x="1436915" y="1343468"/>
            <a:ext cx="6253677" cy="350192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96" name="文本框 95"/>
          <p:cNvSpPr txBox="1"/>
          <p:nvPr/>
        </p:nvSpPr>
        <p:spPr>
          <a:xfrm>
            <a:off x="1966754" y="2840391"/>
            <a:ext cx="5153198" cy="1153994"/>
          </a:xfrm>
          <a:prstGeom prst="rect">
            <a:avLst/>
          </a:prstGeom>
          <a:noFill/>
        </p:spPr>
        <p:txBody>
          <a:bodyPr wrap="none" rtlCol="0">
            <a:prstTxWarp prst="textDoubleWave1">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Bài</a:t>
            </a:r>
            <a:r>
              <a:rPr kumimoji="0" lang="en-US" altLang="zh-CN" sz="3600" b="1" i="0" u="none" strike="noStrike" kern="1200" cap="none" spc="0" normalizeH="0" baseline="0" noProof="0" dirty="0"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 4: CHÚ</a:t>
            </a:r>
            <a:r>
              <a:rPr kumimoji="0" lang="en-US" altLang="zh-CN" sz="3600" b="1" i="0" u="none" strike="noStrike" kern="1200" cap="none" spc="0" normalizeH="0" noProof="0" dirty="0"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 BÉ CHĂN CỪU</a:t>
            </a:r>
            <a:endParaRPr kumimoji="0" lang="zh-CN" altLang="en-US" sz="3600" b="1" i="0" u="none" strike="noStrike" kern="1200" cap="none" spc="0" normalizeH="0" baseline="0" noProof="0" dirty="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89" name="图片 88"/>
          <p:cNvPicPr>
            <a:picLocks noChangeAspect="1"/>
          </p:cNvPicPr>
          <p:nvPr/>
        </p:nvPicPr>
        <p:blipFill rotWithShape="1">
          <a:blip r:embed="rId6">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7">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7">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1"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25" name="矩形 8">
            <a:extLst>
              <a:ext uri="{FF2B5EF4-FFF2-40B4-BE49-F238E27FC236}">
                <a16:creationId xmlns:a16="http://schemas.microsoft.com/office/drawing/2014/main" id="{6F1162E0-5263-4568-95A7-97DE0AA56844}"/>
              </a:ext>
            </a:extLst>
          </p:cNvPr>
          <p:cNvSpPr/>
          <p:nvPr/>
        </p:nvSpPr>
        <p:spPr>
          <a:xfrm>
            <a:off x="1533739" y="2171411"/>
            <a:ext cx="5964341" cy="58477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4CA42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TIẾNG VIỆT</a:t>
            </a:r>
            <a:endParaRPr kumimoji="0" lang="zh-CN" altLang="en-US" sz="3200" b="1" i="0" u="none" strike="noStrike" kern="1200" cap="none" spc="0" normalizeH="0" baseline="0" noProof="0" dirty="0">
              <a:ln>
                <a:noFill/>
              </a:ln>
              <a:solidFill>
                <a:srgbClr val="4CA42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29" name="矩形 8">
            <a:extLst>
              <a:ext uri="{FF2B5EF4-FFF2-40B4-BE49-F238E27FC236}">
                <a16:creationId xmlns:a16="http://schemas.microsoft.com/office/drawing/2014/main" id="{6F1162E0-5263-4568-95A7-97DE0AA56844}"/>
              </a:ext>
            </a:extLst>
          </p:cNvPr>
          <p:cNvSpPr/>
          <p:nvPr/>
        </p:nvSpPr>
        <p:spPr>
          <a:xfrm>
            <a:off x="597408" y="134887"/>
            <a:ext cx="7973567" cy="64633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UBND QUẬN DƯƠNG KINH</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TRƯỜNG TIỂU HỌC ANH DŨNG</a:t>
            </a:r>
            <a:endParaRPr kumimoji="0" lang="zh-CN" alt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cxnSp>
        <p:nvCxnSpPr>
          <p:cNvPr id="4" name="Straight Connector 3"/>
          <p:cNvCxnSpPr/>
          <p:nvPr/>
        </p:nvCxnSpPr>
        <p:spPr>
          <a:xfrm>
            <a:off x="3352800" y="781218"/>
            <a:ext cx="2462784"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286307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190005" y="207704"/>
            <a:ext cx="8953995" cy="584775"/>
          </a:xfrm>
          <a:prstGeom prst="rect">
            <a:avLst/>
          </a:prstGeom>
        </p:spPr>
        <p:txBody>
          <a:bodyPr wrap="square">
            <a:spAutoFit/>
          </a:bodyPr>
          <a:lstStyle/>
          <a:p>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5. Chọn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hoàn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thiện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94337" y="851658"/>
            <a:ext cx="2673531" cy="584775"/>
          </a:xfrm>
          <a:prstGeom prst="rect">
            <a:avLst/>
          </a:prstGeom>
        </p:spPr>
        <p:txBody>
          <a:bodyPr wrap="square">
            <a:spAutoFit/>
          </a:bodyPr>
          <a:lstStyle/>
          <a:p>
            <a:r>
              <a:rPr lang="en-US" altLang="zh-CN" sz="3200" smtClean="0">
                <a:latin typeface="Arial-Rounded" panose="020B0500000000000000" pitchFamily="34" charset="-93"/>
                <a:ea typeface="Arial-Rounded" panose="020B0500000000000000" pitchFamily="34" charset="-93"/>
                <a:cs typeface="Arial-Rounded" panose="020B0500000000000000" pitchFamily="34" charset="-93"/>
                <a:sym typeface="+mn-lt"/>
              </a:rPr>
              <a:t>nông dân      </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414179" y="2301214"/>
            <a:ext cx="8505645" cy="584775"/>
          </a:xfrm>
          <a:prstGeom prst="rect">
            <a:avLst/>
          </a:prstGeom>
        </p:spPr>
        <p:txBody>
          <a:bodyPr wrap="square">
            <a:spAutoFit/>
          </a:bodyPr>
          <a:lstStyle/>
          <a:p>
            <a:r>
              <a:rPr lang="en-US" altLang="zh-CN" sz="32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 Các bác                     đang làm việc chăm chỉ.</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DB9B755B-9E32-4739-B22C-9B8497B3881F}"/>
              </a:ext>
            </a:extLst>
          </p:cNvPr>
          <p:cNvSpPr/>
          <p:nvPr/>
        </p:nvSpPr>
        <p:spPr>
          <a:xfrm>
            <a:off x="1431101" y="853848"/>
            <a:ext cx="2673531" cy="584775"/>
          </a:xfrm>
          <a:prstGeom prst="rect">
            <a:avLst/>
          </a:prstGeom>
        </p:spPr>
        <p:txBody>
          <a:bodyPr wrap="square">
            <a:spAutoFit/>
          </a:bodyPr>
          <a:lstStyle/>
          <a:p>
            <a:r>
              <a:rPr lang="en-US" altLang="zh-CN" sz="3200" smtClean="0">
                <a:latin typeface="Arial-Rounded" panose="020B0500000000000000" pitchFamily="34" charset="-93"/>
                <a:ea typeface="Arial-Rounded" panose="020B0500000000000000" pitchFamily="34" charset="-93"/>
                <a:cs typeface="Arial-Rounded" panose="020B0500000000000000" pitchFamily="34" charset="-93"/>
                <a:sym typeface="+mn-lt"/>
              </a:rPr>
              <a:t>     hốt hoảng</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BEF69370-038A-4CCC-B259-2DF7CD5468DF}"/>
              </a:ext>
            </a:extLst>
          </p:cNvPr>
          <p:cNvSpPr/>
          <p:nvPr/>
        </p:nvSpPr>
        <p:spPr>
          <a:xfrm>
            <a:off x="414179" y="1595986"/>
            <a:ext cx="8505645" cy="584775"/>
          </a:xfrm>
          <a:prstGeom prst="rect">
            <a:avLst/>
          </a:prstGeom>
        </p:spPr>
        <p:txBody>
          <a:bodyPr wrap="square">
            <a:spAutoFit/>
          </a:bodyPr>
          <a:lstStyle/>
          <a:p>
            <a:r>
              <a:rPr lang="en-US" altLang="zh-CN" sz="32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 Nhiều người                      vì có đám cháy.</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2" name="矩形 8">
            <a:extLst>
              <a:ext uri="{FF2B5EF4-FFF2-40B4-BE49-F238E27FC236}">
                <a16:creationId xmlns:a16="http://schemas.microsoft.com/office/drawing/2014/main" id="{D97AFF8F-506F-4519-A1B5-52D97C6C130F}"/>
              </a:ext>
            </a:extLst>
          </p:cNvPr>
          <p:cNvSpPr/>
          <p:nvPr/>
        </p:nvSpPr>
        <p:spPr>
          <a:xfrm>
            <a:off x="4002760" y="865723"/>
            <a:ext cx="4980466" cy="584775"/>
          </a:xfrm>
          <a:prstGeom prst="rect">
            <a:avLst/>
          </a:prstGeom>
        </p:spPr>
        <p:txBody>
          <a:bodyPr wrap="square">
            <a:spAutoFit/>
          </a:bodyPr>
          <a:lstStyle/>
          <a:p>
            <a:r>
              <a:rPr lang="en-US" altLang="zh-CN" sz="3200" smtClean="0">
                <a:latin typeface="Arial-Rounded" panose="020B0500000000000000" pitchFamily="34" charset="-93"/>
                <a:ea typeface="Arial-Rounded" panose="020B0500000000000000" pitchFamily="34" charset="-93"/>
                <a:cs typeface="Arial-Rounded" panose="020B0500000000000000" pitchFamily="34" charset="-93"/>
                <a:sym typeface="+mn-lt"/>
              </a:rPr>
              <a:t>tiếng kêu cứu     thản nhiên  </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5122" name="Picture 2" descr="C:\Users\Administrator\Desktop\file ảnh TV\Chú bé chăn cừu\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5989"/>
            <a:ext cx="9144000" cy="225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83049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4.16667E-6 1.69497E-6 L 0.13195 0.14233 " pathEditMode="relative" rAng="0" ptsTypes="AA">
                                      <p:cBhvr>
                                        <p:cTn id="11" dur="2000" fill="hold"/>
                                        <p:tgtEl>
                                          <p:spTgt spid="9"/>
                                        </p:tgtEl>
                                        <p:attrNameLst>
                                          <p:attrName>ppt_x</p:attrName>
                                          <p:attrName>ppt_y</p:attrName>
                                        </p:attrNameLst>
                                      </p:cBhvr>
                                      <p:rCtr x="6597" y="7101"/>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3.61111E-6 -8.30503E-7 L 0.2507 0.28157 " pathEditMode="relative" rAng="0" ptsTypes="AA">
                                      <p:cBhvr>
                                        <p:cTn id="15" dur="2000" fill="hold"/>
                                        <p:tgtEl>
                                          <p:spTgt spid="5"/>
                                        </p:tgtEl>
                                        <p:attrNameLst>
                                          <p:attrName>ppt_x</p:attrName>
                                          <p:attrName>ppt_y</p:attrName>
                                        </p:attrNameLst>
                                      </p:cBhvr>
                                      <p:rCtr x="12535" y="14078"/>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wipe(down)">
                                      <p:cBhvr>
                                        <p:cTn id="2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472100" y="325797"/>
            <a:ext cx="8505646" cy="1077218"/>
          </a:xfrm>
          <a:prstGeom prst="rect">
            <a:avLst/>
          </a:prstGeom>
        </p:spPr>
        <p:txBody>
          <a:bodyPr wrap="square">
            <a:spAutoFit/>
          </a:bodyPr>
          <a:lstStyle/>
          <a:p>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6. Quan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dùng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nói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theo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58" y="864406"/>
            <a:ext cx="9144000" cy="399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2964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638353" y="563304"/>
            <a:ext cx="3007371" cy="584775"/>
          </a:xfrm>
          <a:prstGeom prst="rect">
            <a:avLst/>
          </a:prstGeom>
        </p:spPr>
        <p:txBody>
          <a:bodyPr wrap="square">
            <a:spAutoFit/>
          </a:bodyPr>
          <a:lstStyle/>
          <a:p>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7. Nghe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Rectangle 6"/>
          <p:cNvSpPr/>
          <p:nvPr/>
        </p:nvSpPr>
        <p:spPr>
          <a:xfrm>
            <a:off x="375385" y="1299411"/>
            <a:ext cx="8459857" cy="2554545"/>
          </a:xfrm>
          <a:prstGeom prst="rect">
            <a:avLst/>
          </a:prstGeom>
        </p:spPr>
        <p:txBody>
          <a:bodyPr wrap="square">
            <a:spAutoFit/>
          </a:bodyPr>
          <a:lstStyle/>
          <a:p>
            <a:pPr algn="just"/>
            <a:r>
              <a:rPr lang="en-US" sz="4000" smtClean="0">
                <a:solidFill>
                  <a:schemeClr val="accent6"/>
                </a:solidFill>
                <a:latin typeface="Times New Roman" pitchFamily="18" charset="0"/>
                <a:ea typeface="Arial-Rounded" charset="-93"/>
                <a:cs typeface="Times New Roman" pitchFamily="18" charset="0"/>
              </a:rPr>
              <a:t>          </a:t>
            </a:r>
            <a:r>
              <a:rPr lang="vi-VN" sz="4000" smtClean="0">
                <a:latin typeface="Times New Roman" pitchFamily="18" charset="0"/>
                <a:ea typeface="Arial-Rounded" charset="-93"/>
                <a:cs typeface="Times New Roman" pitchFamily="18" charset="0"/>
              </a:rPr>
              <a:t>Một </a:t>
            </a:r>
            <a:r>
              <a:rPr lang="vi-VN" sz="4000">
                <a:latin typeface="Times New Roman" pitchFamily="18" charset="0"/>
                <a:ea typeface="Arial-Rounded" charset="-93"/>
                <a:cs typeface="Times New Roman" pitchFamily="18" charset="0"/>
              </a:rPr>
              <a:t>hôm, sói đến thật. Chú bé hốt hoảng </a:t>
            </a:r>
            <a:r>
              <a:rPr lang="en-US" sz="4000" smtClean="0">
                <a:latin typeface="Times New Roman" pitchFamily="18" charset="0"/>
                <a:ea typeface="Arial-Rounded" charset="-93"/>
                <a:cs typeface="Times New Roman" pitchFamily="18" charset="0"/>
              </a:rPr>
              <a:t>x</a:t>
            </a:r>
            <a:r>
              <a:rPr lang="vi-VN" sz="4000" smtClean="0">
                <a:latin typeface="Times New Roman" pitchFamily="18" charset="0"/>
                <a:ea typeface="Arial-Rounded" charset="-93"/>
                <a:cs typeface="Times New Roman" pitchFamily="18" charset="0"/>
              </a:rPr>
              <a:t>in </a:t>
            </a:r>
            <a:r>
              <a:rPr lang="en-US" sz="4000" smtClean="0">
                <a:latin typeface="Times New Roman" pitchFamily="18" charset="0"/>
                <a:ea typeface="Arial-Rounded" charset="-93"/>
                <a:cs typeface="Times New Roman" pitchFamily="18" charset="0"/>
              </a:rPr>
              <a:t>c</a:t>
            </a:r>
            <a:r>
              <a:rPr lang="vi-VN" sz="4000" smtClean="0">
                <a:latin typeface="Times New Roman" pitchFamily="18" charset="0"/>
                <a:ea typeface="Arial-Rounded" charset="-93"/>
                <a:cs typeface="Times New Roman" pitchFamily="18" charset="0"/>
              </a:rPr>
              <a:t>ứu </a:t>
            </a:r>
            <a:r>
              <a:rPr lang="vi-VN" sz="4000">
                <a:latin typeface="Times New Roman" pitchFamily="18" charset="0"/>
                <a:ea typeface="Arial-Rounded" charset="-93"/>
                <a:cs typeface="Times New Roman" pitchFamily="18" charset="0"/>
              </a:rPr>
              <a:t>giúp. Các bác nông dân nghĩ là </a:t>
            </a:r>
            <a:r>
              <a:rPr lang="vi-VN" sz="4000" smtClean="0">
                <a:latin typeface="Times New Roman" pitchFamily="18" charset="0"/>
                <a:ea typeface="Arial-Rounded" charset="-93"/>
                <a:cs typeface="Times New Roman" pitchFamily="18" charset="0"/>
              </a:rPr>
              <a:t>ch</a:t>
            </a:r>
            <a:r>
              <a:rPr lang="en-US" sz="4000">
                <a:latin typeface="Times New Roman" pitchFamily="18" charset="0"/>
                <a:ea typeface="Arial-Rounded" charset="-93"/>
                <a:cs typeface="Times New Roman" pitchFamily="18" charset="0"/>
              </a:rPr>
              <a:t>ú</a:t>
            </a:r>
            <a:r>
              <a:rPr lang="vi-VN" sz="4000" smtClean="0">
                <a:latin typeface="Times New Roman" pitchFamily="18" charset="0"/>
                <a:ea typeface="Arial-Rounded" charset="-93"/>
                <a:cs typeface="Times New Roman" pitchFamily="18" charset="0"/>
              </a:rPr>
              <a:t> </a:t>
            </a:r>
            <a:r>
              <a:rPr lang="vi-VN" sz="4000">
                <a:latin typeface="Times New Roman" pitchFamily="18" charset="0"/>
                <a:ea typeface="Arial-Rounded" charset="-93"/>
                <a:cs typeface="Times New Roman" pitchFamily="18" charset="0"/>
              </a:rPr>
              <a:t>nói dối, nên vẫn thản nhiên làm việc.</a:t>
            </a:r>
            <a:endParaRPr lang="en-US" sz="4000">
              <a:latin typeface="Times New Roman" pitchFamily="18" charset="0"/>
              <a:ea typeface="Arial-Rounded" charset="-93"/>
              <a:cs typeface="Times New Roman" pitchFamily="18" charset="0"/>
            </a:endParaRPr>
          </a:p>
        </p:txBody>
      </p:sp>
      <p:cxnSp>
        <p:nvCxnSpPr>
          <p:cNvPr id="5" name="Straight Connector 4"/>
          <p:cNvCxnSpPr/>
          <p:nvPr/>
        </p:nvCxnSpPr>
        <p:spPr>
          <a:xfrm>
            <a:off x="522514" y="2588559"/>
            <a:ext cx="11756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636322" y="2529183"/>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578929" y="3146964"/>
            <a:ext cx="22563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8873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or\Desktop\file ảnh TV\Chú bé chăn cừu\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0" y="738416"/>
            <a:ext cx="9095239" cy="36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284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7C78D3E-DE5B-4098-A02B-EF0192F8D4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49491" y="546129"/>
            <a:ext cx="4045018" cy="4051242"/>
          </a:xfrm>
          <a:prstGeom prst="rect">
            <a:avLst/>
          </a:prstGeom>
          <a:ln>
            <a:noFill/>
          </a:ln>
          <a:effectLst>
            <a:softEdge rad="112500"/>
          </a:effectLst>
        </p:spPr>
      </p:pic>
    </p:spTree>
    <p:extLst>
      <p:ext uri="{BB962C8B-B14F-4D97-AF65-F5344CB8AC3E}">
        <p14:creationId xmlns:p14="http://schemas.microsoft.com/office/powerpoint/2010/main" val="31124880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851995" y="541788"/>
            <a:ext cx="8505646" cy="584775"/>
          </a:xfrm>
          <a:prstGeom prst="rect">
            <a:avLst/>
          </a:prstGeom>
        </p:spPr>
        <p:txBody>
          <a:bodyPr wrap="square">
            <a:spAutoFit/>
          </a:bodyPr>
          <a:lstStyle/>
          <a:p>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Chọn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phù</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hợp</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thay</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bông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hoa</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317355"/>
            <a:ext cx="904875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a:off x="3148740" y="1974577"/>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smtClean="0">
                <a:solidFill>
                  <a:schemeClr val="tx1"/>
                </a:solidFill>
                <a:latin typeface="Arial-Rounded" charset="0"/>
                <a:ea typeface="Arial-Rounded" charset="0"/>
                <a:cs typeface="Arial-Rounded" charset="0"/>
              </a:rPr>
              <a:t>b</a:t>
            </a:r>
            <a:r>
              <a:rPr lang="en-US" sz="2200" smtClean="0">
                <a:solidFill>
                  <a:srgbClr val="FF0000"/>
                </a:solidFill>
                <a:latin typeface="Arial-Rounded" charset="0"/>
                <a:ea typeface="Arial-Rounded" charset="0"/>
                <a:cs typeface="Arial-Rounded" charset="0"/>
              </a:rPr>
              <a:t>ày </a:t>
            </a:r>
            <a:r>
              <a:rPr lang="en-US" sz="2200" smtClean="0">
                <a:solidFill>
                  <a:schemeClr val="tx1"/>
                </a:solidFill>
                <a:latin typeface="Arial-Rounded" charset="0"/>
                <a:ea typeface="Arial-Rounded" charset="0"/>
                <a:cs typeface="Arial-Rounded" charset="0"/>
              </a:rPr>
              <a:t>trò</a:t>
            </a:r>
            <a:endParaRPr lang="en-US" sz="2200" dirty="0">
              <a:solidFill>
                <a:schemeClr val="tx1"/>
              </a:solidFill>
              <a:latin typeface="Arial-Rounded" charset="0"/>
              <a:ea typeface="Arial-Rounded" charset="0"/>
              <a:cs typeface="Arial-Rounded" charset="0"/>
            </a:endParaRPr>
          </a:p>
        </p:txBody>
      </p:sp>
      <p:sp>
        <p:nvSpPr>
          <p:cNvPr id="18" name="Rounded Rectangle 17"/>
          <p:cNvSpPr/>
          <p:nvPr/>
        </p:nvSpPr>
        <p:spPr>
          <a:xfrm>
            <a:off x="4706123" y="1974576"/>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smtClean="0">
                <a:solidFill>
                  <a:schemeClr val="tx1"/>
                </a:solidFill>
                <a:latin typeface="Arial-Rounded" charset="0"/>
                <a:ea typeface="Arial-Rounded" charset="0"/>
                <a:cs typeface="Arial-Rounded" charset="0"/>
              </a:rPr>
              <a:t>b</a:t>
            </a:r>
            <a:r>
              <a:rPr lang="en-US" sz="2200" smtClean="0">
                <a:solidFill>
                  <a:srgbClr val="FF0000"/>
                </a:solidFill>
                <a:latin typeface="Arial-Rounded" charset="0"/>
                <a:ea typeface="Arial-Rounded" charset="0"/>
                <a:cs typeface="Arial-Rounded" charset="0"/>
              </a:rPr>
              <a:t>ài</a:t>
            </a:r>
            <a:r>
              <a:rPr lang="en-US" sz="2200" smtClean="0">
                <a:solidFill>
                  <a:schemeClr val="tx1"/>
                </a:solidFill>
                <a:latin typeface="Arial-Rounded" charset="0"/>
                <a:ea typeface="Arial-Rounded" charset="0"/>
                <a:cs typeface="Arial-Rounded" charset="0"/>
              </a:rPr>
              <a:t> học</a:t>
            </a:r>
            <a:endParaRPr lang="en-US" sz="2200" dirty="0">
              <a:solidFill>
                <a:schemeClr val="tx1"/>
              </a:solidFill>
              <a:latin typeface="Arial-Rounded" charset="0"/>
              <a:ea typeface="Arial-Rounded" charset="0"/>
              <a:cs typeface="Arial-Rounded" charset="0"/>
            </a:endParaRPr>
          </a:p>
        </p:txBody>
      </p:sp>
      <p:sp>
        <p:nvSpPr>
          <p:cNvPr id="19" name="Rounded Rectangle 18"/>
          <p:cNvSpPr/>
          <p:nvPr/>
        </p:nvSpPr>
        <p:spPr>
          <a:xfrm>
            <a:off x="6270975" y="1974575"/>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smtClean="0">
                <a:solidFill>
                  <a:schemeClr val="tx1"/>
                </a:solidFill>
                <a:latin typeface="Arial-Rounded" charset="0"/>
                <a:ea typeface="Arial-Rounded" charset="0"/>
                <a:cs typeface="Arial-Rounded" charset="0"/>
              </a:rPr>
              <a:t>ch</a:t>
            </a:r>
            <a:r>
              <a:rPr lang="en-US" sz="2200" smtClean="0">
                <a:solidFill>
                  <a:srgbClr val="FF0000"/>
                </a:solidFill>
                <a:latin typeface="Arial-Rounded" charset="0"/>
                <a:ea typeface="Arial-Rounded" charset="0"/>
                <a:cs typeface="Arial-Rounded" charset="0"/>
              </a:rPr>
              <a:t>ạy</a:t>
            </a:r>
            <a:r>
              <a:rPr lang="en-US" sz="2200" smtClean="0">
                <a:solidFill>
                  <a:schemeClr val="tx1"/>
                </a:solidFill>
                <a:latin typeface="Arial-Rounded" charset="0"/>
                <a:ea typeface="Arial-Rounded" charset="0"/>
                <a:cs typeface="Arial-Rounded" charset="0"/>
              </a:rPr>
              <a:t> trốn</a:t>
            </a:r>
            <a:endParaRPr lang="en-US" sz="2200" dirty="0">
              <a:solidFill>
                <a:schemeClr val="tx1"/>
              </a:solidFill>
              <a:latin typeface="Arial-Rounded" charset="0"/>
              <a:ea typeface="Arial-Rounded" charset="0"/>
              <a:cs typeface="Arial-Rounded" charset="0"/>
            </a:endParaRPr>
          </a:p>
        </p:txBody>
      </p:sp>
      <p:sp>
        <p:nvSpPr>
          <p:cNvPr id="20" name="Rounded Rectangle 19"/>
          <p:cNvSpPr/>
          <p:nvPr/>
        </p:nvSpPr>
        <p:spPr>
          <a:xfrm>
            <a:off x="3148739" y="2534516"/>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smtClean="0">
                <a:solidFill>
                  <a:schemeClr val="tx1"/>
                </a:solidFill>
                <a:latin typeface="Arial-Rounded" charset="0"/>
                <a:ea typeface="Arial-Rounded" charset="0"/>
                <a:cs typeface="Arial-Rounded" charset="0"/>
              </a:rPr>
              <a:t>v</a:t>
            </a:r>
            <a:r>
              <a:rPr lang="en-US" sz="2200" smtClean="0">
                <a:solidFill>
                  <a:srgbClr val="FF0000"/>
                </a:solidFill>
                <a:latin typeface="Arial-Rounded" charset="0"/>
                <a:ea typeface="Arial-Rounded" charset="0"/>
                <a:cs typeface="Arial-Rounded" charset="0"/>
              </a:rPr>
              <a:t>iệc</a:t>
            </a:r>
            <a:r>
              <a:rPr lang="en-US" sz="2200" smtClean="0">
                <a:solidFill>
                  <a:schemeClr val="tx1"/>
                </a:solidFill>
                <a:latin typeface="Arial-Rounded" charset="0"/>
                <a:ea typeface="Arial-Rounded" charset="0"/>
                <a:cs typeface="Arial-Rounded" charset="0"/>
              </a:rPr>
              <a:t> làm</a:t>
            </a:r>
            <a:endParaRPr lang="en-US" sz="2200" dirty="0">
              <a:solidFill>
                <a:schemeClr val="tx1"/>
              </a:solidFill>
              <a:latin typeface="Arial-Rounded" charset="0"/>
              <a:ea typeface="Arial-Rounded" charset="0"/>
              <a:cs typeface="Arial-Rounded" charset="0"/>
            </a:endParaRPr>
          </a:p>
        </p:txBody>
      </p:sp>
      <p:sp>
        <p:nvSpPr>
          <p:cNvPr id="21" name="Rounded Rectangle 20"/>
          <p:cNvSpPr/>
          <p:nvPr/>
        </p:nvSpPr>
        <p:spPr>
          <a:xfrm>
            <a:off x="4714625" y="2534516"/>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smtClean="0">
                <a:solidFill>
                  <a:schemeClr val="tx1"/>
                </a:solidFill>
                <a:latin typeface="Arial-Rounded" charset="0"/>
                <a:ea typeface="Arial-Rounded" charset="0"/>
                <a:cs typeface="Arial-Rounded" charset="0"/>
              </a:rPr>
              <a:t>tạm b</a:t>
            </a:r>
            <a:r>
              <a:rPr lang="en-US" sz="2200" smtClean="0">
                <a:solidFill>
                  <a:srgbClr val="FF0000"/>
                </a:solidFill>
                <a:latin typeface="Arial-Rounded" charset="0"/>
                <a:ea typeface="Arial-Rounded" charset="0"/>
                <a:cs typeface="Arial-Rounded" charset="0"/>
              </a:rPr>
              <a:t>iệt</a:t>
            </a:r>
            <a:endParaRPr lang="en-US" sz="2200" dirty="0">
              <a:solidFill>
                <a:srgbClr val="FF0000"/>
              </a:solidFill>
              <a:latin typeface="Arial-Rounded" charset="0"/>
              <a:ea typeface="Arial-Rounded" charset="0"/>
              <a:cs typeface="Arial-Rounded" charset="0"/>
            </a:endParaRPr>
          </a:p>
        </p:txBody>
      </p:sp>
      <p:sp>
        <p:nvSpPr>
          <p:cNvPr id="22" name="Rounded Rectangle 21"/>
          <p:cNvSpPr/>
          <p:nvPr/>
        </p:nvSpPr>
        <p:spPr>
          <a:xfrm>
            <a:off x="6270975" y="2531350"/>
            <a:ext cx="1304925" cy="447675"/>
          </a:xfrm>
          <a:prstGeom prst="roundRect">
            <a:avLst/>
          </a:prstGeom>
          <a:solidFill>
            <a:schemeClr val="bg1"/>
          </a:solidFill>
          <a:ln w="28575">
            <a:solidFill>
              <a:srgbClr val="4CA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smtClean="0">
                <a:solidFill>
                  <a:schemeClr val="tx1"/>
                </a:solidFill>
                <a:latin typeface="Arial-Rounded" charset="0"/>
                <a:ea typeface="Arial-Rounded" charset="0"/>
                <a:cs typeface="Arial-Rounded" charset="0"/>
              </a:rPr>
              <a:t>rạp x</a:t>
            </a:r>
            <a:r>
              <a:rPr lang="en-US" sz="2200" smtClean="0">
                <a:solidFill>
                  <a:srgbClr val="FF0000"/>
                </a:solidFill>
                <a:latin typeface="Arial-Rounded" charset="0"/>
                <a:ea typeface="Arial-Rounded" charset="0"/>
                <a:cs typeface="Arial-Rounded" charset="0"/>
              </a:rPr>
              <a:t>iếc</a:t>
            </a:r>
            <a:endParaRPr lang="en-US" sz="2200" dirty="0">
              <a:solidFill>
                <a:srgbClr val="FF0000"/>
              </a:solidFill>
              <a:latin typeface="Arial-Rounded" charset="0"/>
              <a:ea typeface="Arial-Rounded" charset="0"/>
              <a:cs typeface="Arial-Rounded" charset="0"/>
            </a:endParaRPr>
          </a:p>
        </p:txBody>
      </p:sp>
    </p:spTree>
    <p:extLst>
      <p:ext uri="{BB962C8B-B14F-4D97-AF65-F5344CB8AC3E}">
        <p14:creationId xmlns:p14="http://schemas.microsoft.com/office/powerpoint/2010/main" val="232309673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508540" y="262090"/>
            <a:ext cx="7432302" cy="1077218"/>
          </a:xfrm>
          <a:prstGeom prst="rect">
            <a:avLst/>
          </a:prstGeom>
        </p:spPr>
        <p:txBody>
          <a:bodyPr wrap="square">
            <a:spAutoFit/>
          </a:bodyPr>
          <a:lstStyle/>
          <a:p>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9. Dùng </a:t>
            </a:r>
            <a:r>
              <a:rPr lang="en-US" altLang="zh-CN" sz="32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trong</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khung</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nói</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theo</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6865"/>
            <a:ext cx="9144000" cy="379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3173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Hình ảnh 2" descr="Ảnh có chứa văn bản, ảnh chụp màn hình&#10;&#10;Mô tả được tạo tự động">
            <a:extLst>
              <a:ext uri="{FF2B5EF4-FFF2-40B4-BE49-F238E27FC236}">
                <a16:creationId xmlns:a16="http://schemas.microsoft.com/office/drawing/2014/main" id="{27C78D3E-DE5B-4098-A02B-EF0192F8D4A2}"/>
              </a:ext>
            </a:extLst>
          </p:cNvPr>
          <p:cNvPicPr>
            <a:picLocks noChangeAspect="1"/>
          </p:cNvPicPr>
          <p:nvPr/>
        </p:nvPicPr>
        <p:blipFill rotWithShape="1">
          <a:blip r:embed="rId2">
            <a:extLst>
              <a:ext uri="{28A0092B-C50C-407E-A947-70E740481C1C}">
                <a14:useLocalDpi xmlns:a14="http://schemas.microsoft.com/office/drawing/2010/main" val="0"/>
              </a:ext>
            </a:extLst>
          </a:blip>
          <a:srcRect l="13834" t="33558" r="14396" b="45268"/>
          <a:stretch/>
        </p:blipFill>
        <p:spPr>
          <a:xfrm>
            <a:off x="1345915" y="824890"/>
            <a:ext cx="6082301" cy="3493719"/>
          </a:xfrm>
          <a:prstGeom prst="rect">
            <a:avLst/>
          </a:prstGeom>
          <a:ln>
            <a:noFill/>
          </a:ln>
          <a:effectLst>
            <a:softEdge rad="112500"/>
          </a:effectLst>
        </p:spPr>
      </p:pic>
      <p:sp>
        <p:nvSpPr>
          <p:cNvPr id="11" name="矩形 8">
            <a:extLst>
              <a:ext uri="{FF2B5EF4-FFF2-40B4-BE49-F238E27FC236}">
                <a16:creationId xmlns:a16="http://schemas.microsoft.com/office/drawing/2014/main" id="{6F1162E0-5263-4568-95A7-97DE0AA56844}"/>
              </a:ext>
            </a:extLst>
          </p:cNvPr>
          <p:cNvSpPr/>
          <p:nvPr/>
        </p:nvSpPr>
        <p:spPr>
          <a:xfrm>
            <a:off x="319177" y="329765"/>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a:t>
            </a:r>
            <a:r>
              <a:rPr lang="en-US" altLang="zh-CN" sz="32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b="1">
                <a:solidFill>
                  <a:schemeClr val="accent6"/>
                </a:solidFill>
                <a:latin typeface="Arial-Rounded" charset="-93"/>
                <a:ea typeface="Arial-Rounded" charset="-93"/>
                <a:cs typeface="Arial-Rounded" charset="-93"/>
              </a:rPr>
              <a:t>Quan sát tranh và nói về con người, cảnh vật trong </a:t>
            </a:r>
            <a:r>
              <a:rPr lang="vi-VN" sz="2600" b="1" smtClean="0">
                <a:solidFill>
                  <a:schemeClr val="accent6"/>
                </a:solidFill>
                <a:latin typeface="Arial-Rounded" charset="-93"/>
                <a:ea typeface="Arial-Rounded" charset="-93"/>
                <a:cs typeface="Arial-Rounded" charset="-93"/>
              </a:rPr>
              <a:t>tranh</a:t>
            </a:r>
            <a:r>
              <a:rPr lang="en-US" sz="2600" b="1" smtClean="0">
                <a:solidFill>
                  <a:schemeClr val="accent6"/>
                </a:solidFill>
                <a:latin typeface="Arial-Rounded" charset="-93"/>
                <a:ea typeface="Arial-Rounded" charset="-93"/>
                <a:cs typeface="Arial-Rounded" charset="-93"/>
              </a:rPr>
              <a:t>?</a:t>
            </a:r>
            <a:endParaRPr lang="zh-CN" altLang="en-US" sz="2600" dirty="0">
              <a:solidFill>
                <a:schemeClr val="accent6"/>
              </a:solidFill>
              <a:latin typeface="Arial-Rounded" charset="-93"/>
              <a:ea typeface="Arial-Rounded" charset="-93"/>
              <a:cs typeface="Arial-Rounded" charset="-93"/>
              <a:sym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0" y="914540"/>
            <a:ext cx="9124749" cy="421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935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1" y="-322633"/>
            <a:ext cx="9143999" cy="7763828"/>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600" b="1">
                <a:solidFill>
                  <a:srgbClr val="F14420"/>
                </a:solidFill>
                <a:latin typeface="Times New Roman" pitchFamily="18" charset="0"/>
                <a:ea typeface="Arial-Rounded" panose="020B0500000000000000" pitchFamily="34" charset="-93"/>
                <a:cs typeface="Times New Roman" pitchFamily="18" charset="0"/>
                <a:sym typeface="+mn-lt"/>
              </a:rPr>
              <a:t>Chú bé chăn cừu</a:t>
            </a:r>
          </a:p>
          <a:p>
            <a:pPr algn="just"/>
            <a:r>
              <a:rPr lang="en-US" altLang="zh-CN" sz="250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a:solidFill>
                  <a:schemeClr val="tx1"/>
                </a:solidFill>
                <a:latin typeface="Arial-Rounded" charset="-93"/>
                <a:ea typeface="Arial-Rounded" charset="-93"/>
                <a:cs typeface="Arial-Rounded" charset="-93"/>
                <a:sym typeface="+mn-lt"/>
              </a:rPr>
              <a:t>C</a:t>
            </a:r>
            <a:r>
              <a:rPr lang="en-US" sz="2400">
                <a:solidFill>
                  <a:schemeClr val="tx1"/>
                </a:solidFill>
                <a:latin typeface="Arial-Rounded" charset="-93"/>
                <a:ea typeface="Arial-Rounded" charset="-93"/>
                <a:cs typeface="Arial-Rounded" charset="-93"/>
              </a:rPr>
              <a:t>ó</a:t>
            </a:r>
            <a:r>
              <a:rPr lang="vi-VN" sz="2400">
                <a:solidFill>
                  <a:schemeClr val="tx1"/>
                </a:solidFill>
                <a:latin typeface="Arial-Rounded" charset="-93"/>
                <a:ea typeface="Arial-Rounded" charset="-93"/>
                <a:cs typeface="Arial-Rounded" charset="-93"/>
              </a:rPr>
              <a:t> một ch</a:t>
            </a:r>
            <a:r>
              <a:rPr lang="en-US" sz="2400">
                <a:solidFill>
                  <a:schemeClr val="tx1"/>
                </a:solidFill>
                <a:latin typeface="Arial-Rounded" charset="-93"/>
                <a:ea typeface="Arial-Rounded" charset="-93"/>
                <a:cs typeface="Arial-Rounded" charset="-93"/>
              </a:rPr>
              <a:t>ú</a:t>
            </a:r>
            <a:r>
              <a:rPr lang="vi-VN" sz="2400">
                <a:solidFill>
                  <a:schemeClr val="tx1"/>
                </a:solidFill>
                <a:latin typeface="Arial-Rounded" charset="-93"/>
                <a:ea typeface="Arial-Rounded" charset="-93"/>
                <a:cs typeface="Arial-Rounded" charset="-93"/>
              </a:rPr>
              <a:t> bé chăn </a:t>
            </a:r>
            <a:r>
              <a:rPr lang="en-US" sz="2400">
                <a:solidFill>
                  <a:schemeClr val="tx1"/>
                </a:solidFill>
                <a:latin typeface="Arial-Rounded" charset="-93"/>
                <a:ea typeface="Arial-Rounded" charset="-93"/>
                <a:cs typeface="Arial-Rounded" charset="-93"/>
              </a:rPr>
              <a:t>cừu</a:t>
            </a:r>
            <a:r>
              <a:rPr lang="vi-VN" sz="2400">
                <a:solidFill>
                  <a:schemeClr val="tx1"/>
                </a:solidFill>
                <a:latin typeface="Arial-Rounded" charset="-93"/>
                <a:ea typeface="Arial-Rounded" charset="-93"/>
                <a:cs typeface="Arial-Rounded" charset="-93"/>
              </a:rPr>
              <a:t> thường th</a:t>
            </a:r>
            <a:r>
              <a:rPr lang="en-US" sz="2400">
                <a:solidFill>
                  <a:schemeClr val="tx1"/>
                </a:solidFill>
                <a:latin typeface="Arial-Rounded" charset="-93"/>
                <a:ea typeface="Arial-Rounded" charset="-93"/>
                <a:cs typeface="Arial-Rounded" charset="-93"/>
              </a:rPr>
              <a:t>ả</a:t>
            </a:r>
            <a:r>
              <a:rPr lang="vi-VN" sz="2400">
                <a:solidFill>
                  <a:schemeClr val="tx1"/>
                </a:solidFill>
                <a:latin typeface="Arial-Rounded" charset="-93"/>
                <a:ea typeface="Arial-Rounded" charset="-93"/>
                <a:cs typeface="Arial-Rounded" charset="-93"/>
              </a:rPr>
              <a:t> </a:t>
            </a:r>
            <a:r>
              <a:rPr lang="en-US" sz="2400">
                <a:solidFill>
                  <a:schemeClr val="tx1"/>
                </a:solidFill>
                <a:latin typeface="Arial-Rounded" charset="-93"/>
                <a:ea typeface="Arial-Rounded" charset="-93"/>
                <a:cs typeface="Arial-Rounded" charset="-93"/>
              </a:rPr>
              <a:t>cừu </a:t>
            </a:r>
            <a:r>
              <a:rPr lang="vi-VN" sz="2400">
                <a:solidFill>
                  <a:schemeClr val="tx1"/>
                </a:solidFill>
                <a:latin typeface="Arial-Rounded" charset="-93"/>
                <a:ea typeface="Arial-Rounded" charset="-93"/>
                <a:cs typeface="Arial-Rounded" charset="-93"/>
              </a:rPr>
              <a:t>gần chân núi.</a:t>
            </a:r>
            <a:r>
              <a:rPr lang="en-US" sz="2400">
                <a:solidFill>
                  <a:schemeClr val="tx1"/>
                </a:solidFill>
                <a:latin typeface="Arial-Rounded" charset="-93"/>
                <a:ea typeface="Arial-Rounded" charset="-93"/>
                <a:cs typeface="Arial-Rounded" charset="-93"/>
              </a:rPr>
              <a:t> </a:t>
            </a:r>
            <a:r>
              <a:rPr lang="en-US" sz="2400" smtClean="0">
                <a:solidFill>
                  <a:schemeClr val="tx1"/>
                </a:solidFill>
                <a:latin typeface="Arial-Rounded" charset="-93"/>
                <a:ea typeface="Arial-Rounded" charset="-93"/>
                <a:cs typeface="Arial-Rounded" charset="-93"/>
              </a:rPr>
              <a:t>  </a:t>
            </a:r>
            <a:r>
              <a:rPr lang="vi-VN" sz="2400" smtClean="0">
                <a:solidFill>
                  <a:schemeClr val="tx1"/>
                </a:solidFill>
                <a:latin typeface="Arial-Rounded" charset="-93"/>
                <a:ea typeface="Arial-Rounded" charset="-93"/>
                <a:cs typeface="Arial-Rounded" charset="-93"/>
              </a:rPr>
              <a:t>Một </a:t>
            </a:r>
            <a:r>
              <a:rPr lang="vi-VN" sz="2400">
                <a:solidFill>
                  <a:schemeClr val="tx1"/>
                </a:solidFill>
                <a:latin typeface="Arial-Rounded" charset="-93"/>
                <a:ea typeface="Arial-Rounded" charset="-93"/>
                <a:cs typeface="Arial-Rounded" charset="-93"/>
              </a:rPr>
              <a:t>hôm thấy buồn quá, ch</a:t>
            </a:r>
            <a:r>
              <a:rPr lang="en-US" sz="2400">
                <a:solidFill>
                  <a:schemeClr val="tx1"/>
                </a:solidFill>
                <a:latin typeface="Arial-Rounded" charset="-93"/>
                <a:ea typeface="Arial-Rounded" charset="-93"/>
                <a:cs typeface="Arial-Rounded" charset="-93"/>
              </a:rPr>
              <a:t>ú</a:t>
            </a:r>
            <a:r>
              <a:rPr lang="vi-VN" sz="2400">
                <a:solidFill>
                  <a:schemeClr val="tx1"/>
                </a:solidFill>
                <a:latin typeface="Arial-Rounded" charset="-93"/>
                <a:ea typeface="Arial-Rounded" charset="-93"/>
                <a:cs typeface="Arial-Rounded" charset="-93"/>
              </a:rPr>
              <a:t> nghĩ ra một trò đùa cho </a:t>
            </a:r>
            <a:r>
              <a:rPr lang="en-US" sz="2400">
                <a:solidFill>
                  <a:schemeClr val="tx1"/>
                </a:solidFill>
                <a:latin typeface="Arial-Rounded" charset="-93"/>
                <a:ea typeface="Arial-Rounded" charset="-93"/>
                <a:cs typeface="Arial-Rounded" charset="-93"/>
              </a:rPr>
              <a:t>vu</a:t>
            </a:r>
            <a:r>
              <a:rPr lang="vi-VN" sz="2400">
                <a:solidFill>
                  <a:schemeClr val="tx1"/>
                </a:solidFill>
                <a:latin typeface="Arial-Rounded" charset="-93"/>
                <a:ea typeface="Arial-Rounded" charset="-93"/>
                <a:cs typeface="Arial-Rounded" charset="-93"/>
              </a:rPr>
              <a:t>i. </a:t>
            </a:r>
            <a:r>
              <a:rPr lang="en-US" sz="2400">
                <a:solidFill>
                  <a:schemeClr val="tx1"/>
                </a:solidFill>
                <a:latin typeface="Arial-Rounded" charset="-93"/>
                <a:ea typeface="Arial-Rounded" charset="-93"/>
                <a:cs typeface="Arial-Rounded" charset="-93"/>
              </a:rPr>
              <a:t> </a:t>
            </a:r>
            <a:r>
              <a:rPr lang="en-US" sz="2400" smtClean="0">
                <a:solidFill>
                  <a:schemeClr val="tx1"/>
                </a:solidFill>
                <a:latin typeface="Arial-Rounded" charset="-93"/>
                <a:ea typeface="Arial-Rounded" charset="-93"/>
                <a:cs typeface="Arial-Rounded" charset="-93"/>
              </a:rPr>
              <a:t>   </a:t>
            </a:r>
            <a:r>
              <a:rPr lang="vi-VN" sz="2400" smtClean="0">
                <a:solidFill>
                  <a:schemeClr val="tx1"/>
                </a:solidFill>
                <a:latin typeface="Arial-Rounded" charset="-93"/>
                <a:ea typeface="Arial-Rounded" charset="-93"/>
                <a:cs typeface="Arial-Rounded" charset="-93"/>
              </a:rPr>
              <a:t>Chú </a:t>
            </a:r>
            <a:r>
              <a:rPr lang="vi-VN" sz="2400">
                <a:solidFill>
                  <a:schemeClr val="tx1"/>
                </a:solidFill>
                <a:latin typeface="Arial-Rounded" charset="-93"/>
                <a:ea typeface="Arial-Rounded" charset="-93"/>
                <a:cs typeface="Arial-Rounded" charset="-93"/>
              </a:rPr>
              <a:t>giả v</a:t>
            </a:r>
            <a:r>
              <a:rPr lang="en-US" sz="2400">
                <a:solidFill>
                  <a:schemeClr val="tx1"/>
                </a:solidFill>
                <a:latin typeface="Arial-Rounded" charset="-93"/>
                <a:ea typeface="Arial-Rounded" charset="-93"/>
                <a:cs typeface="Arial-Rounded" charset="-93"/>
              </a:rPr>
              <a:t>ờ</a:t>
            </a:r>
            <a:r>
              <a:rPr lang="vi-VN" sz="2400">
                <a:solidFill>
                  <a:schemeClr val="tx1"/>
                </a:solidFill>
                <a:latin typeface="Arial-Rounded" charset="-93"/>
                <a:ea typeface="Arial-Rounded" charset="-93"/>
                <a:cs typeface="Arial-Rounded" charset="-93"/>
              </a:rPr>
              <a:t> kêu toáng lên:</a:t>
            </a:r>
          </a:p>
          <a:p>
            <a:pPr algn="just"/>
            <a:r>
              <a:rPr lang="en-US" sz="2400">
                <a:solidFill>
                  <a:schemeClr val="tx1"/>
                </a:solidFill>
                <a:latin typeface="Arial-Rounded" charset="-93"/>
                <a:ea typeface="Arial-Rounded" charset="-93"/>
                <a:cs typeface="Arial-Rounded" charset="-93"/>
              </a:rPr>
              <a:t>	</a:t>
            </a:r>
            <a:r>
              <a:rPr lang="vi-VN" sz="2400">
                <a:solidFill>
                  <a:schemeClr val="tx1"/>
                </a:solidFill>
                <a:latin typeface="Arial-Rounded" charset="-93"/>
                <a:ea typeface="Arial-Rounded" charset="-93"/>
                <a:cs typeface="Arial-Rounded" charset="-93"/>
              </a:rPr>
              <a:t>- </a:t>
            </a:r>
            <a:r>
              <a:rPr lang="en-US" sz="2400" smtClean="0">
                <a:solidFill>
                  <a:schemeClr val="tx1"/>
                </a:solidFill>
                <a:latin typeface="Arial-Rounded" charset="-93"/>
                <a:ea typeface="Arial-Rounded" charset="-93"/>
                <a:cs typeface="Arial-Rounded" charset="-93"/>
              </a:rPr>
              <a:t>     </a:t>
            </a:r>
            <a:r>
              <a:rPr lang="vi-VN" sz="2400" smtClean="0">
                <a:solidFill>
                  <a:schemeClr val="tx1"/>
                </a:solidFill>
                <a:latin typeface="Arial-Rounded" charset="-93"/>
                <a:ea typeface="Arial-Rounded" charset="-93"/>
                <a:cs typeface="Arial-Rounded" charset="-93"/>
              </a:rPr>
              <a:t>Sói!</a:t>
            </a:r>
            <a:r>
              <a:rPr lang="en-US" sz="2400" smtClean="0">
                <a:solidFill>
                  <a:schemeClr val="tx1"/>
                </a:solidFill>
                <a:latin typeface="Arial-Rounded" charset="-93"/>
                <a:ea typeface="Arial-Rounded" charset="-93"/>
                <a:cs typeface="Arial-Rounded" charset="-93"/>
              </a:rPr>
              <a:t>      </a:t>
            </a:r>
            <a:r>
              <a:rPr lang="vi-VN" sz="2400" smtClean="0">
                <a:solidFill>
                  <a:schemeClr val="tx1"/>
                </a:solidFill>
                <a:latin typeface="Arial-Rounded" charset="-93"/>
                <a:ea typeface="Arial-Rounded" charset="-93"/>
                <a:cs typeface="Arial-Rounded" charset="-93"/>
              </a:rPr>
              <a:t>Sói</a:t>
            </a:r>
            <a:r>
              <a:rPr lang="vi-VN" sz="2400">
                <a:solidFill>
                  <a:schemeClr val="tx1"/>
                </a:solidFill>
                <a:latin typeface="Arial-Rounded" charset="-93"/>
                <a:ea typeface="Arial-Rounded" charset="-93"/>
                <a:cs typeface="Arial-Rounded" charset="-93"/>
              </a:rPr>
              <a:t>! </a:t>
            </a:r>
            <a:r>
              <a:rPr lang="en-US" sz="2400" smtClean="0">
                <a:solidFill>
                  <a:schemeClr val="tx1"/>
                </a:solidFill>
                <a:latin typeface="Arial-Rounded" charset="-93"/>
                <a:ea typeface="Arial-Rounded" charset="-93"/>
                <a:cs typeface="Arial-Rounded" charset="-93"/>
              </a:rPr>
              <a:t>     </a:t>
            </a:r>
            <a:r>
              <a:rPr lang="vi-VN" sz="2400" smtClean="0">
                <a:solidFill>
                  <a:schemeClr val="tx1"/>
                </a:solidFill>
                <a:latin typeface="Arial-Rounded" charset="-93"/>
                <a:ea typeface="Arial-Rounded" charset="-93"/>
                <a:cs typeface="Arial-Rounded" charset="-93"/>
              </a:rPr>
              <a:t>C</a:t>
            </a:r>
            <a:r>
              <a:rPr lang="en-US" sz="2400">
                <a:solidFill>
                  <a:schemeClr val="tx1"/>
                </a:solidFill>
                <a:latin typeface="Arial-Rounded" charset="-93"/>
                <a:ea typeface="Arial-Rounded" charset="-93"/>
                <a:cs typeface="Arial-Rounded" charset="-93"/>
              </a:rPr>
              <a:t>ứu</a:t>
            </a:r>
            <a:r>
              <a:rPr lang="vi-VN" sz="2400">
                <a:solidFill>
                  <a:schemeClr val="tx1"/>
                </a:solidFill>
                <a:latin typeface="Arial-Rounded" charset="-93"/>
                <a:ea typeface="Arial-Rounded" charset="-93"/>
                <a:cs typeface="Arial-Rounded" charset="-93"/>
              </a:rPr>
              <a:t> tôi v</a:t>
            </a:r>
            <a:r>
              <a:rPr lang="en-US" sz="2400">
                <a:solidFill>
                  <a:schemeClr val="tx1"/>
                </a:solidFill>
                <a:latin typeface="Arial-Rounded" charset="-93"/>
                <a:ea typeface="Arial-Rounded" charset="-93"/>
                <a:cs typeface="Arial-Rounded" charset="-93"/>
              </a:rPr>
              <a:t>ớ</a:t>
            </a:r>
            <a:r>
              <a:rPr lang="vi-VN" sz="2400">
                <a:solidFill>
                  <a:schemeClr val="tx1"/>
                </a:solidFill>
                <a:latin typeface="Arial-Rounded" charset="-93"/>
                <a:ea typeface="Arial-Rounded" charset="-93"/>
                <a:cs typeface="Arial-Rounded" charset="-93"/>
              </a:rPr>
              <a:t>i!</a:t>
            </a:r>
            <a:endParaRPr lang="en-US" sz="2400">
              <a:solidFill>
                <a:schemeClr val="tx1"/>
              </a:solidFill>
              <a:latin typeface="Arial-Rounded" charset="-93"/>
              <a:ea typeface="Arial-Rounded" charset="-93"/>
              <a:cs typeface="Arial-Rounded" charset="-93"/>
            </a:endParaRPr>
          </a:p>
          <a:p>
            <a:r>
              <a:rPr lang="en-US" sz="2400">
                <a:solidFill>
                  <a:schemeClr val="tx1"/>
                </a:solidFill>
                <a:latin typeface="Arial-Rounded" charset="-93"/>
                <a:ea typeface="Arial-Rounded" charset="-93"/>
                <a:cs typeface="Arial-Rounded" charset="-93"/>
              </a:rPr>
              <a:t>	</a:t>
            </a:r>
            <a:r>
              <a:rPr lang="vi-VN" sz="2400">
                <a:solidFill>
                  <a:schemeClr val="tx1"/>
                </a:solidFill>
                <a:latin typeface="Arial-Rounded" charset="-93"/>
                <a:ea typeface="Arial-Rounded" charset="-93"/>
                <a:cs typeface="Arial-Rounded" charset="-93"/>
              </a:rPr>
              <a:t>Nghe tiếng kêu cứu, mấy bác nông dân đang làm việc gần đấy tức tốc chạy tới. </a:t>
            </a:r>
            <a:r>
              <a:rPr lang="en-US" sz="2400" smtClean="0">
                <a:solidFill>
                  <a:schemeClr val="tx1"/>
                </a:solidFill>
                <a:latin typeface="Arial-Rounded" charset="-93"/>
                <a:ea typeface="Arial-Rounded" charset="-93"/>
                <a:cs typeface="Arial-Rounded" charset="-93"/>
              </a:rPr>
              <a:t>     </a:t>
            </a:r>
            <a:r>
              <a:rPr lang="vi-VN" sz="2400" smtClean="0">
                <a:solidFill>
                  <a:schemeClr val="tx1"/>
                </a:solidFill>
                <a:latin typeface="Arial-Rounded" charset="-93"/>
                <a:ea typeface="Arial-Rounded" charset="-93"/>
                <a:cs typeface="Arial-Rounded" charset="-93"/>
              </a:rPr>
              <a:t>Nhưng </a:t>
            </a:r>
            <a:r>
              <a:rPr lang="vi-VN" sz="2400">
                <a:solidFill>
                  <a:schemeClr val="tx1"/>
                </a:solidFill>
                <a:latin typeface="Arial-Rounded" charset="-93"/>
                <a:ea typeface="Arial-Rounded" charset="-93"/>
                <a:cs typeface="Arial-Rounded" charset="-93"/>
              </a:rPr>
              <a:t>họ không thấy sói đâu. </a:t>
            </a:r>
            <a:r>
              <a:rPr lang="en-US" sz="2400" smtClean="0">
                <a:solidFill>
                  <a:schemeClr val="tx1"/>
                </a:solidFill>
                <a:latin typeface="Arial-Rounded" charset="-93"/>
                <a:ea typeface="Arial-Rounded" charset="-93"/>
                <a:cs typeface="Arial-Rounded" charset="-93"/>
              </a:rPr>
              <a:t>    </a:t>
            </a:r>
            <a:r>
              <a:rPr lang="vi-VN" sz="2400" smtClean="0">
                <a:solidFill>
                  <a:schemeClr val="tx1"/>
                </a:solidFill>
                <a:latin typeface="Arial-Rounded" charset="-93"/>
                <a:ea typeface="Arial-Rounded" charset="-93"/>
                <a:cs typeface="Arial-Rounded" charset="-93"/>
              </a:rPr>
              <a:t>Thấy </a:t>
            </a:r>
            <a:r>
              <a:rPr lang="vi-VN" sz="2400">
                <a:solidFill>
                  <a:schemeClr val="tx1"/>
                </a:solidFill>
                <a:latin typeface="Arial-Rounded" charset="-93"/>
                <a:ea typeface="Arial-Rounded" charset="-93"/>
                <a:cs typeface="Arial-Rounded" charset="-93"/>
              </a:rPr>
              <a:t>vậy, ch</a:t>
            </a:r>
            <a:r>
              <a:rPr lang="en-US" sz="2400">
                <a:solidFill>
                  <a:schemeClr val="tx1"/>
                </a:solidFill>
                <a:latin typeface="Arial-Rounded" charset="-93"/>
                <a:ea typeface="Arial-Rounded" charset="-93"/>
                <a:cs typeface="Arial-Rounded" charset="-93"/>
              </a:rPr>
              <a:t>ú</a:t>
            </a:r>
            <a:r>
              <a:rPr lang="vi-VN" sz="2400">
                <a:solidFill>
                  <a:schemeClr val="tx1"/>
                </a:solidFill>
                <a:latin typeface="Arial-Rounded" charset="-93"/>
                <a:ea typeface="Arial-Rounded" charset="-93"/>
                <a:cs typeface="Arial-Rounded" charset="-93"/>
              </a:rPr>
              <a:t> khoái chí lắm.</a:t>
            </a:r>
          </a:p>
          <a:p>
            <a:r>
              <a:rPr lang="en-US" sz="2400">
                <a:solidFill>
                  <a:schemeClr val="tx1"/>
                </a:solidFill>
                <a:latin typeface="Arial-Rounded" charset="-93"/>
                <a:ea typeface="Arial-Rounded" charset="-93"/>
                <a:cs typeface="Arial-Rounded" charset="-93"/>
              </a:rPr>
              <a:t>	</a:t>
            </a:r>
            <a:r>
              <a:rPr lang="vi-VN" sz="2400">
                <a:solidFill>
                  <a:schemeClr val="tx1"/>
                </a:solidFill>
                <a:latin typeface="Arial-Rounded" charset="-93"/>
                <a:ea typeface="Arial-Rounded" charset="-93"/>
                <a:cs typeface="Arial-Rounded" charset="-93"/>
              </a:rPr>
              <a:t>Mấy hôm sau, chú lại bày ra trò ấy. </a:t>
            </a:r>
            <a:r>
              <a:rPr lang="en-US" sz="2400" smtClean="0">
                <a:solidFill>
                  <a:schemeClr val="tx1"/>
                </a:solidFill>
                <a:latin typeface="Arial-Rounded" charset="-93"/>
                <a:ea typeface="Arial-Rounded" charset="-93"/>
                <a:cs typeface="Arial-Rounded" charset="-93"/>
              </a:rPr>
              <a:t>         </a:t>
            </a:r>
            <a:r>
              <a:rPr lang="vi-VN" sz="2400" smtClean="0">
                <a:solidFill>
                  <a:schemeClr val="tx1"/>
                </a:solidFill>
                <a:latin typeface="Arial-Rounded" charset="-93"/>
                <a:ea typeface="Arial-Rounded" charset="-93"/>
                <a:cs typeface="Arial-Rounded" charset="-93"/>
              </a:rPr>
              <a:t>Các </a:t>
            </a:r>
            <a:r>
              <a:rPr lang="vi-VN" sz="2400">
                <a:solidFill>
                  <a:schemeClr val="tx1"/>
                </a:solidFill>
                <a:latin typeface="Arial-Rounded" charset="-93"/>
                <a:ea typeface="Arial-Rounded" charset="-93"/>
                <a:cs typeface="Arial-Rounded" charset="-93"/>
              </a:rPr>
              <a:t>bác nông dân lại chạy tới. </a:t>
            </a:r>
            <a:r>
              <a:rPr lang="en-US" sz="2400" smtClean="0">
                <a:solidFill>
                  <a:schemeClr val="tx1"/>
                </a:solidFill>
                <a:latin typeface="Arial-Rounded" charset="-93"/>
                <a:ea typeface="Arial-Rounded" charset="-93"/>
                <a:cs typeface="Arial-Rounded" charset="-93"/>
              </a:rPr>
              <a:t>         </a:t>
            </a:r>
            <a:r>
              <a:rPr lang="vi-VN" sz="2400" smtClean="0">
                <a:solidFill>
                  <a:schemeClr val="tx1"/>
                </a:solidFill>
                <a:latin typeface="Arial-Rounded" charset="-93"/>
                <a:ea typeface="Arial-Rounded" charset="-93"/>
                <a:cs typeface="Arial-Rounded" charset="-93"/>
              </a:rPr>
              <a:t>Rồi </a:t>
            </a:r>
            <a:r>
              <a:rPr lang="vi-VN" sz="2400">
                <a:solidFill>
                  <a:schemeClr val="tx1"/>
                </a:solidFill>
                <a:latin typeface="Arial-Rounded" charset="-93"/>
                <a:ea typeface="Arial-Rounded" charset="-93"/>
                <a:cs typeface="Arial-Rounded" charset="-93"/>
              </a:rPr>
              <a:t>một hôm, sói đến thật. </a:t>
            </a:r>
            <a:r>
              <a:rPr lang="en-US" sz="2400" smtClean="0">
                <a:solidFill>
                  <a:schemeClr val="tx1"/>
                </a:solidFill>
                <a:latin typeface="Arial-Rounded" charset="-93"/>
                <a:ea typeface="Arial-Rounded" charset="-93"/>
                <a:cs typeface="Arial-Rounded" charset="-93"/>
              </a:rPr>
              <a:t>         </a:t>
            </a:r>
            <a:r>
              <a:rPr lang="vi-VN" sz="2400" smtClean="0">
                <a:solidFill>
                  <a:schemeClr val="tx1"/>
                </a:solidFill>
                <a:latin typeface="Arial-Rounded" charset="-93"/>
                <a:ea typeface="Arial-Rounded" charset="-93"/>
                <a:cs typeface="Arial-Rounded" charset="-93"/>
              </a:rPr>
              <a:t>Chú </a:t>
            </a:r>
            <a:r>
              <a:rPr lang="vi-VN" sz="2400">
                <a:solidFill>
                  <a:schemeClr val="tx1"/>
                </a:solidFill>
                <a:latin typeface="Arial-Rounded" charset="-93"/>
                <a:ea typeface="Arial-Rounded" charset="-93"/>
                <a:cs typeface="Arial-Rounded" charset="-93"/>
              </a:rPr>
              <a:t>hốt hoảng kêu gào xin cứu giúp. </a:t>
            </a:r>
            <a:r>
              <a:rPr lang="en-US" sz="2400" smtClean="0">
                <a:solidFill>
                  <a:schemeClr val="tx1"/>
                </a:solidFill>
                <a:latin typeface="Arial-Rounded" charset="-93"/>
                <a:ea typeface="Arial-Rounded" charset="-93"/>
                <a:cs typeface="Arial-Rounded" charset="-93"/>
              </a:rPr>
              <a:t>         </a:t>
            </a:r>
            <a:r>
              <a:rPr lang="vi-VN" sz="2400" smtClean="0">
                <a:solidFill>
                  <a:schemeClr val="tx1"/>
                </a:solidFill>
                <a:latin typeface="Arial-Rounded" charset="-93"/>
                <a:ea typeface="Arial-Rounded" charset="-93"/>
                <a:cs typeface="Arial-Rounded" charset="-93"/>
              </a:rPr>
              <a:t>Các </a:t>
            </a:r>
            <a:r>
              <a:rPr lang="vi-VN" sz="2400">
                <a:solidFill>
                  <a:schemeClr val="tx1"/>
                </a:solidFill>
                <a:latin typeface="Arial-Rounded" charset="-93"/>
                <a:ea typeface="Arial-Rounded" charset="-93"/>
                <a:cs typeface="Arial-Rounded" charset="-93"/>
              </a:rPr>
              <a:t>bác nông dân nghĩ là chú lại lừa mình, nên vẫn thản nhiên làm việc. </a:t>
            </a:r>
            <a:r>
              <a:rPr lang="en-US" sz="2400" smtClean="0">
                <a:solidFill>
                  <a:schemeClr val="tx1"/>
                </a:solidFill>
                <a:latin typeface="Arial-Rounded" charset="-93"/>
                <a:ea typeface="Arial-Rounded" charset="-93"/>
                <a:cs typeface="Arial-Rounded" charset="-93"/>
              </a:rPr>
              <a:t>         </a:t>
            </a:r>
            <a:r>
              <a:rPr lang="vi-VN" sz="2400" smtClean="0">
                <a:solidFill>
                  <a:schemeClr val="tx1"/>
                </a:solidFill>
                <a:latin typeface="Arial-Rounded" charset="-93"/>
                <a:ea typeface="Arial-Rounded" charset="-93"/>
                <a:cs typeface="Arial-Rounded" charset="-93"/>
              </a:rPr>
              <a:t>Thế </a:t>
            </a:r>
            <a:r>
              <a:rPr lang="vi-VN" sz="2400">
                <a:solidFill>
                  <a:schemeClr val="tx1"/>
                </a:solidFill>
                <a:latin typeface="Arial-Rounded" charset="-93"/>
                <a:ea typeface="Arial-Rounded" charset="-93"/>
                <a:cs typeface="Arial-Rounded" charset="-93"/>
              </a:rPr>
              <a:t>là sói thoả thuê ăn thịt hết cả đàn </a:t>
            </a:r>
            <a:r>
              <a:rPr lang="en-US" sz="2400">
                <a:solidFill>
                  <a:schemeClr val="tx1"/>
                </a:solidFill>
                <a:latin typeface="Arial-Rounded" charset="-93"/>
                <a:ea typeface="Arial-Rounded" charset="-93"/>
                <a:cs typeface="Arial-Rounded" charset="-93"/>
              </a:rPr>
              <a:t>c</a:t>
            </a:r>
            <a:r>
              <a:rPr lang="vi-VN" sz="2400">
                <a:solidFill>
                  <a:schemeClr val="tx1"/>
                </a:solidFill>
                <a:latin typeface="Arial-Rounded" charset="-93"/>
                <a:ea typeface="Arial-Rounded" charset="-93"/>
                <a:cs typeface="Arial-Rounded" charset="-93"/>
              </a:rPr>
              <a:t>ừu.</a:t>
            </a:r>
          </a:p>
          <a:p>
            <a:r>
              <a:rPr lang="en-US" sz="2500" i="1">
                <a:latin typeface="Arial-Rounded" charset="-93"/>
                <a:ea typeface="Arial-Rounded" charset="-93"/>
                <a:cs typeface="Arial-Rounded" charset="-93"/>
              </a:rPr>
              <a:t>	</a:t>
            </a:r>
            <a:r>
              <a:rPr lang="en-US" sz="2500" i="1" smtClean="0">
                <a:latin typeface="Arial-Rounded" charset="-93"/>
                <a:ea typeface="Arial-Rounded" charset="-93"/>
                <a:cs typeface="Arial-Rounded" charset="-93"/>
              </a:rPr>
              <a:t>						</a:t>
            </a:r>
            <a:r>
              <a:rPr lang="vi-VN" sz="2500"/>
              <a:t/>
            </a:r>
            <a:br>
              <a:rPr lang="vi-VN" sz="2500"/>
            </a:br>
            <a:endParaRPr lang="vi-VN" sz="2500">
              <a:latin typeface="Arial-Rounded" charset="-93"/>
              <a:ea typeface="Arial-Rounded" charset="-93"/>
              <a:cs typeface="Arial-Rounded" charset="-93"/>
            </a:endParaRPr>
          </a:p>
          <a:p>
            <a:r>
              <a:rPr lang="vi-VN" sz="2500"/>
              <a:t/>
            </a:r>
            <a:br>
              <a:rPr lang="vi-VN" sz="2500"/>
            </a:br>
            <a:endParaRPr lang="en-US" altLang="zh-CN" sz="25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25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25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793633" y="564587"/>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797115" y="2067161"/>
            <a:ext cx="372140"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7</a:t>
            </a:r>
            <a:endParaRPr lang="vi-VN" sz="2400" b="1" dirty="0">
              <a:latin typeface="Times New Roman" panose="02020603050405020304" pitchFamily="18" charset="0"/>
              <a:cs typeface="Times New Roman" panose="02020603050405020304" pitchFamily="18" charset="0"/>
            </a:endParaRPr>
          </a:p>
        </p:txBody>
      </p:sp>
      <p:sp>
        <p:nvSpPr>
          <p:cNvPr id="12" name="Lưu đồ: Đường kết nối 11">
            <a:extLst>
              <a:ext uri="{FF2B5EF4-FFF2-40B4-BE49-F238E27FC236}">
                <a16:creationId xmlns:a16="http://schemas.microsoft.com/office/drawing/2014/main" id="{69969A4C-D57A-4C7D-B73C-3C48FA316729}"/>
              </a:ext>
            </a:extLst>
          </p:cNvPr>
          <p:cNvSpPr/>
          <p:nvPr/>
        </p:nvSpPr>
        <p:spPr>
          <a:xfrm>
            <a:off x="458139" y="3244085"/>
            <a:ext cx="704475"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10</a:t>
            </a:r>
            <a:endParaRPr lang="vi-VN" sz="2400" b="1" dirty="0">
              <a:latin typeface="Times New Roman" panose="02020603050405020304" pitchFamily="18" charset="0"/>
              <a:cs typeface="Times New Roman" panose="02020603050405020304" pitchFamily="18" charset="0"/>
            </a:endParaRPr>
          </a:p>
        </p:txBody>
      </p:sp>
      <p:sp>
        <p:nvSpPr>
          <p:cNvPr id="6" name="Lưu đồ: Đường kết nối 8">
            <a:extLst>
              <a:ext uri="{FF2B5EF4-FFF2-40B4-BE49-F238E27FC236}">
                <a16:creationId xmlns:a16="http://schemas.microsoft.com/office/drawing/2014/main" id="{A3F0B0FD-818E-4BBD-B401-3895387E3487}"/>
              </a:ext>
            </a:extLst>
          </p:cNvPr>
          <p:cNvSpPr/>
          <p:nvPr/>
        </p:nvSpPr>
        <p:spPr>
          <a:xfrm>
            <a:off x="3079550" y="1741812"/>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6</a:t>
            </a:r>
            <a:endParaRPr lang="vi-VN" sz="2400" b="1" dirty="0">
              <a:latin typeface="Times New Roman" panose="02020603050405020304" pitchFamily="18" charset="0"/>
              <a:cs typeface="Times New Roman" panose="02020603050405020304" pitchFamily="18" charset="0"/>
            </a:endParaRPr>
          </a:p>
        </p:txBody>
      </p:sp>
      <p:sp>
        <p:nvSpPr>
          <p:cNvPr id="7" name="Lưu đồ: Đường kết nối 8">
            <a:extLst>
              <a:ext uri="{FF2B5EF4-FFF2-40B4-BE49-F238E27FC236}">
                <a16:creationId xmlns:a16="http://schemas.microsoft.com/office/drawing/2014/main" id="{A3F0B0FD-818E-4BBD-B401-3895387E3487}"/>
              </a:ext>
            </a:extLst>
          </p:cNvPr>
          <p:cNvSpPr/>
          <p:nvPr/>
        </p:nvSpPr>
        <p:spPr>
          <a:xfrm>
            <a:off x="2984741" y="2447755"/>
            <a:ext cx="397658"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8</a:t>
            </a:r>
            <a:endParaRPr lang="vi-VN" sz="2400" b="1" dirty="0">
              <a:latin typeface="Times New Roman" panose="02020603050405020304" pitchFamily="18" charset="0"/>
              <a:cs typeface="Times New Roman" panose="02020603050405020304" pitchFamily="18" charset="0"/>
            </a:endParaRPr>
          </a:p>
        </p:txBody>
      </p:sp>
      <p:sp>
        <p:nvSpPr>
          <p:cNvPr id="8" name="Lưu đồ: Đường kết nối 8">
            <a:extLst>
              <a:ext uri="{FF2B5EF4-FFF2-40B4-BE49-F238E27FC236}">
                <a16:creationId xmlns:a16="http://schemas.microsoft.com/office/drawing/2014/main" id="{A3F0B0FD-818E-4BBD-B401-3895387E3487}"/>
              </a:ext>
            </a:extLst>
          </p:cNvPr>
          <p:cNvSpPr/>
          <p:nvPr/>
        </p:nvSpPr>
        <p:spPr>
          <a:xfrm>
            <a:off x="5760883" y="4306286"/>
            <a:ext cx="704475"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15</a:t>
            </a:r>
            <a:endParaRPr lang="vi-VN" sz="2400" b="1" dirty="0">
              <a:latin typeface="Times New Roman" panose="02020603050405020304" pitchFamily="18" charset="0"/>
              <a:cs typeface="Times New Roman" panose="02020603050405020304" pitchFamily="18" charset="0"/>
            </a:endParaRPr>
          </a:p>
        </p:txBody>
      </p:sp>
      <p:sp>
        <p:nvSpPr>
          <p:cNvPr id="10" name="Lưu đồ: Đường kết nối 8">
            <a:extLst>
              <a:ext uri="{FF2B5EF4-FFF2-40B4-BE49-F238E27FC236}">
                <a16:creationId xmlns:a16="http://schemas.microsoft.com/office/drawing/2014/main" id="{A3F0B0FD-818E-4BBD-B401-3895387E3487}"/>
              </a:ext>
            </a:extLst>
          </p:cNvPr>
          <p:cNvSpPr/>
          <p:nvPr/>
        </p:nvSpPr>
        <p:spPr>
          <a:xfrm>
            <a:off x="5634553" y="3229054"/>
            <a:ext cx="704475" cy="318976"/>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11</a:t>
            </a:r>
            <a:endParaRPr lang="vi-VN" sz="2400" b="1" dirty="0">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A3F0B0FD-818E-4BBD-B401-3895387E3487}"/>
              </a:ext>
            </a:extLst>
          </p:cNvPr>
          <p:cNvSpPr/>
          <p:nvPr/>
        </p:nvSpPr>
        <p:spPr>
          <a:xfrm>
            <a:off x="6497173" y="3559281"/>
            <a:ext cx="704475"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13</a:t>
            </a:r>
            <a:endParaRPr lang="vi-VN" sz="2400" b="1" dirty="0">
              <a:latin typeface="Times New Roman" panose="02020603050405020304" pitchFamily="18" charset="0"/>
              <a:cs typeface="Times New Roman" panose="02020603050405020304" pitchFamily="18" charset="0"/>
            </a:endParaRPr>
          </a:p>
        </p:txBody>
      </p:sp>
      <p:sp>
        <p:nvSpPr>
          <p:cNvPr id="14" name="Lưu đồ: Đường kết nối 8">
            <a:extLst>
              <a:ext uri="{FF2B5EF4-FFF2-40B4-BE49-F238E27FC236}">
                <a16:creationId xmlns:a16="http://schemas.microsoft.com/office/drawing/2014/main" id="{A3F0B0FD-818E-4BBD-B401-3895387E3487}"/>
              </a:ext>
            </a:extLst>
          </p:cNvPr>
          <p:cNvSpPr/>
          <p:nvPr/>
        </p:nvSpPr>
        <p:spPr>
          <a:xfrm>
            <a:off x="7209592" y="2418035"/>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9</a:t>
            </a:r>
            <a:endParaRPr lang="vi-VN" sz="2400" b="1" dirty="0">
              <a:latin typeface="Times New Roman" panose="02020603050405020304" pitchFamily="18" charset="0"/>
              <a:cs typeface="Times New Roman" panose="02020603050405020304" pitchFamily="18" charset="0"/>
            </a:endParaRPr>
          </a:p>
        </p:txBody>
      </p:sp>
      <p:sp>
        <p:nvSpPr>
          <p:cNvPr id="15" name="Lưu đồ: Đường kết nối 8">
            <a:extLst>
              <a:ext uri="{FF2B5EF4-FFF2-40B4-BE49-F238E27FC236}">
                <a16:creationId xmlns:a16="http://schemas.microsoft.com/office/drawing/2014/main" id="{A3F0B0FD-818E-4BBD-B401-3895387E3487}"/>
              </a:ext>
            </a:extLst>
          </p:cNvPr>
          <p:cNvSpPr/>
          <p:nvPr/>
        </p:nvSpPr>
        <p:spPr>
          <a:xfrm>
            <a:off x="7798097" y="964022"/>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3</a:t>
            </a:r>
            <a:endParaRPr lang="vi-VN" sz="2400" b="1" dirty="0">
              <a:latin typeface="Times New Roman" panose="02020603050405020304" pitchFamily="18" charset="0"/>
              <a:cs typeface="Times New Roman" panose="02020603050405020304" pitchFamily="18" charset="0"/>
            </a:endParaRPr>
          </a:p>
        </p:txBody>
      </p:sp>
      <p:sp>
        <p:nvSpPr>
          <p:cNvPr id="16" name="Lưu đồ: Đường kết nối 8">
            <a:extLst>
              <a:ext uri="{FF2B5EF4-FFF2-40B4-BE49-F238E27FC236}">
                <a16:creationId xmlns:a16="http://schemas.microsoft.com/office/drawing/2014/main" id="{A3F0B0FD-818E-4BBD-B401-3895387E3487}"/>
              </a:ext>
            </a:extLst>
          </p:cNvPr>
          <p:cNvSpPr/>
          <p:nvPr/>
        </p:nvSpPr>
        <p:spPr>
          <a:xfrm>
            <a:off x="2465427" y="3581601"/>
            <a:ext cx="704475"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12</a:t>
            </a:r>
            <a:endParaRPr lang="vi-VN" sz="2400" b="1" dirty="0">
              <a:latin typeface="Times New Roman" panose="02020603050405020304" pitchFamily="18" charset="0"/>
              <a:cs typeface="Times New Roman" panose="02020603050405020304" pitchFamily="18" charset="0"/>
            </a:endParaRPr>
          </a:p>
        </p:txBody>
      </p:sp>
      <p:sp>
        <p:nvSpPr>
          <p:cNvPr id="17" name="Lưu đồ: Đường kết nối 8">
            <a:extLst>
              <a:ext uri="{FF2B5EF4-FFF2-40B4-BE49-F238E27FC236}">
                <a16:creationId xmlns:a16="http://schemas.microsoft.com/office/drawing/2014/main" id="{A3F0B0FD-818E-4BBD-B401-3895387E3487}"/>
              </a:ext>
            </a:extLst>
          </p:cNvPr>
          <p:cNvSpPr/>
          <p:nvPr/>
        </p:nvSpPr>
        <p:spPr>
          <a:xfrm>
            <a:off x="4098121" y="3946724"/>
            <a:ext cx="704475"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14</a:t>
            </a:r>
            <a:endParaRPr lang="vi-VN" sz="2400" b="1" dirty="0">
              <a:latin typeface="Times New Roman" panose="02020603050405020304" pitchFamily="18" charset="0"/>
              <a:cs typeface="Times New Roman" panose="02020603050405020304" pitchFamily="18" charset="0"/>
            </a:endParaRPr>
          </a:p>
        </p:txBody>
      </p:sp>
      <p:sp>
        <p:nvSpPr>
          <p:cNvPr id="18" name="Lưu đồ: Đường kết nối 8">
            <a:extLst>
              <a:ext uri="{FF2B5EF4-FFF2-40B4-BE49-F238E27FC236}">
                <a16:creationId xmlns:a16="http://schemas.microsoft.com/office/drawing/2014/main" id="{A3F0B0FD-818E-4BBD-B401-3895387E3487}"/>
              </a:ext>
            </a:extLst>
          </p:cNvPr>
          <p:cNvSpPr/>
          <p:nvPr/>
        </p:nvSpPr>
        <p:spPr>
          <a:xfrm>
            <a:off x="117387" y="883589"/>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
        <p:nvSpPr>
          <p:cNvPr id="19" name="Lưu đồ: Đường kết nối 8">
            <a:extLst>
              <a:ext uri="{FF2B5EF4-FFF2-40B4-BE49-F238E27FC236}">
                <a16:creationId xmlns:a16="http://schemas.microsoft.com/office/drawing/2014/main" id="{A3F0B0FD-818E-4BBD-B401-3895387E3487}"/>
              </a:ext>
            </a:extLst>
          </p:cNvPr>
          <p:cNvSpPr/>
          <p:nvPr/>
        </p:nvSpPr>
        <p:spPr>
          <a:xfrm>
            <a:off x="2224480" y="1738262"/>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5</a:t>
            </a:r>
            <a:endParaRPr lang="vi-VN" sz="2400" b="1" dirty="0">
              <a:latin typeface="Times New Roman" panose="02020603050405020304" pitchFamily="18" charset="0"/>
              <a:cs typeface="Times New Roman" panose="02020603050405020304" pitchFamily="18" charset="0"/>
            </a:endParaRPr>
          </a:p>
        </p:txBody>
      </p:sp>
      <p:sp>
        <p:nvSpPr>
          <p:cNvPr id="20" name="Lưu đồ: Đường kết nối 8">
            <a:extLst>
              <a:ext uri="{FF2B5EF4-FFF2-40B4-BE49-F238E27FC236}">
                <a16:creationId xmlns:a16="http://schemas.microsoft.com/office/drawing/2014/main" id="{A3F0B0FD-818E-4BBD-B401-3895387E3487}"/>
              </a:ext>
            </a:extLst>
          </p:cNvPr>
          <p:cNvSpPr/>
          <p:nvPr/>
        </p:nvSpPr>
        <p:spPr>
          <a:xfrm>
            <a:off x="1345181" y="1716287"/>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4</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357903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5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500"/>
                                        <p:tgtEl>
                                          <p:spTgt spid="1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500"/>
                                        <p:tgtEl>
                                          <p:spTgt spid="1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500"/>
                                        <p:tgtEl>
                                          <p:spTgt spid="2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500"/>
                                        <p:tgtEl>
                                          <p:spTgt spid="1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500"/>
                                        <p:tgtEl>
                                          <p:spTgt spid="6"/>
                                        </p:tgtEl>
                                      </p:cBhvr>
                                    </p:animEffect>
                                  </p:childTnLst>
                                </p:cTn>
                              </p:par>
                            </p:childTnLst>
                          </p:cTn>
                        </p:par>
                        <p:par>
                          <p:cTn id="28" fill="hold">
                            <p:stCondLst>
                              <p:cond delay="500"/>
                            </p:stCondLst>
                            <p:childTnLst>
                              <p:par>
                                <p:cTn id="29" presetID="6"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500"/>
                                        <p:tgtEl>
                                          <p:spTgt spid="7"/>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500"/>
                                        <p:tgtEl>
                                          <p:spTgt spid="14"/>
                                        </p:tgtEl>
                                      </p:cBhvr>
                                    </p:animEffect>
                                  </p:childTnLst>
                                </p:cTn>
                              </p:par>
                            </p:childTnLst>
                          </p:cTn>
                        </p:par>
                        <p:par>
                          <p:cTn id="38" fill="hold">
                            <p:stCondLst>
                              <p:cond delay="1000"/>
                            </p:stCondLst>
                            <p:childTnLst>
                              <p:par>
                                <p:cTn id="39" presetID="6"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500"/>
                                        <p:tgtEl>
                                          <p:spTgt spid="12"/>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ircle(in)">
                                      <p:cBhvr>
                                        <p:cTn id="44" dur="500"/>
                                        <p:tgtEl>
                                          <p:spTgt spid="10"/>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500"/>
                                        <p:tgtEl>
                                          <p:spTgt spid="16"/>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in)">
                                      <p:cBhvr>
                                        <p:cTn id="50" dur="500"/>
                                        <p:tgtEl>
                                          <p:spTgt spid="13"/>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circle(in)">
                                      <p:cBhvr>
                                        <p:cTn id="53" dur="500"/>
                                        <p:tgtEl>
                                          <p:spTgt spid="17"/>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circle(in)">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P spid="12" grpId="0" animBg="1"/>
      <p:bldP spid="6" grpId="0" animBg="1"/>
      <p:bldP spid="7" grpId="0" animBg="1"/>
      <p:bldP spid="8" grpId="0" animBg="1"/>
      <p:bldP spid="10"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1" y="-334508"/>
            <a:ext cx="9143999" cy="7440335"/>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600" b="1">
                <a:solidFill>
                  <a:srgbClr val="F14420"/>
                </a:solidFill>
                <a:latin typeface="Times New Roman" pitchFamily="18" charset="0"/>
                <a:ea typeface="Arial-Rounded" panose="020B0500000000000000" pitchFamily="34" charset="-93"/>
                <a:cs typeface="Times New Roman" pitchFamily="18" charset="0"/>
                <a:sym typeface="+mn-lt"/>
              </a:rPr>
              <a:t>Chú bé chăn cừu</a:t>
            </a:r>
          </a:p>
          <a:p>
            <a:pPr algn="just"/>
            <a:r>
              <a:rPr lang="en-US" altLang="zh-CN" sz="250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50">
                <a:solidFill>
                  <a:schemeClr val="tx1"/>
                </a:solidFill>
                <a:latin typeface="Arial-Rounded" charset="-93"/>
                <a:ea typeface="Arial-Rounded" charset="-93"/>
                <a:cs typeface="Arial-Rounded" charset="-93"/>
                <a:sym typeface="+mn-lt"/>
              </a:rPr>
              <a:t>C</a:t>
            </a:r>
            <a:r>
              <a:rPr lang="en-US" sz="2450">
                <a:solidFill>
                  <a:schemeClr val="tx1"/>
                </a:solidFill>
                <a:latin typeface="Arial-Rounded" charset="-93"/>
                <a:ea typeface="Arial-Rounded" charset="-93"/>
                <a:cs typeface="Arial-Rounded" charset="-93"/>
              </a:rPr>
              <a:t>ó</a:t>
            </a:r>
            <a:r>
              <a:rPr lang="vi-VN" sz="2450">
                <a:solidFill>
                  <a:schemeClr val="tx1"/>
                </a:solidFill>
                <a:latin typeface="Arial-Rounded" charset="-93"/>
                <a:ea typeface="Arial-Rounded" charset="-93"/>
                <a:cs typeface="Arial-Rounded" charset="-93"/>
              </a:rPr>
              <a:t> một ch</a:t>
            </a:r>
            <a:r>
              <a:rPr lang="en-US" sz="2450">
                <a:solidFill>
                  <a:schemeClr val="tx1"/>
                </a:solidFill>
                <a:latin typeface="Arial-Rounded" charset="-93"/>
                <a:ea typeface="Arial-Rounded" charset="-93"/>
                <a:cs typeface="Arial-Rounded" charset="-93"/>
              </a:rPr>
              <a:t>ú</a:t>
            </a:r>
            <a:r>
              <a:rPr lang="vi-VN" sz="2450">
                <a:solidFill>
                  <a:schemeClr val="tx1"/>
                </a:solidFill>
                <a:latin typeface="Arial-Rounded" charset="-93"/>
                <a:ea typeface="Arial-Rounded" charset="-93"/>
                <a:cs typeface="Arial-Rounded" charset="-93"/>
              </a:rPr>
              <a:t> bé chăn </a:t>
            </a:r>
            <a:r>
              <a:rPr lang="en-US" sz="2450">
                <a:solidFill>
                  <a:schemeClr val="tx1"/>
                </a:solidFill>
                <a:latin typeface="Arial-Rounded" charset="-93"/>
                <a:ea typeface="Arial-Rounded" charset="-93"/>
                <a:cs typeface="Arial-Rounded" charset="-93"/>
              </a:rPr>
              <a:t>cừu</a:t>
            </a:r>
            <a:r>
              <a:rPr lang="vi-VN" sz="2450">
                <a:solidFill>
                  <a:schemeClr val="tx1"/>
                </a:solidFill>
                <a:latin typeface="Arial-Rounded" charset="-93"/>
                <a:ea typeface="Arial-Rounded" charset="-93"/>
                <a:cs typeface="Arial-Rounded" charset="-93"/>
              </a:rPr>
              <a:t> thường th</a:t>
            </a:r>
            <a:r>
              <a:rPr lang="en-US" sz="2450">
                <a:solidFill>
                  <a:schemeClr val="tx1"/>
                </a:solidFill>
                <a:latin typeface="Arial-Rounded" charset="-93"/>
                <a:ea typeface="Arial-Rounded" charset="-93"/>
                <a:cs typeface="Arial-Rounded" charset="-93"/>
              </a:rPr>
              <a:t>ả</a:t>
            </a:r>
            <a:r>
              <a:rPr lang="vi-VN" sz="2450">
                <a:solidFill>
                  <a:schemeClr val="tx1"/>
                </a:solidFill>
                <a:latin typeface="Arial-Rounded" charset="-93"/>
                <a:ea typeface="Arial-Rounded" charset="-93"/>
                <a:cs typeface="Arial-Rounded" charset="-93"/>
              </a:rPr>
              <a:t> </a:t>
            </a:r>
            <a:r>
              <a:rPr lang="en-US" sz="2450">
                <a:solidFill>
                  <a:schemeClr val="tx1"/>
                </a:solidFill>
                <a:latin typeface="Arial-Rounded" charset="-93"/>
                <a:ea typeface="Arial-Rounded" charset="-93"/>
                <a:cs typeface="Arial-Rounded" charset="-93"/>
              </a:rPr>
              <a:t>cừu </a:t>
            </a:r>
            <a:r>
              <a:rPr lang="vi-VN" sz="2450">
                <a:solidFill>
                  <a:schemeClr val="tx1"/>
                </a:solidFill>
                <a:latin typeface="Arial-Rounded" charset="-93"/>
                <a:ea typeface="Arial-Rounded" charset="-93"/>
                <a:cs typeface="Arial-Rounded" charset="-93"/>
              </a:rPr>
              <a:t>gần chân núi.</a:t>
            </a:r>
            <a:r>
              <a:rPr lang="en-US" sz="2450">
                <a:solidFill>
                  <a:schemeClr val="tx1"/>
                </a:solidFill>
                <a:latin typeface="Arial-Rounded" charset="-93"/>
                <a:ea typeface="Arial-Rounded" charset="-93"/>
                <a:cs typeface="Arial-Rounded" charset="-93"/>
              </a:rPr>
              <a:t> </a:t>
            </a:r>
            <a:r>
              <a:rPr lang="vi-VN" sz="2450">
                <a:solidFill>
                  <a:schemeClr val="tx1"/>
                </a:solidFill>
                <a:latin typeface="Arial-Rounded" charset="-93"/>
                <a:ea typeface="Arial-Rounded" charset="-93"/>
                <a:cs typeface="Arial-Rounded" charset="-93"/>
              </a:rPr>
              <a:t>Một hôm thấy buồn quá, ch</a:t>
            </a:r>
            <a:r>
              <a:rPr lang="en-US" sz="2450">
                <a:solidFill>
                  <a:schemeClr val="tx1"/>
                </a:solidFill>
                <a:latin typeface="Arial-Rounded" charset="-93"/>
                <a:ea typeface="Arial-Rounded" charset="-93"/>
                <a:cs typeface="Arial-Rounded" charset="-93"/>
              </a:rPr>
              <a:t>ú</a:t>
            </a:r>
            <a:r>
              <a:rPr lang="vi-VN" sz="2450">
                <a:solidFill>
                  <a:schemeClr val="tx1"/>
                </a:solidFill>
                <a:latin typeface="Arial-Rounded" charset="-93"/>
                <a:ea typeface="Arial-Rounded" charset="-93"/>
                <a:cs typeface="Arial-Rounded" charset="-93"/>
              </a:rPr>
              <a:t> nghĩ ra một trò đùa cho </a:t>
            </a:r>
            <a:r>
              <a:rPr lang="en-US" sz="2450">
                <a:solidFill>
                  <a:schemeClr val="tx1"/>
                </a:solidFill>
                <a:latin typeface="Arial-Rounded" charset="-93"/>
                <a:ea typeface="Arial-Rounded" charset="-93"/>
                <a:cs typeface="Arial-Rounded" charset="-93"/>
              </a:rPr>
              <a:t>vu</a:t>
            </a:r>
            <a:r>
              <a:rPr lang="vi-VN" sz="2450">
                <a:solidFill>
                  <a:schemeClr val="tx1"/>
                </a:solidFill>
                <a:latin typeface="Arial-Rounded" charset="-93"/>
                <a:ea typeface="Arial-Rounded" charset="-93"/>
                <a:cs typeface="Arial-Rounded" charset="-93"/>
              </a:rPr>
              <a:t>i. </a:t>
            </a:r>
            <a:r>
              <a:rPr lang="en-US" sz="2450">
                <a:solidFill>
                  <a:schemeClr val="tx1"/>
                </a:solidFill>
                <a:latin typeface="Arial-Rounded" charset="-93"/>
                <a:ea typeface="Arial-Rounded" charset="-93"/>
                <a:cs typeface="Arial-Rounded" charset="-93"/>
              </a:rPr>
              <a:t> </a:t>
            </a:r>
            <a:r>
              <a:rPr lang="vi-VN" sz="2450">
                <a:solidFill>
                  <a:schemeClr val="tx1"/>
                </a:solidFill>
                <a:latin typeface="Arial-Rounded" charset="-93"/>
                <a:ea typeface="Arial-Rounded" charset="-93"/>
                <a:cs typeface="Arial-Rounded" charset="-93"/>
              </a:rPr>
              <a:t>Chú giả v</a:t>
            </a:r>
            <a:r>
              <a:rPr lang="en-US" sz="2450">
                <a:solidFill>
                  <a:schemeClr val="tx1"/>
                </a:solidFill>
                <a:latin typeface="Arial-Rounded" charset="-93"/>
                <a:ea typeface="Arial-Rounded" charset="-93"/>
                <a:cs typeface="Arial-Rounded" charset="-93"/>
              </a:rPr>
              <a:t>ờ</a:t>
            </a:r>
            <a:r>
              <a:rPr lang="vi-VN" sz="2450">
                <a:solidFill>
                  <a:schemeClr val="tx1"/>
                </a:solidFill>
                <a:latin typeface="Arial-Rounded" charset="-93"/>
                <a:ea typeface="Arial-Rounded" charset="-93"/>
                <a:cs typeface="Arial-Rounded" charset="-93"/>
              </a:rPr>
              <a:t> kêu toáng lên:</a:t>
            </a:r>
          </a:p>
          <a:p>
            <a:pPr algn="just"/>
            <a:r>
              <a:rPr lang="en-US" sz="2450">
                <a:solidFill>
                  <a:schemeClr val="tx1"/>
                </a:solidFill>
                <a:latin typeface="Arial-Rounded" charset="-93"/>
                <a:ea typeface="Arial-Rounded" charset="-93"/>
                <a:cs typeface="Arial-Rounded" charset="-93"/>
              </a:rPr>
              <a:t>	</a:t>
            </a:r>
            <a:r>
              <a:rPr lang="vi-VN" sz="2450">
                <a:solidFill>
                  <a:schemeClr val="tx1"/>
                </a:solidFill>
                <a:latin typeface="Arial-Rounded" charset="-93"/>
                <a:ea typeface="Arial-Rounded" charset="-93"/>
                <a:cs typeface="Arial-Rounded" charset="-93"/>
              </a:rPr>
              <a:t>- Sói! Sói! C</a:t>
            </a:r>
            <a:r>
              <a:rPr lang="en-US" sz="2450">
                <a:solidFill>
                  <a:schemeClr val="tx1"/>
                </a:solidFill>
                <a:latin typeface="Arial-Rounded" charset="-93"/>
                <a:ea typeface="Arial-Rounded" charset="-93"/>
                <a:cs typeface="Arial-Rounded" charset="-93"/>
              </a:rPr>
              <a:t>ứu</a:t>
            </a:r>
            <a:r>
              <a:rPr lang="vi-VN" sz="2450">
                <a:solidFill>
                  <a:schemeClr val="tx1"/>
                </a:solidFill>
                <a:latin typeface="Arial-Rounded" charset="-93"/>
                <a:ea typeface="Arial-Rounded" charset="-93"/>
                <a:cs typeface="Arial-Rounded" charset="-93"/>
              </a:rPr>
              <a:t> tôi v</a:t>
            </a:r>
            <a:r>
              <a:rPr lang="en-US" sz="2450">
                <a:solidFill>
                  <a:schemeClr val="tx1"/>
                </a:solidFill>
                <a:latin typeface="Arial-Rounded" charset="-93"/>
                <a:ea typeface="Arial-Rounded" charset="-93"/>
                <a:cs typeface="Arial-Rounded" charset="-93"/>
              </a:rPr>
              <a:t>ớ</a:t>
            </a:r>
            <a:r>
              <a:rPr lang="vi-VN" sz="2450">
                <a:solidFill>
                  <a:schemeClr val="tx1"/>
                </a:solidFill>
                <a:latin typeface="Arial-Rounded" charset="-93"/>
                <a:ea typeface="Arial-Rounded" charset="-93"/>
                <a:cs typeface="Arial-Rounded" charset="-93"/>
              </a:rPr>
              <a:t>i!</a:t>
            </a:r>
            <a:endParaRPr lang="en-US" sz="2450">
              <a:solidFill>
                <a:schemeClr val="tx1"/>
              </a:solidFill>
              <a:latin typeface="Arial-Rounded" charset="-93"/>
              <a:ea typeface="Arial-Rounded" charset="-93"/>
              <a:cs typeface="Arial-Rounded" charset="-93"/>
            </a:endParaRPr>
          </a:p>
          <a:p>
            <a:pPr algn="just"/>
            <a:r>
              <a:rPr lang="en-US" sz="2450">
                <a:solidFill>
                  <a:schemeClr val="tx1"/>
                </a:solidFill>
                <a:latin typeface="Arial-Rounded" charset="-93"/>
                <a:ea typeface="Arial-Rounded" charset="-93"/>
                <a:cs typeface="Arial-Rounded" charset="-93"/>
              </a:rPr>
              <a:t>	</a:t>
            </a:r>
            <a:r>
              <a:rPr lang="vi-VN" sz="2450">
                <a:solidFill>
                  <a:schemeClr val="tx1"/>
                </a:solidFill>
                <a:latin typeface="Arial-Rounded" charset="-93"/>
                <a:ea typeface="Arial-Rounded" charset="-93"/>
                <a:cs typeface="Arial-Rounded" charset="-93"/>
              </a:rPr>
              <a:t>Nghe tiếng kêu cứu, mấy bác nông dân đang làm việc gần đấy tức tốc chạy tới. Nhưng họ không thấy sói đâu. Thấy vậy, ch</a:t>
            </a:r>
            <a:r>
              <a:rPr lang="en-US" sz="2450">
                <a:solidFill>
                  <a:schemeClr val="tx1"/>
                </a:solidFill>
                <a:latin typeface="Arial-Rounded" charset="-93"/>
                <a:ea typeface="Arial-Rounded" charset="-93"/>
                <a:cs typeface="Arial-Rounded" charset="-93"/>
              </a:rPr>
              <a:t>ú</a:t>
            </a:r>
            <a:r>
              <a:rPr lang="vi-VN" sz="2450">
                <a:solidFill>
                  <a:schemeClr val="tx1"/>
                </a:solidFill>
                <a:latin typeface="Arial-Rounded" charset="-93"/>
                <a:ea typeface="Arial-Rounded" charset="-93"/>
                <a:cs typeface="Arial-Rounded" charset="-93"/>
              </a:rPr>
              <a:t> khoái chí lắm.</a:t>
            </a:r>
          </a:p>
          <a:p>
            <a:pPr algn="just"/>
            <a:r>
              <a:rPr lang="en-US" sz="2450">
                <a:solidFill>
                  <a:schemeClr val="tx1"/>
                </a:solidFill>
                <a:latin typeface="Arial-Rounded" charset="-93"/>
                <a:ea typeface="Arial-Rounded" charset="-93"/>
                <a:cs typeface="Arial-Rounded" charset="-93"/>
              </a:rPr>
              <a:t>	</a:t>
            </a:r>
            <a:r>
              <a:rPr lang="vi-VN" sz="2450">
                <a:solidFill>
                  <a:schemeClr val="tx1"/>
                </a:solidFill>
                <a:latin typeface="Arial-Rounded" charset="-93"/>
                <a:ea typeface="Arial-Rounded" charset="-93"/>
                <a:cs typeface="Arial-Rounded" charset="-93"/>
              </a:rPr>
              <a:t>Mấy hôm sau, chú lại bày ra trò ấy. Các bác nông dân lại chạy tới. Rồi một hôm, sói đến thật. Chú hốt hoảng kêu gào xin cứu giúp. Các bác nông dân nghĩ là chú lại lừa mình, nên vẫn thản nhiên làm việc. Thế là sói thoả thuê ăn thịt hết cả đàn </a:t>
            </a:r>
            <a:r>
              <a:rPr lang="en-US" sz="2450">
                <a:solidFill>
                  <a:schemeClr val="tx1"/>
                </a:solidFill>
                <a:latin typeface="Arial-Rounded" charset="-93"/>
                <a:ea typeface="Arial-Rounded" charset="-93"/>
                <a:cs typeface="Arial-Rounded" charset="-93"/>
              </a:rPr>
              <a:t>c</a:t>
            </a:r>
            <a:r>
              <a:rPr lang="vi-VN" sz="2450">
                <a:solidFill>
                  <a:schemeClr val="tx1"/>
                </a:solidFill>
                <a:latin typeface="Arial-Rounded" charset="-93"/>
                <a:ea typeface="Arial-Rounded" charset="-93"/>
                <a:cs typeface="Arial-Rounded" charset="-93"/>
              </a:rPr>
              <a:t>ừu.</a:t>
            </a:r>
          </a:p>
          <a:p>
            <a:r>
              <a:rPr lang="en-US" sz="2500" i="1">
                <a:latin typeface="Arial-Rounded" charset="-93"/>
                <a:ea typeface="Arial-Rounded" charset="-93"/>
                <a:cs typeface="Arial-Rounded" charset="-93"/>
              </a:rPr>
              <a:t>	</a:t>
            </a:r>
            <a:r>
              <a:rPr lang="en-US" sz="2500" i="1" smtClean="0">
                <a:latin typeface="Arial-Rounded" charset="-93"/>
                <a:ea typeface="Arial-Rounded" charset="-93"/>
                <a:cs typeface="Arial-Rounded" charset="-93"/>
              </a:rPr>
              <a:t>						</a:t>
            </a:r>
            <a:r>
              <a:rPr lang="vi-VN" sz="2500"/>
              <a:t/>
            </a:r>
            <a:br>
              <a:rPr lang="vi-VN" sz="2500"/>
            </a:br>
            <a:endParaRPr lang="vi-VN" sz="2500">
              <a:latin typeface="Arial-Rounded" charset="-93"/>
              <a:ea typeface="Arial-Rounded" charset="-93"/>
              <a:cs typeface="Arial-Rounded" charset="-93"/>
            </a:endParaRPr>
          </a:p>
          <a:p>
            <a:r>
              <a:rPr lang="vi-VN" sz="2500"/>
              <a:t/>
            </a:r>
            <a:br>
              <a:rPr lang="vi-VN" sz="2500"/>
            </a:br>
            <a:endParaRPr lang="en-US" altLang="zh-CN" sz="25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25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25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793633" y="564587"/>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678969" y="2108733"/>
            <a:ext cx="372140"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
        <p:nvSpPr>
          <p:cNvPr id="12" name="Lưu đồ: Đường kết nối 11">
            <a:extLst>
              <a:ext uri="{FF2B5EF4-FFF2-40B4-BE49-F238E27FC236}">
                <a16:creationId xmlns:a16="http://schemas.microsoft.com/office/drawing/2014/main" id="{69969A4C-D57A-4C7D-B73C-3C48FA316729}"/>
              </a:ext>
            </a:extLst>
          </p:cNvPr>
          <p:cNvSpPr/>
          <p:nvPr/>
        </p:nvSpPr>
        <p:spPr>
          <a:xfrm>
            <a:off x="713352" y="3222097"/>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3</a:t>
            </a:r>
            <a:endParaRPr lang="vi-VN" sz="2400" b="1"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1638794" y="2850079"/>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1589" y="4724403"/>
            <a:ext cx="13972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78035" y="4724403"/>
            <a:ext cx="1322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73080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500"/>
                                        <p:tgtEl>
                                          <p:spTgt spid="9"/>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500"/>
                                        <p:tgtEl>
                                          <p:spTgt spid="11"/>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467513" y="149515"/>
            <a:ext cx="8505646" cy="1077218"/>
          </a:xfrm>
          <a:prstGeom prst="rect">
            <a:avLst/>
          </a:prstGeom>
        </p:spPr>
        <p:txBody>
          <a:bodyPr wrap="square">
            <a:spAutoFit/>
          </a:bodyPr>
          <a:lstStyle/>
          <a:p>
            <a:r>
              <a:rPr lang="vi-VN" sz="3200">
                <a:solidFill>
                  <a:schemeClr val="accent6"/>
                </a:solidFill>
                <a:latin typeface="Arial-Rounded" charset="-93"/>
                <a:ea typeface="Arial-Rounded" charset="-93"/>
                <a:cs typeface="Arial-Rounded" charset="-93"/>
              </a:rPr>
              <a:t>a. Ban đầu, nghe tiếng kêu </a:t>
            </a:r>
            <a:r>
              <a:rPr lang="en-US" sz="3200" smtClean="0">
                <a:solidFill>
                  <a:schemeClr val="accent6"/>
                </a:solidFill>
                <a:latin typeface="Arial-Rounded" charset="-93"/>
                <a:ea typeface="Arial-Rounded" charset="-93"/>
                <a:cs typeface="Arial-Rounded" charset="-93"/>
              </a:rPr>
              <a:t>cứu</a:t>
            </a:r>
            <a:r>
              <a:rPr lang="vi-VN" sz="3200" smtClean="0">
                <a:solidFill>
                  <a:schemeClr val="accent6"/>
                </a:solidFill>
                <a:latin typeface="Arial-Rounded" charset="-93"/>
                <a:ea typeface="Arial-Rounded" charset="-93"/>
                <a:cs typeface="Arial-Rounded" charset="-93"/>
              </a:rPr>
              <a:t>, </a:t>
            </a:r>
            <a:r>
              <a:rPr lang="vi-VN" sz="3200">
                <a:solidFill>
                  <a:schemeClr val="accent6"/>
                </a:solidFill>
                <a:latin typeface="Arial-Rounded" charset="-93"/>
                <a:ea typeface="Arial-Rounded" charset="-93"/>
                <a:cs typeface="Arial-Rounded" charset="-93"/>
              </a:rPr>
              <a:t>mấy bác nông dân đã làm gì?</a:t>
            </a:r>
            <a:endParaRPr lang="zh-CN" altLang="en-US" sz="3200" dirty="0">
              <a:solidFill>
                <a:schemeClr val="accent6"/>
              </a:solidFill>
              <a:latin typeface="Arial-Rounded" charset="-93"/>
              <a:ea typeface="Arial-Rounded" charset="-93"/>
              <a:cs typeface="Arial-Rounded"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372510" y="168401"/>
            <a:ext cx="8505646" cy="1077218"/>
          </a:xfrm>
          <a:prstGeom prst="rect">
            <a:avLst/>
          </a:prstGeom>
        </p:spPr>
        <p:txBody>
          <a:bodyPr wrap="square">
            <a:spAutoFit/>
          </a:bodyPr>
          <a:lstStyle/>
          <a:p>
            <a:r>
              <a:rPr lang="vi-VN" sz="3200">
                <a:solidFill>
                  <a:schemeClr val="accent6"/>
                </a:solidFill>
                <a:latin typeface="Arial-Rounded" charset="-93"/>
                <a:ea typeface="Arial-Rounded" charset="-93"/>
                <a:cs typeface="Arial-Rounded" charset="-93"/>
              </a:rPr>
              <a:t>b. Vì sao bầy sói có thể thoả thuê ăn thịt đàn </a:t>
            </a:r>
            <a:r>
              <a:rPr lang="en-US" sz="3200" smtClean="0">
                <a:solidFill>
                  <a:schemeClr val="accent6"/>
                </a:solidFill>
                <a:latin typeface="Arial-Rounded" charset="-93"/>
                <a:ea typeface="Arial-Rounded" charset="-93"/>
                <a:cs typeface="Arial-Rounded" charset="-93"/>
              </a:rPr>
              <a:t>c</a:t>
            </a:r>
            <a:r>
              <a:rPr lang="vi-VN" sz="3200" smtClean="0">
                <a:solidFill>
                  <a:schemeClr val="accent6"/>
                </a:solidFill>
                <a:latin typeface="Arial-Rounded" charset="-93"/>
                <a:ea typeface="Arial-Rounded" charset="-93"/>
                <a:cs typeface="Arial-Rounded" charset="-93"/>
              </a:rPr>
              <a:t>ừu</a:t>
            </a:r>
            <a:r>
              <a:rPr lang="vi-VN" sz="3200">
                <a:solidFill>
                  <a:schemeClr val="accent6"/>
                </a:solidFill>
                <a:latin typeface="Arial-Rounded" charset="-93"/>
                <a:ea typeface="Arial-Rounded" charset="-93"/>
                <a:cs typeface="Arial-Rounded" charset="-93"/>
              </a:rPr>
              <a:t>?</a:t>
            </a:r>
            <a:endParaRPr lang="zh-CN" altLang="en-US" sz="3200" dirty="0">
              <a:solidFill>
                <a:schemeClr val="accent6"/>
              </a:solidFill>
              <a:latin typeface="Arial-Rounded" charset="-93"/>
              <a:ea typeface="Arial-Rounded" charset="-93"/>
              <a:cs typeface="Arial-Rounded"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372510" y="149515"/>
            <a:ext cx="8505646" cy="1569660"/>
          </a:xfrm>
          <a:prstGeom prst="rect">
            <a:avLst/>
          </a:prstGeom>
        </p:spPr>
        <p:txBody>
          <a:bodyPr wrap="square">
            <a:spAutoFit/>
          </a:bodyPr>
          <a:lstStyle/>
          <a:p>
            <a:r>
              <a:rPr lang="en-US" sz="3200">
                <a:solidFill>
                  <a:schemeClr val="accent6"/>
                </a:solidFill>
                <a:latin typeface="Arial-Rounded" charset="-93"/>
                <a:ea typeface="Arial-Rounded" charset="-93"/>
                <a:cs typeface="Arial-Rounded" charset="-93"/>
              </a:rPr>
              <a:t>c</a:t>
            </a:r>
            <a:r>
              <a:rPr lang="vi-VN" sz="3200" smtClean="0">
                <a:solidFill>
                  <a:schemeClr val="accent6"/>
                </a:solidFill>
                <a:latin typeface="Arial-Rounded" charset="-93"/>
                <a:ea typeface="Arial-Rounded" charset="-93"/>
                <a:cs typeface="Arial-Rounded" charset="-93"/>
              </a:rPr>
              <a:t>. </a:t>
            </a:r>
            <a:r>
              <a:rPr lang="vi-VN" sz="3200">
                <a:solidFill>
                  <a:schemeClr val="accent6"/>
                </a:solidFill>
                <a:latin typeface="Arial-Rounded" charset="-93"/>
                <a:ea typeface="Arial-Rounded" charset="-93"/>
                <a:cs typeface="Arial-Rounded" charset="-93"/>
              </a:rPr>
              <a:t>Em rút ra được bài học gì từ </a:t>
            </a:r>
            <a:r>
              <a:rPr lang="en-US" sz="3200" smtClean="0">
                <a:solidFill>
                  <a:schemeClr val="accent6"/>
                </a:solidFill>
                <a:latin typeface="Arial-Rounded" charset="-93"/>
                <a:ea typeface="Arial-Rounded" charset="-93"/>
                <a:cs typeface="Arial-Rounded" charset="-93"/>
              </a:rPr>
              <a:t>c</a:t>
            </a:r>
            <a:r>
              <a:rPr lang="vi-VN" sz="3200" smtClean="0">
                <a:solidFill>
                  <a:schemeClr val="accent6"/>
                </a:solidFill>
                <a:latin typeface="Arial-Rounded" charset="-93"/>
                <a:ea typeface="Arial-Rounded" charset="-93"/>
                <a:cs typeface="Arial-Rounded" charset="-93"/>
              </a:rPr>
              <a:t>âu </a:t>
            </a:r>
            <a:r>
              <a:rPr lang="vi-VN" sz="3200">
                <a:solidFill>
                  <a:schemeClr val="accent6"/>
                </a:solidFill>
                <a:latin typeface="Arial-Rounded" charset="-93"/>
                <a:ea typeface="Arial-Rounded" charset="-93"/>
                <a:cs typeface="Arial-Rounded" charset="-93"/>
              </a:rPr>
              <a:t>chuyện này?</a:t>
            </a:r>
          </a:p>
          <a:p>
            <a:r>
              <a:rPr lang="vi-VN" sz="3200"/>
              <a:t/>
            </a:r>
            <a:br>
              <a:rPr lang="vi-VN" sz="3200"/>
            </a:b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961" y="1226733"/>
            <a:ext cx="752475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50"/>
                                        <p:tgtEl>
                                          <p:spTgt spid="5"/>
                                        </p:tgtEl>
                                      </p:cBhvr>
                                    </p:animEffect>
                                    <p:set>
                                      <p:cBhvr>
                                        <p:cTn id="20" dur="1" fill="hold">
                                          <p:stCondLst>
                                            <p:cond delay="249"/>
                                          </p:stCondLst>
                                        </p:cTn>
                                        <p:tgtEl>
                                          <p:spTgt spid="5"/>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file ảnh TV\Chú bé chăn cừu\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0" y="617724"/>
            <a:ext cx="9123810" cy="364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81297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file ảnh TV\Chú bé chăn cừu\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 y="593620"/>
            <a:ext cx="9142858"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52092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file ảnh TV\Chú bé chăn cừu\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0" y="572221"/>
            <a:ext cx="9123810" cy="361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5695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1069181" y="170987"/>
            <a:ext cx="7473268" cy="584775"/>
          </a:xfrm>
          <a:prstGeom prst="rect">
            <a:avLst/>
          </a:prstGeom>
        </p:spPr>
        <p:txBody>
          <a:bodyPr wrap="square">
            <a:spAutoFit/>
          </a:bodyPr>
          <a:lstStyle/>
          <a:p>
            <a:r>
              <a:rPr lang="en-US" altLang="zh-CN" sz="3200" dirty="0" smtClean="0">
                <a:solidFill>
                  <a:srgbClr val="4CA420"/>
                </a:solidFill>
                <a:latin typeface="Times New Roman" pitchFamily="18" charset="0"/>
                <a:ea typeface="Arial-Rounded" panose="020B0500000000000000" pitchFamily="34" charset="-93"/>
                <a:cs typeface="Times New Roman" pitchFamily="18" charset="0"/>
                <a:sym typeface="+mn-lt"/>
              </a:rPr>
              <a:t>4. </a:t>
            </a:r>
            <a:r>
              <a:rPr lang="en-US" altLang="zh-CN" sz="3200" dirty="0" err="1" smtClean="0">
                <a:solidFill>
                  <a:srgbClr val="4CA420"/>
                </a:solidFill>
                <a:latin typeface="Times New Roman" pitchFamily="18" charset="0"/>
                <a:ea typeface="Arial-Rounded" panose="020B0500000000000000" pitchFamily="34" charset="-93"/>
                <a:cs typeface="Times New Roman" pitchFamily="18" charset="0"/>
                <a:sym typeface="+mn-lt"/>
              </a:rPr>
              <a:t>Viết</a:t>
            </a:r>
            <a:r>
              <a:rPr lang="en-US" altLang="zh-CN" sz="3200"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câu</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trả</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lời</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cho</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câu</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hỏi</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dirty="0" smtClean="0">
                <a:solidFill>
                  <a:srgbClr val="4CA420"/>
                </a:solidFill>
                <a:latin typeface="Times New Roman" pitchFamily="18" charset="0"/>
                <a:ea typeface="Arial-Rounded" panose="020B0500000000000000" pitchFamily="34" charset="-93"/>
                <a:cs typeface="Times New Roman" pitchFamily="18" charset="0"/>
                <a:sym typeface="+mn-lt"/>
              </a:rPr>
              <a:t>c </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ở </a:t>
            </a:r>
            <a:r>
              <a:rPr lang="en-US" altLang="zh-CN" sz="3200" dirty="0" err="1">
                <a:solidFill>
                  <a:srgbClr val="4CA420"/>
                </a:solidFill>
                <a:latin typeface="Times New Roman" pitchFamily="18" charset="0"/>
                <a:ea typeface="Arial-Rounded" panose="020B0500000000000000" pitchFamily="34" charset="-93"/>
                <a:cs typeface="Times New Roman" pitchFamily="18" charset="0"/>
                <a:sym typeface="+mn-lt"/>
              </a:rPr>
              <a:t>mục</a:t>
            </a:r>
            <a:r>
              <a:rPr lang="en-US" altLang="zh-CN" sz="3200" dirty="0">
                <a:solidFill>
                  <a:srgbClr val="4CA420"/>
                </a:solidFill>
                <a:latin typeface="Times New Roman" pitchFamily="18" charset="0"/>
                <a:ea typeface="Arial-Rounded" panose="020B0500000000000000" pitchFamily="34" charset="-93"/>
                <a:cs typeface="Times New Roman" pitchFamily="18" charset="0"/>
                <a:sym typeface="+mn-lt"/>
              </a:rPr>
              <a:t> 3</a:t>
            </a:r>
            <a:endParaRPr lang="zh-CN" altLang="en-US" sz="3200" dirty="0">
              <a:solidFill>
                <a:srgbClr val="4CA420"/>
              </a:solidFill>
              <a:latin typeface="Times New Roman" pitchFamily="18" charset="0"/>
              <a:ea typeface="Arial-Rounded" panose="020B0500000000000000" pitchFamily="34" charset="-93"/>
              <a:cs typeface="Times New Roman" pitchFamily="18" charset="0"/>
              <a:sym typeface="+mn-lt"/>
            </a:endParaRPr>
          </a:p>
        </p:txBody>
      </p:sp>
      <p:sp>
        <p:nvSpPr>
          <p:cNvPr id="9" name="矩形 8">
            <a:extLst>
              <a:ext uri="{FF2B5EF4-FFF2-40B4-BE49-F238E27FC236}">
                <a16:creationId xmlns:a16="http://schemas.microsoft.com/office/drawing/2014/main" id="{7B87E5EA-B738-483C-BD90-0802211D530F}"/>
              </a:ext>
            </a:extLst>
          </p:cNvPr>
          <p:cNvSpPr/>
          <p:nvPr/>
        </p:nvSpPr>
        <p:spPr>
          <a:xfrm>
            <a:off x="687190" y="808125"/>
            <a:ext cx="4886211" cy="923330"/>
          </a:xfrm>
          <a:prstGeom prst="rect">
            <a:avLst/>
          </a:prstGeom>
        </p:spPr>
        <p:txBody>
          <a:bodyPr wrap="square">
            <a:spAutoFit/>
          </a:bodyPr>
          <a:lstStyle/>
          <a:p>
            <a:r>
              <a:rPr lang="en-US" altLang="zh-CN" sz="5400" smtClean="0">
                <a:solidFill>
                  <a:srgbClr val="0070C0"/>
                </a:solidFill>
                <a:latin typeface="Times New Roman" pitchFamily="18" charset="0"/>
                <a:ea typeface="Arial-Rounded" panose="020B0500000000000000" pitchFamily="34" charset="-93"/>
                <a:cs typeface="Times New Roman" pitchFamily="18" charset="0"/>
                <a:sym typeface="+mn-lt"/>
              </a:rPr>
              <a:t>    Em nghĩ rằng </a:t>
            </a:r>
            <a:endParaRPr lang="zh-CN" altLang="en-US" sz="5400" dirty="0">
              <a:solidFill>
                <a:srgbClr val="0070C0"/>
              </a:solidFill>
              <a:latin typeface="Times New Roman" pitchFamily="18" charset="0"/>
              <a:ea typeface="Arial-Rounded" panose="020B0500000000000000" pitchFamily="34" charset="-93"/>
              <a:cs typeface="Times New Roman" pitchFamily="18" charset="0"/>
              <a:sym typeface="+mn-lt"/>
            </a:endParaRPr>
          </a:p>
        </p:txBody>
      </p:sp>
      <p:sp>
        <p:nvSpPr>
          <p:cNvPr id="10" name="矩形 8">
            <a:extLst>
              <a:ext uri="{FF2B5EF4-FFF2-40B4-BE49-F238E27FC236}">
                <a16:creationId xmlns:a16="http://schemas.microsoft.com/office/drawing/2014/main" id="{6AC064CB-F32F-40DB-A8F8-D2BDF9EB5902}"/>
              </a:ext>
            </a:extLst>
          </p:cNvPr>
          <p:cNvSpPr/>
          <p:nvPr/>
        </p:nvSpPr>
        <p:spPr>
          <a:xfrm>
            <a:off x="5316061" y="760005"/>
            <a:ext cx="3226388" cy="923330"/>
          </a:xfrm>
          <a:prstGeom prst="rect">
            <a:avLst/>
          </a:prstGeom>
        </p:spPr>
        <p:txBody>
          <a:bodyPr wrap="square">
            <a:spAutoFit/>
          </a:bodyPr>
          <a:lstStyle/>
          <a:p>
            <a:r>
              <a:rPr lang="en-US" altLang="zh-CN" sz="5400" dirty="0">
                <a:solidFill>
                  <a:srgbClr val="0070C0"/>
                </a:solidFill>
                <a:latin typeface="Times New Roman" pitchFamily="18" charset="0"/>
                <a:ea typeface="Arial-Rounded" panose="020B0500000000000000" pitchFamily="34" charset="-93"/>
                <a:cs typeface="Times New Roman" pitchFamily="18" charset="0"/>
                <a:sym typeface="+mn-lt"/>
              </a:rPr>
              <a:t>(…).</a:t>
            </a:r>
            <a:endParaRPr lang="zh-CN" altLang="en-US" sz="5400" dirty="0">
              <a:solidFill>
                <a:srgbClr val="0070C0"/>
              </a:solidFill>
              <a:latin typeface="Times New Roman" pitchFamily="18" charset="0"/>
              <a:ea typeface="Arial-Rounded" panose="020B0500000000000000" pitchFamily="34" charset="-93"/>
              <a:cs typeface="Times New Roman" pitchFamily="18" charset="0"/>
              <a:sym typeface="+mn-lt"/>
            </a:endParaRPr>
          </a:p>
        </p:txBody>
      </p:sp>
      <p:sp>
        <p:nvSpPr>
          <p:cNvPr id="11" name="矩形 8">
            <a:extLst>
              <a:ext uri="{FF2B5EF4-FFF2-40B4-BE49-F238E27FC236}">
                <a16:creationId xmlns:a16="http://schemas.microsoft.com/office/drawing/2014/main" id="{40914BD5-55B4-4A73-8F34-EF6C6547B99C}"/>
              </a:ext>
            </a:extLst>
          </p:cNvPr>
          <p:cNvSpPr/>
          <p:nvPr/>
        </p:nvSpPr>
        <p:spPr>
          <a:xfrm>
            <a:off x="384099" y="727185"/>
            <a:ext cx="8051471" cy="1846659"/>
          </a:xfrm>
          <a:prstGeom prst="rect">
            <a:avLst/>
          </a:prstGeom>
        </p:spPr>
        <p:txBody>
          <a:bodyPr wrap="square">
            <a:spAutoFit/>
          </a:bodyPr>
          <a:lstStyle/>
          <a:p>
            <a:r>
              <a:rPr lang="en-US" altLang="zh-CN" sz="6000"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5400" dirty="0" err="1" smtClean="0">
                <a:solidFill>
                  <a:srgbClr val="0070C0"/>
                </a:solidFill>
                <a:latin typeface="Times New Roman" pitchFamily="18" charset="0"/>
                <a:ea typeface="Arial-Rounded" panose="020B0500000000000000" pitchFamily="34" charset="-93"/>
                <a:cs typeface="Times New Roman" pitchFamily="18" charset="0"/>
                <a:sym typeface="+mn-lt"/>
              </a:rPr>
              <a:t>chúng</a:t>
            </a:r>
            <a:r>
              <a:rPr lang="en-US" altLang="zh-CN" sz="5400"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5400" dirty="0" err="1" smtClean="0">
                <a:solidFill>
                  <a:srgbClr val="0070C0"/>
                </a:solidFill>
                <a:latin typeface="Times New Roman" pitchFamily="18" charset="0"/>
                <a:ea typeface="Arial-Rounded" panose="020B0500000000000000" pitchFamily="34" charset="-93"/>
                <a:cs typeface="Times New Roman" pitchFamily="18" charset="0"/>
                <a:sym typeface="+mn-lt"/>
              </a:rPr>
              <a:t>ta</a:t>
            </a:r>
            <a:r>
              <a:rPr lang="en-US" altLang="zh-CN" sz="5400"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5400" dirty="0" err="1" smtClean="0">
                <a:solidFill>
                  <a:srgbClr val="0070C0"/>
                </a:solidFill>
                <a:latin typeface="Times New Roman" pitchFamily="18" charset="0"/>
                <a:ea typeface="Arial-Rounded" panose="020B0500000000000000" pitchFamily="34" charset="-93"/>
                <a:cs typeface="Times New Roman" pitchFamily="18" charset="0"/>
                <a:sym typeface="+mn-lt"/>
              </a:rPr>
              <a:t>không</a:t>
            </a:r>
            <a:r>
              <a:rPr lang="en-US" altLang="zh-CN" sz="5400"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5400" dirty="0" err="1" smtClean="0">
                <a:solidFill>
                  <a:srgbClr val="0070C0"/>
                </a:solidFill>
                <a:latin typeface="Times New Roman" pitchFamily="18" charset="0"/>
                <a:ea typeface="Arial-Rounded" panose="020B0500000000000000" pitchFamily="34" charset="-93"/>
                <a:cs typeface="Times New Roman" pitchFamily="18" charset="0"/>
                <a:sym typeface="+mn-lt"/>
              </a:rPr>
              <a:t>nên</a:t>
            </a:r>
            <a:r>
              <a:rPr lang="en-US" altLang="zh-CN" sz="5400"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5400" dirty="0" err="1" smtClean="0">
                <a:solidFill>
                  <a:srgbClr val="0070C0"/>
                </a:solidFill>
                <a:latin typeface="Times New Roman" pitchFamily="18" charset="0"/>
                <a:ea typeface="Arial-Rounded" panose="020B0500000000000000" pitchFamily="34" charset="-93"/>
                <a:cs typeface="Times New Roman" pitchFamily="18" charset="0"/>
                <a:sym typeface="+mn-lt"/>
              </a:rPr>
              <a:t>nói</a:t>
            </a:r>
            <a:r>
              <a:rPr lang="en-US" altLang="zh-CN" sz="5400"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5400" dirty="0" err="1" smtClean="0">
                <a:solidFill>
                  <a:srgbClr val="0070C0"/>
                </a:solidFill>
                <a:latin typeface="Times New Roman" pitchFamily="18" charset="0"/>
                <a:ea typeface="Arial-Rounded" panose="020B0500000000000000" pitchFamily="34" charset="-93"/>
                <a:cs typeface="Times New Roman" pitchFamily="18" charset="0"/>
                <a:sym typeface="+mn-lt"/>
              </a:rPr>
              <a:t>dối</a:t>
            </a:r>
            <a:r>
              <a:rPr lang="en-US" altLang="zh-CN" sz="5400" dirty="0" smtClean="0">
                <a:solidFill>
                  <a:srgbClr val="0070C0"/>
                </a:solidFill>
                <a:latin typeface="Times New Roman" pitchFamily="18" charset="0"/>
                <a:ea typeface="Arial-Rounded" panose="020B0500000000000000" pitchFamily="34" charset="-93"/>
                <a:cs typeface="Times New Roman" pitchFamily="18" charset="0"/>
                <a:sym typeface="+mn-lt"/>
              </a:rPr>
              <a:t>.</a:t>
            </a:r>
            <a:endParaRPr lang="zh-CN" altLang="en-US" sz="5400" dirty="0">
              <a:solidFill>
                <a:srgbClr val="0070C0"/>
              </a:solidFill>
              <a:latin typeface="Times New Roman" pitchFamily="18" charset="0"/>
              <a:ea typeface="Arial-Rounded" panose="020B0500000000000000" pitchFamily="34" charset="-93"/>
              <a:cs typeface="Times New Roman" pitchFamily="18" charset="0"/>
              <a:sym typeface="+mn-lt"/>
            </a:endParaRPr>
          </a:p>
        </p:txBody>
      </p:sp>
      <p:pic>
        <p:nvPicPr>
          <p:cNvPr id="4098" name="Picture 2" descr="C:\Users\Administrator\Desktop\file ảnh TV\Chú bé chăn cừu\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71" y="2456544"/>
            <a:ext cx="8971429" cy="268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87055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fade">
                                      <p:cBhvr>
                                        <p:cTn id="28" dur="500"/>
                                        <p:tgtEl>
                                          <p:spTgt spid="4098"/>
                                        </p:tgtEl>
                                      </p:cBhvr>
                                    </p:animEffect>
                                    <p:anim calcmode="lin" valueType="num">
                                      <p:cBhvr>
                                        <p:cTn id="29" dur="500" fill="hold"/>
                                        <p:tgtEl>
                                          <p:spTgt spid="4098"/>
                                        </p:tgtEl>
                                        <p:attrNameLst>
                                          <p:attrName>ppt_x</p:attrName>
                                        </p:attrNameLst>
                                      </p:cBhvr>
                                      <p:tavLst>
                                        <p:tav tm="0">
                                          <p:val>
                                            <p:strVal val="#ppt_x"/>
                                          </p:val>
                                        </p:tav>
                                        <p:tav tm="100000">
                                          <p:val>
                                            <p:strVal val="#ppt_x"/>
                                          </p:val>
                                        </p:tav>
                                      </p:tavLst>
                                    </p:anim>
                                    <p:anim calcmode="lin" valueType="num">
                                      <p:cBhvr>
                                        <p:cTn id="30" dur="5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0" grpId="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0BBF27-AEA7-4E39-9873-833F6E66B524}">
  <ds:schemaRefs>
    <ds:schemaRef ds:uri="http://purl.org/dc/elements/1.1/"/>
    <ds:schemaRef ds:uri="http://purl.org/dc/terms/"/>
    <ds:schemaRef ds:uri="http://schemas.microsoft.com/office/infopath/2007/PartnerControls"/>
    <ds:schemaRef ds:uri="http://schemas.microsoft.com/office/2006/metadata/properties"/>
    <ds:schemaRef ds:uri="http://schemas.microsoft.com/office/2006/documentManagement/types"/>
    <ds:schemaRef ds:uri="2954521b-b4ab-4ce3-8aa8-8bfa99a4c36e"/>
    <ds:schemaRef ds:uri="http://purl.org/dc/dcmitype/"/>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E9FB348E-5AF4-49FB-8FE5-650F6DA25C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1397</TotalTime>
  <Words>263</Words>
  <Application>Microsoft Office PowerPoint</Application>
  <PresentationFormat>On-screen Show (16:9)</PresentationFormat>
  <Paragraphs>65</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DFPOP1-W9</vt:lpstr>
      <vt:lpstr>Times New Roman</vt:lpstr>
      <vt:lpstr>Arial</vt:lpstr>
      <vt:lpstr>宋体</vt:lpstr>
      <vt:lpstr>华康少女文字W5</vt:lpstr>
      <vt:lpstr>Calibri</vt:lpstr>
      <vt:lpstr>Arial-Rounded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Windows User</cp:lastModifiedBy>
  <cp:revision>49</cp:revision>
  <dcterms:created xsi:type="dcterms:W3CDTF">2020-08-13T09:19:08Z</dcterms:created>
  <dcterms:modified xsi:type="dcterms:W3CDTF">2025-03-25T16:55:13Z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