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10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66" r:id="rId2"/>
    <p:sldId id="329" r:id="rId3"/>
    <p:sldId id="261" r:id="rId4"/>
    <p:sldId id="365" r:id="rId5"/>
    <p:sldId id="326" r:id="rId6"/>
    <p:sldId id="270" r:id="rId7"/>
    <p:sldId id="325" r:id="rId8"/>
    <p:sldId id="271" r:id="rId9"/>
    <p:sldId id="324" r:id="rId10"/>
    <p:sldId id="315" r:id="rId11"/>
    <p:sldId id="317" r:id="rId12"/>
    <p:sldId id="321" r:id="rId13"/>
    <p:sldId id="320" r:id="rId14"/>
    <p:sldId id="319" r:id="rId15"/>
    <p:sldId id="322" r:id="rId16"/>
    <p:sldId id="318" r:id="rId17"/>
    <p:sldId id="353" r:id="rId18"/>
    <p:sldId id="323" r:id="rId19"/>
    <p:sldId id="354" r:id="rId20"/>
    <p:sldId id="355" r:id="rId21"/>
    <p:sldId id="356" r:id="rId22"/>
    <p:sldId id="357" r:id="rId23"/>
    <p:sldId id="358" r:id="rId24"/>
    <p:sldId id="360" r:id="rId25"/>
    <p:sldId id="361" r:id="rId26"/>
    <p:sldId id="362" r:id="rId27"/>
    <p:sldId id="363" r:id="rId28"/>
    <p:sldId id="36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7BC071C-6C73-4DE0-81A5-EFEDF5C7FF4D}">
          <p14:sldIdLst>
            <p14:sldId id="366"/>
            <p14:sldId id="329"/>
          </p14:sldIdLst>
        </p14:section>
        <p14:section name="Warm up" id="{D1495900-0294-4E4B-B222-42C1C4111C3B}">
          <p14:sldIdLst>
            <p14:sldId id="261"/>
            <p14:sldId id="365"/>
          </p14:sldIdLst>
        </p14:section>
        <p14:section name="Listen and Repeat" id="{A19BAC87-BCFB-4574-8660-01CA430C80FC}">
          <p14:sldIdLst>
            <p14:sldId id="326"/>
            <p14:sldId id="270"/>
          </p14:sldIdLst>
        </p14:section>
        <p14:section name="Let's talk" id="{2BDD28A9-A492-4992-95B6-C3F323141136}">
          <p14:sldIdLst>
            <p14:sldId id="325"/>
            <p14:sldId id="271"/>
          </p14:sldIdLst>
        </p14:section>
        <p14:section name="Let's sing" id="{2AEB3651-FF4D-4DA7-8B81-1630E3BFEF71}">
          <p14:sldIdLst>
            <p14:sldId id="324"/>
            <p14:sldId id="315"/>
          </p14:sldIdLst>
        </p14:section>
        <p14:section name="Game" id="{57DAB1AB-E4E8-4625-B006-57129C776835}">
          <p14:sldIdLst>
            <p14:sldId id="317"/>
            <p14:sldId id="321"/>
            <p14:sldId id="320"/>
            <p14:sldId id="319"/>
            <p14:sldId id="322"/>
            <p14:sldId id="318"/>
            <p14:sldId id="353"/>
            <p14:sldId id="323"/>
            <p14:sldId id="354"/>
            <p14:sldId id="355"/>
            <p14:sldId id="356"/>
            <p14:sldId id="357"/>
            <p14:sldId id="358"/>
          </p14:sldIdLst>
        </p14:section>
        <p14:section name="Wrap up" id="{6D2004DD-EBF3-44B0-A348-5731FAB54851}">
          <p14:sldIdLst>
            <p14:sldId id="360"/>
            <p14:sldId id="361"/>
            <p14:sldId id="362"/>
            <p14:sldId id="363"/>
            <p14:sldId id="3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88" autoAdjust="0"/>
    <p:restoredTop sz="76227" autoAdjust="0"/>
  </p:normalViewPr>
  <p:slideViewPr>
    <p:cSldViewPr snapToGrid="0">
      <p:cViewPr varScale="1">
        <p:scale>
          <a:sx n="56" d="100"/>
          <a:sy n="56" d="100"/>
        </p:scale>
        <p:origin x="4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DA0A7-63A6-4F52-B458-683099762A1A}" type="datetimeFigureOut">
              <a:rPr lang="en-US" smtClean="0"/>
              <a:t>10/04/202525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BF2E9-0B01-49AB-BB7C-49A115314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86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507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5080" indent="-1270" algn="just" rtl="0">
              <a:spcBef>
                <a:spcPts val="195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Have pupils play in 4 groups.</a:t>
            </a:r>
            <a:endParaRPr lang="en-US" b="0" dirty="0">
              <a:effectLst/>
            </a:endParaRPr>
          </a:p>
          <a:p>
            <a:pPr marR="5080" indent="-1270" algn="just" rtl="0">
              <a:spcBef>
                <a:spcPts val="195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The groups take turns to choose a number. One member has to make a question with the picture, using the structure 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How many … can you see?.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Then he/she can call another member of another group to answer. </a:t>
            </a:r>
            <a:endParaRPr lang="en-US" b="0" dirty="0">
              <a:effectLst/>
            </a:endParaRPr>
          </a:p>
          <a:p>
            <a:pPr marR="5080" indent="-1270" algn="just" rtl="0">
              <a:spcBef>
                <a:spcPts val="195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Correct question and answer can bring stars to the group. </a:t>
            </a:r>
            <a:endParaRPr lang="en-US" b="0" dirty="0">
              <a:effectLst/>
            </a:endParaRPr>
          </a:p>
          <a:p>
            <a:r>
              <a:rPr lang="en-US" dirty="0"/>
              <a:t/>
            </a:r>
            <a:br>
              <a:rPr lang="en-US" dirty="0"/>
            </a:br>
            <a:endParaRPr lang="en-SG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379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925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6691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190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5791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590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097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607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7542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507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307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shows the vocabulary of the lesson on slide.</a:t>
            </a:r>
            <a:endParaRPr lang="x-non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say goodbye.</a:t>
            </a:r>
            <a:r>
              <a:rPr lang="x-none" dirty="0">
                <a:effectLst/>
              </a:rPr>
              <a:t> 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694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3864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0250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9575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478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50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93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50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talk is divided into 2 steps.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68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686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62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15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10/04/202525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89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10/04/202525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16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10/04/202525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74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10/04/202525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81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10/04/202525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09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10/04/202525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8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10/04/202525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76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10/04/202525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72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10/04/202525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7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10/04/202525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39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10/04/202525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38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10/04/202525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7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image" Target="../media/image25.png"/><Relationship Id="rId26" Type="http://schemas.openxmlformats.org/officeDocument/2006/relationships/slide" Target="slide20.xml"/><Relationship Id="rId39" Type="http://schemas.openxmlformats.org/officeDocument/2006/relationships/image" Target="../media/image21.wmf"/><Relationship Id="rId21" Type="http://schemas.openxmlformats.org/officeDocument/2006/relationships/slide" Target="slide18.xml"/><Relationship Id="rId34" Type="http://schemas.openxmlformats.org/officeDocument/2006/relationships/slide" Target="slide8.xml"/><Relationship Id="rId7" Type="http://schemas.openxmlformats.org/officeDocument/2006/relationships/notesSlide" Target="../notesSlides/notesSlide10.xml"/><Relationship Id="rId12" Type="http://schemas.openxmlformats.org/officeDocument/2006/relationships/slide" Target="slide14.xml"/><Relationship Id="rId17" Type="http://schemas.openxmlformats.org/officeDocument/2006/relationships/slide" Target="slide16.xml"/><Relationship Id="rId25" Type="http://schemas.openxmlformats.org/officeDocument/2006/relationships/image" Target="../media/image17.wmf"/><Relationship Id="rId33" Type="http://schemas.openxmlformats.org/officeDocument/2006/relationships/image" Target="../media/image31.png"/><Relationship Id="rId38" Type="http://schemas.openxmlformats.org/officeDocument/2006/relationships/image" Target="../media/image20.wmf"/><Relationship Id="rId2" Type="http://schemas.openxmlformats.org/officeDocument/2006/relationships/control" Target="../activeX/activeX1.xml"/><Relationship Id="rId16" Type="http://schemas.openxmlformats.org/officeDocument/2006/relationships/image" Target="../media/image16.wmf"/><Relationship Id="rId20" Type="http://schemas.openxmlformats.org/officeDocument/2006/relationships/image" Target="../media/image26.png"/><Relationship Id="rId29" Type="http://schemas.openxmlformats.org/officeDocument/2006/relationships/image" Target="../media/image29.png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3.png"/><Relationship Id="rId24" Type="http://schemas.openxmlformats.org/officeDocument/2006/relationships/oleObject" Target="../embeddings/oleObject2.bin"/><Relationship Id="rId32" Type="http://schemas.openxmlformats.org/officeDocument/2006/relationships/slide" Target="slide23.xml"/><Relationship Id="rId37" Type="http://schemas.openxmlformats.org/officeDocument/2006/relationships/image" Target="../media/image19.wmf"/><Relationship Id="rId5" Type="http://schemas.openxmlformats.org/officeDocument/2006/relationships/control" Target="../activeX/activeX4.xml"/><Relationship Id="rId15" Type="http://schemas.openxmlformats.org/officeDocument/2006/relationships/oleObject" Target="../embeddings/oleObject1.bin"/><Relationship Id="rId23" Type="http://schemas.openxmlformats.org/officeDocument/2006/relationships/slide" Target="slide19.xml"/><Relationship Id="rId28" Type="http://schemas.openxmlformats.org/officeDocument/2006/relationships/slide" Target="slide21.xml"/><Relationship Id="rId36" Type="http://schemas.openxmlformats.org/officeDocument/2006/relationships/image" Target="../media/image18.wmf"/><Relationship Id="rId10" Type="http://schemas.openxmlformats.org/officeDocument/2006/relationships/slide" Target="slide13.xml"/><Relationship Id="rId19" Type="http://schemas.openxmlformats.org/officeDocument/2006/relationships/slide" Target="slide17.xml"/><Relationship Id="rId31" Type="http://schemas.openxmlformats.org/officeDocument/2006/relationships/image" Target="../media/image30.png"/><Relationship Id="rId4" Type="http://schemas.openxmlformats.org/officeDocument/2006/relationships/control" Target="../activeX/activeX3.xml"/><Relationship Id="rId9" Type="http://schemas.openxmlformats.org/officeDocument/2006/relationships/image" Target="../media/image22.png"/><Relationship Id="rId14" Type="http://schemas.openxmlformats.org/officeDocument/2006/relationships/slide" Target="slide15.xml"/><Relationship Id="rId22" Type="http://schemas.openxmlformats.org/officeDocument/2006/relationships/image" Target="../media/image27.png"/><Relationship Id="rId27" Type="http://schemas.openxmlformats.org/officeDocument/2006/relationships/image" Target="../media/image28.png"/><Relationship Id="rId30" Type="http://schemas.openxmlformats.org/officeDocument/2006/relationships/slide" Target="slide22.xml"/><Relationship Id="rId35" Type="http://schemas.openxmlformats.org/officeDocument/2006/relationships/image" Target="../media/image32.gif"/><Relationship Id="rId8" Type="http://schemas.openxmlformats.org/officeDocument/2006/relationships/slide" Target="slide12.xml"/><Relationship Id="rId3" Type="http://schemas.openxmlformats.org/officeDocument/2006/relationships/control" Target="../activeX/activeX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2.gif"/><Relationship Id="rId4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2.gif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2.gif"/><Relationship Id="rId4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2.gif"/><Relationship Id="rId4" Type="http://schemas.openxmlformats.org/officeDocument/2006/relationships/slide" Target="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2.gif"/><Relationship Id="rId4" Type="http://schemas.openxmlformats.org/officeDocument/2006/relationships/slide" Target="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32.gif"/><Relationship Id="rId4" Type="http://schemas.openxmlformats.org/officeDocument/2006/relationships/slide" Target="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32.gif"/><Relationship Id="rId4" Type="http://schemas.openxmlformats.org/officeDocument/2006/relationships/slide" Target="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3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32.gif"/><Relationship Id="rId4" Type="http://schemas.openxmlformats.org/officeDocument/2006/relationships/slide" Target="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32.gif"/><Relationship Id="rId4" Type="http://schemas.openxmlformats.org/officeDocument/2006/relationships/slide" Target="slid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3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6815"/>
            <a:ext cx="12361321" cy="6944815"/>
          </a:xfrm>
          <a:custGeom>
            <a:avLst/>
            <a:gdLst/>
            <a:ahLst/>
            <a:cxnLst/>
            <a:rect l="l" t="t" r="r" b="b"/>
            <a:pathLst>
              <a:path w="18541982" h="10417223">
                <a:moveTo>
                  <a:pt x="0" y="0"/>
                </a:moveTo>
                <a:lnTo>
                  <a:pt x="18541982" y="0"/>
                </a:lnTo>
                <a:lnTo>
                  <a:pt x="18541982" y="10417223"/>
                </a:lnTo>
                <a:lnTo>
                  <a:pt x="0" y="10417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15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-383377" y="3987800"/>
            <a:ext cx="2567777" cy="2870200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0" y="0"/>
                </a:moveTo>
                <a:lnTo>
                  <a:pt x="2596105" y="0"/>
                </a:lnTo>
                <a:lnTo>
                  <a:pt x="2596105" y="3633226"/>
                </a:lnTo>
                <a:lnTo>
                  <a:pt x="0" y="3633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10160000" y="3987800"/>
            <a:ext cx="2251815" cy="2870200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2596105" y="0"/>
                </a:moveTo>
                <a:lnTo>
                  <a:pt x="0" y="0"/>
                </a:lnTo>
                <a:lnTo>
                  <a:pt x="0" y="3633226"/>
                </a:lnTo>
                <a:lnTo>
                  <a:pt x="2596105" y="3633226"/>
                </a:lnTo>
                <a:lnTo>
                  <a:pt x="259610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905D1C-653D-2BF2-FF59-294B4ACA27AF}"/>
              </a:ext>
            </a:extLst>
          </p:cNvPr>
          <p:cNvSpPr txBox="1"/>
          <p:nvPr/>
        </p:nvSpPr>
        <p:spPr>
          <a:xfrm>
            <a:off x="1397000" y="2987526"/>
            <a:ext cx="9398000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2"/>
              </a:lnSpc>
              <a:spcBef>
                <a:spcPct val="0"/>
              </a:spcBef>
            </a:pPr>
            <a:r>
              <a:rPr lang="en-US" sz="6667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WELCOME</a:t>
            </a:r>
            <a:endParaRPr lang="en-US" sz="6667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lnSpc>
                <a:spcPts val="7832"/>
              </a:lnSpc>
              <a:spcBef>
                <a:spcPct val="0"/>
              </a:spcBef>
            </a:pPr>
            <a:r>
              <a:rPr lang="en-US" sz="6667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To Our Class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26577" y="816981"/>
            <a:ext cx="574040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/>
              <a:t>UBND QUẬN DƯƠNG KINH</a:t>
            </a:r>
          </a:p>
          <a:p>
            <a:pPr algn="ctr"/>
            <a:r>
              <a:rPr lang="en-US" sz="2667" b="1" u="sng"/>
              <a:t>TRƯỜNG TIỂU HỌC ANH DŨNG</a:t>
            </a:r>
          </a:p>
        </p:txBody>
      </p:sp>
    </p:spTree>
    <p:extLst>
      <p:ext uri="{BB962C8B-B14F-4D97-AF65-F5344CB8AC3E}">
        <p14:creationId xmlns:p14="http://schemas.microsoft.com/office/powerpoint/2010/main" val="42037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D9378F-2584-4184-9434-DC5162C459BA}"/>
              </a:ext>
            </a:extLst>
          </p:cNvPr>
          <p:cNvSpPr txBox="1"/>
          <p:nvPr/>
        </p:nvSpPr>
        <p:spPr>
          <a:xfrm>
            <a:off x="901730" y="409903"/>
            <a:ext cx="30376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Let’s sing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640681"/>
            <a:ext cx="11935968" cy="4851128"/>
          </a:xfrm>
          <a:prstGeom prst="rect">
            <a:avLst/>
          </a:prstGeom>
        </p:spPr>
      </p:pic>
      <p:pic>
        <p:nvPicPr>
          <p:cNvPr id="5" name="Track 09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39421" y="832390"/>
            <a:ext cx="328232" cy="3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9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:a16="http://schemas.microsoft.com/office/drawing/2014/main" id="{F1159797-47EA-4D5E-99C7-FD16157C59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338" y="2714625"/>
            <a:ext cx="1466850" cy="142875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E829E356-A4AA-462A-85B3-4A51CDDD07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01802" y="2714625"/>
            <a:ext cx="1562100" cy="1409700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id="{968454CE-9A86-461C-9851-1B59BEA28A9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01687" y="2714625"/>
            <a:ext cx="1704975" cy="1457325"/>
          </a:xfrm>
          <a:prstGeom prst="rect">
            <a:avLst/>
          </a:prstGeom>
        </p:spPr>
      </p:pic>
      <p:graphicFrame>
        <p:nvGraphicFramePr>
          <p:cNvPr id="5" name="Object 4">
            <a:hlinkClick r:id="rId14" action="ppaction://hlinksldjump"/>
            <a:extLst>
              <a:ext uri="{FF2B5EF4-FFF2-40B4-BE49-F238E27FC236}">
                <a16:creationId xmlns:a16="http://schemas.microsoft.com/office/drawing/2014/main" id="{3B0C6D3E-FA63-4827-A553-F3564D9231C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48449" y="2705100"/>
          <a:ext cx="1524000" cy="141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Bitmap Image" r:id="rId15" imgW="1523880" imgH="1419120" progId="Paint.Picture">
                  <p:embed/>
                </p:oleObj>
              </mc:Choice>
              <mc:Fallback>
                <p:oleObj name="Bitmap Image" r:id="rId15" imgW="1523880" imgH="1419120" progId="Paint.Picture">
                  <p:embed/>
                  <p:pic>
                    <p:nvPicPr>
                      <p:cNvPr id="5" name="Object 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id="{3B0C6D3E-FA63-4827-A553-F3564D9231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648449" y="2705100"/>
                        <a:ext cx="1524000" cy="1419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hlinkClick r:id="rId17" action="ppaction://hlinksldjump"/>
            <a:extLst>
              <a:ext uri="{FF2B5EF4-FFF2-40B4-BE49-F238E27FC236}">
                <a16:creationId xmlns:a16="http://schemas.microsoft.com/office/drawing/2014/main" id="{825E75B4-1057-4278-8AD7-47FB24367E5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35501" y="2705100"/>
            <a:ext cx="1581150" cy="1409700"/>
          </a:xfrm>
          <a:prstGeom prst="rect">
            <a:avLst/>
          </a:prstGeom>
        </p:spPr>
      </p:pic>
      <p:pic>
        <p:nvPicPr>
          <p:cNvPr id="7" name="Picture 6">
            <a:hlinkClick r:id="rId19" action="ppaction://hlinksldjump"/>
            <a:extLst>
              <a:ext uri="{FF2B5EF4-FFF2-40B4-BE49-F238E27FC236}">
                <a16:creationId xmlns:a16="http://schemas.microsoft.com/office/drawing/2014/main" id="{2E1C2580-24ED-456E-8425-90807BAFEF7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75997" y="2543175"/>
            <a:ext cx="1847850" cy="1581150"/>
          </a:xfrm>
          <a:prstGeom prst="rect">
            <a:avLst/>
          </a:prstGeom>
        </p:spPr>
      </p:pic>
      <p:pic>
        <p:nvPicPr>
          <p:cNvPr id="8" name="Picture 7">
            <a:hlinkClick r:id="rId21" action="ppaction://hlinksldjump"/>
            <a:extLst>
              <a:ext uri="{FF2B5EF4-FFF2-40B4-BE49-F238E27FC236}">
                <a16:creationId xmlns:a16="http://schemas.microsoft.com/office/drawing/2014/main" id="{AC95EF81-8A4F-42BE-A99A-93E571A6D1A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63112" y="4781548"/>
            <a:ext cx="1504950" cy="1419225"/>
          </a:xfrm>
          <a:prstGeom prst="rect">
            <a:avLst/>
          </a:prstGeom>
        </p:spPr>
      </p:pic>
      <p:graphicFrame>
        <p:nvGraphicFramePr>
          <p:cNvPr id="9" name="Object 8">
            <a:hlinkClick r:id="rId23" action="ppaction://hlinksldjump"/>
            <a:extLst>
              <a:ext uri="{FF2B5EF4-FFF2-40B4-BE49-F238E27FC236}">
                <a16:creationId xmlns:a16="http://schemas.microsoft.com/office/drawing/2014/main" id="{BE48C9E6-DEAD-4B3F-879E-2A419B27982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54190" y="4667248"/>
          <a:ext cx="1457325" cy="153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Bitmap Image" r:id="rId24" imgW="1457280" imgH="1533600" progId="Paint.Picture">
                  <p:embed/>
                </p:oleObj>
              </mc:Choice>
              <mc:Fallback>
                <p:oleObj name="Bitmap Image" r:id="rId24" imgW="1457280" imgH="1533600" progId="Paint.Picture">
                  <p:embed/>
                  <p:pic>
                    <p:nvPicPr>
                      <p:cNvPr id="9" name="Object 8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id="{BE48C9E6-DEAD-4B3F-879E-2A419B2798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2754190" y="4667248"/>
                        <a:ext cx="1457325" cy="1533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hlinkClick r:id="rId26" action="ppaction://hlinksldjump"/>
            <a:extLst>
              <a:ext uri="{FF2B5EF4-FFF2-40B4-BE49-F238E27FC236}">
                <a16:creationId xmlns:a16="http://schemas.microsoft.com/office/drawing/2014/main" id="{7A82845F-BD67-4405-A7F2-7F3CD3BAB68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766529" y="4781548"/>
            <a:ext cx="1438275" cy="1419225"/>
          </a:xfrm>
          <a:prstGeom prst="rect">
            <a:avLst/>
          </a:prstGeom>
        </p:spPr>
      </p:pic>
      <p:pic>
        <p:nvPicPr>
          <p:cNvPr id="11" name="Picture 10">
            <a:hlinkClick r:id="rId28" action="ppaction://hlinksldjump"/>
            <a:extLst>
              <a:ext uri="{FF2B5EF4-FFF2-40B4-BE49-F238E27FC236}">
                <a16:creationId xmlns:a16="http://schemas.microsoft.com/office/drawing/2014/main" id="{534CC712-A8B3-4807-9C7D-C61BA73998D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690213" y="4800598"/>
            <a:ext cx="1524000" cy="1400175"/>
          </a:xfrm>
          <a:prstGeom prst="rect">
            <a:avLst/>
          </a:prstGeom>
        </p:spPr>
      </p:pic>
      <p:pic>
        <p:nvPicPr>
          <p:cNvPr id="12" name="Picture 11">
            <a:hlinkClick r:id="rId30" action="ppaction://hlinksldjump"/>
            <a:extLst>
              <a:ext uri="{FF2B5EF4-FFF2-40B4-BE49-F238E27FC236}">
                <a16:creationId xmlns:a16="http://schemas.microsoft.com/office/drawing/2014/main" id="{5412F673-4547-494D-8963-51CC822DF5F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699622" y="4714873"/>
            <a:ext cx="1476375" cy="1485900"/>
          </a:xfrm>
          <a:prstGeom prst="rect">
            <a:avLst/>
          </a:prstGeom>
        </p:spPr>
      </p:pic>
      <p:pic>
        <p:nvPicPr>
          <p:cNvPr id="13" name="Picture 12">
            <a:hlinkClick r:id="rId32" action="ppaction://hlinksldjump"/>
            <a:extLst>
              <a:ext uri="{FF2B5EF4-FFF2-40B4-BE49-F238E27FC236}">
                <a16:creationId xmlns:a16="http://schemas.microsoft.com/office/drawing/2014/main" id="{E450496E-7BC8-411E-A026-19FC4621B52D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494764" y="4724398"/>
            <a:ext cx="1524000" cy="147637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F1287E9-1BC4-4C1B-AEAB-208CB2429AC6}"/>
              </a:ext>
            </a:extLst>
          </p:cNvPr>
          <p:cNvSpPr/>
          <p:nvPr/>
        </p:nvSpPr>
        <p:spPr>
          <a:xfrm>
            <a:off x="52374" y="490190"/>
            <a:ext cx="197401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TEAM 1:</a:t>
            </a:r>
            <a:endParaRPr lang="en-US" sz="3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E08CCE-7C4C-40EC-94E2-1023BFDF4AB5}"/>
              </a:ext>
            </a:extLst>
          </p:cNvPr>
          <p:cNvSpPr/>
          <p:nvPr/>
        </p:nvSpPr>
        <p:spPr>
          <a:xfrm>
            <a:off x="2980598" y="435057"/>
            <a:ext cx="191993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TEAM 2:</a:t>
            </a:r>
            <a:endParaRPr lang="en-US" sz="3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F74C20-5DDC-4DA9-B627-EACD3C4DF4DD}"/>
              </a:ext>
            </a:extLst>
          </p:cNvPr>
          <p:cNvSpPr/>
          <p:nvPr/>
        </p:nvSpPr>
        <p:spPr>
          <a:xfrm>
            <a:off x="6261361" y="490190"/>
            <a:ext cx="191993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TEAM 3:</a:t>
            </a:r>
            <a:endParaRPr lang="en-US" sz="3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DF22528-DAC4-4B5E-AA23-3EBBA9004CD9}"/>
              </a:ext>
            </a:extLst>
          </p:cNvPr>
          <p:cNvSpPr/>
          <p:nvPr/>
        </p:nvSpPr>
        <p:spPr>
          <a:xfrm>
            <a:off x="9550251" y="490189"/>
            <a:ext cx="191993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TEAM 4:</a:t>
            </a:r>
            <a:endParaRPr lang="en-US" sz="3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22" name="Picture 4" descr="Kết quả hình ảnh cho flower gif">
            <a:hlinkClick r:id="rId34" action="ppaction://hlinksldjump"/>
            <a:extLst>
              <a:ext uri="{FF2B5EF4-FFF2-40B4-BE49-F238E27FC236}">
                <a16:creationId xmlns:a16="http://schemas.microsoft.com/office/drawing/2014/main" id="{31502556-4F43-42BE-AD34-647909E1D9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673" y="-292531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1034" name="TextBox5" r:id="rId2" imgW="1266840" imgH="514440"/>
        </mc:Choice>
        <mc:Fallback>
          <p:control name="TextBox5" r:id="rId2" imgW="1266840" imgH="514440">
            <p:pic>
              <p:nvPicPr>
                <p:cNvPr id="61" name="TextBox5">
                  <a:extLst>
                    <a:ext uri="{FF2B5EF4-FFF2-40B4-BE49-F238E27FC236}">
                      <a16:creationId xmlns:a16="http://schemas.microsoft.com/office/drawing/2014/main" id="{6A7FCECB-915E-45D9-81A7-746EC62F2F88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6"/>
                <a:srcRect/>
                <a:stretch>
                  <a:fillRect/>
                </a:stretch>
              </p:blipFill>
              <p:spPr bwMode="auto">
                <a:xfrm>
                  <a:off x="347177" y="1455608"/>
                  <a:ext cx="1268410" cy="5095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5" name="TextBox1" r:id="rId3" imgW="1266840" imgH="514440"/>
        </mc:Choice>
        <mc:Fallback>
          <p:control name="TextBox1" r:id="rId3" imgW="1266840" imgH="514440">
            <p:pic>
              <p:nvPicPr>
                <p:cNvPr id="62" name="TextBox1">
                  <a:extLst>
                    <a:ext uri="{FF2B5EF4-FFF2-40B4-BE49-F238E27FC236}">
                      <a16:creationId xmlns:a16="http://schemas.microsoft.com/office/drawing/2014/main" id="{76136A4D-5472-47F4-ADFD-8083C6CA0092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7"/>
                <a:srcRect/>
                <a:stretch>
                  <a:fillRect/>
                </a:stretch>
              </p:blipFill>
              <p:spPr bwMode="auto">
                <a:xfrm>
                  <a:off x="3306361" y="1455608"/>
                  <a:ext cx="1268410" cy="5095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6" name="TextBox2" r:id="rId4" imgW="1266840" imgH="514440"/>
        </mc:Choice>
        <mc:Fallback>
          <p:control name="TextBox2" r:id="rId4" imgW="1266840" imgH="514440">
            <p:pic>
              <p:nvPicPr>
                <p:cNvPr id="63" name="TextBox2">
                  <a:extLst>
                    <a:ext uri="{FF2B5EF4-FFF2-40B4-BE49-F238E27FC236}">
                      <a16:creationId xmlns:a16="http://schemas.microsoft.com/office/drawing/2014/main" id="{F100A2F4-0D6A-4C21-B4DA-DC50920129C1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8"/>
                <a:srcRect/>
                <a:stretch>
                  <a:fillRect/>
                </a:stretch>
              </p:blipFill>
              <p:spPr bwMode="auto">
                <a:xfrm>
                  <a:off x="6348821" y="1469586"/>
                  <a:ext cx="1268410" cy="5095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7" name="TextBox3" r:id="rId5" imgW="1266840" imgH="514440"/>
        </mc:Choice>
        <mc:Fallback>
          <p:control name="TextBox3" r:id="rId5" imgW="1266840" imgH="514440">
            <p:pic>
              <p:nvPicPr>
                <p:cNvPr id="64" name="TextBox3">
                  <a:extLst>
                    <a:ext uri="{FF2B5EF4-FFF2-40B4-BE49-F238E27FC236}">
                      <a16:creationId xmlns:a16="http://schemas.microsoft.com/office/drawing/2014/main" id="{4F38CC09-33BF-410B-BE84-D54EF916BCC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9"/>
                <a:srcRect/>
                <a:stretch>
                  <a:fillRect/>
                </a:stretch>
              </p:blipFill>
              <p:spPr bwMode="auto">
                <a:xfrm>
                  <a:off x="9831512" y="1454316"/>
                  <a:ext cx="1268410" cy="5095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87523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ết quả hình ảnh cho star gif">
            <a:extLst>
              <a:ext uri="{FF2B5EF4-FFF2-40B4-BE49-F238E27FC236}">
                <a16:creationId xmlns:a16="http://schemas.microsoft.com/office/drawing/2014/main" id="{B0422BD8-79B3-49CA-B9D2-C605994670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09" y="984005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Kết quả hình ảnh cho star gif">
            <a:extLst>
              <a:ext uri="{FF2B5EF4-FFF2-40B4-BE49-F238E27FC236}">
                <a16:creationId xmlns:a16="http://schemas.microsoft.com/office/drawing/2014/main" id="{065EF6F5-3D25-46EB-AB84-86D71E497F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647" y="1943543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ết quả hình ảnh cho star gif">
            <a:extLst>
              <a:ext uri="{FF2B5EF4-FFF2-40B4-BE49-F238E27FC236}">
                <a16:creationId xmlns:a16="http://schemas.microsoft.com/office/drawing/2014/main" id="{AD48D645-B605-4A37-A00D-13EA269D5F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71" y="1943543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Kết quả hình ảnh cho flower gif">
            <a:hlinkClick r:id="rId4" action="ppaction://hlinksldjump"/>
            <a:extLst>
              <a:ext uri="{FF2B5EF4-FFF2-40B4-BE49-F238E27FC236}">
                <a16:creationId xmlns:a16="http://schemas.microsoft.com/office/drawing/2014/main" id="{4F509F23-0337-4AA1-BBF0-4872E1295B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2" y="525193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1742A9-BEDA-40C4-BF47-DAB80ABBB9FA}"/>
              </a:ext>
            </a:extLst>
          </p:cNvPr>
          <p:cNvSpPr txBox="1"/>
          <p:nvPr/>
        </p:nvSpPr>
        <p:spPr>
          <a:xfrm>
            <a:off x="2510075" y="4829743"/>
            <a:ext cx="71690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I can see two bears.</a:t>
            </a:r>
            <a:r>
              <a:rPr lang="en-US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55E41D-EA02-4A09-8CF9-A75621D8CD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401" r="4933" b="9530"/>
          <a:stretch/>
        </p:blipFill>
        <p:spPr>
          <a:xfrm>
            <a:off x="3460661" y="1638743"/>
            <a:ext cx="6096000" cy="27784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DD9647-F086-42BA-8EB8-83F82A6F8A25}"/>
              </a:ext>
            </a:extLst>
          </p:cNvPr>
          <p:cNvSpPr txBox="1"/>
          <p:nvPr/>
        </p:nvSpPr>
        <p:spPr>
          <a:xfrm>
            <a:off x="1023138" y="148199"/>
            <a:ext cx="1079372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How many bears can you see?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523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ết quả hình ảnh cho star gif">
            <a:extLst>
              <a:ext uri="{FF2B5EF4-FFF2-40B4-BE49-F238E27FC236}">
                <a16:creationId xmlns:a16="http://schemas.microsoft.com/office/drawing/2014/main" id="{CCC50E04-084E-44DF-B342-DB242177EB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09" y="984005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ết quả hình ảnh cho star gif">
            <a:extLst>
              <a:ext uri="{FF2B5EF4-FFF2-40B4-BE49-F238E27FC236}">
                <a16:creationId xmlns:a16="http://schemas.microsoft.com/office/drawing/2014/main" id="{B38A3F9D-CDC1-4A47-8D75-8220FC029E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7939">
            <a:off x="1070309" y="4059801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star gif">
            <a:extLst>
              <a:ext uri="{FF2B5EF4-FFF2-40B4-BE49-F238E27FC236}">
                <a16:creationId xmlns:a16="http://schemas.microsoft.com/office/drawing/2014/main" id="{6A366CD2-3473-4086-8E84-5103AEE1F3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80530">
            <a:off x="1070309" y="2539628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Kết quả hình ảnh cho flower gif">
            <a:hlinkClick r:id="rId4" action="ppaction://hlinksldjump"/>
            <a:extLst>
              <a:ext uri="{FF2B5EF4-FFF2-40B4-BE49-F238E27FC236}">
                <a16:creationId xmlns:a16="http://schemas.microsoft.com/office/drawing/2014/main" id="{C5C86285-E984-478C-8994-615E6C65A4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2" y="525193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AC90DB-C166-4AB5-B21A-23BEE40D14F7}"/>
              </a:ext>
            </a:extLst>
          </p:cNvPr>
          <p:cNvSpPr txBox="1"/>
          <p:nvPr/>
        </p:nvSpPr>
        <p:spPr>
          <a:xfrm>
            <a:off x="2750181" y="5515543"/>
            <a:ext cx="732668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I can see nine cakes.</a:t>
            </a:r>
            <a:r>
              <a:rPr lang="en-US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67351A-6390-4BDF-926F-C79B94D163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77" t="23771" r="34527" b="17822"/>
          <a:stretch/>
        </p:blipFill>
        <p:spPr>
          <a:xfrm>
            <a:off x="2837935" y="1248349"/>
            <a:ext cx="7607327" cy="40035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99A7D2-6827-4E1F-BF8E-6C42ACD4C6A4}"/>
              </a:ext>
            </a:extLst>
          </p:cNvPr>
          <p:cNvSpPr txBox="1"/>
          <p:nvPr/>
        </p:nvSpPr>
        <p:spPr>
          <a:xfrm>
            <a:off x="1023138" y="148199"/>
            <a:ext cx="1078077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How many cakes can you see?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709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Kết quả hình ảnh cho eating chips gif">
            <a:extLst>
              <a:ext uri="{FF2B5EF4-FFF2-40B4-BE49-F238E27FC236}">
                <a16:creationId xmlns:a16="http://schemas.microsoft.com/office/drawing/2014/main" id="{2E9F46ED-8BDB-4945-850F-49F2092315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6" descr="Kết quả hình ảnh cho giftbox gif">
            <a:extLst>
              <a:ext uri="{FF2B5EF4-FFF2-40B4-BE49-F238E27FC236}">
                <a16:creationId xmlns:a16="http://schemas.microsoft.com/office/drawing/2014/main" id="{C45D4C90-BE76-4701-89F0-354652083D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2" y="1574134"/>
            <a:ext cx="2434891" cy="243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ết quả hình ảnh cho flower gif">
            <a:hlinkClick r:id="rId4" action="ppaction://hlinksldjump"/>
            <a:extLst>
              <a:ext uri="{FF2B5EF4-FFF2-40B4-BE49-F238E27FC236}">
                <a16:creationId xmlns:a16="http://schemas.microsoft.com/office/drawing/2014/main" id="{06AAB65D-80B4-409D-98F6-2F15BE8948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2" y="5275385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EF0C2C-84C7-4534-93AD-9FE54E9802FF}"/>
              </a:ext>
            </a:extLst>
          </p:cNvPr>
          <p:cNvSpPr txBox="1"/>
          <p:nvPr/>
        </p:nvSpPr>
        <p:spPr>
          <a:xfrm>
            <a:off x="3025146" y="5163117"/>
            <a:ext cx="673844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I can see five eggs.</a:t>
            </a:r>
            <a:r>
              <a:rPr lang="en-US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773482-853B-4E1D-A4AD-6107F2ACF4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39" t="19083" r="38986" b="23065"/>
          <a:stretch/>
        </p:blipFill>
        <p:spPr>
          <a:xfrm>
            <a:off x="3025146" y="1197547"/>
            <a:ext cx="6446509" cy="39655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C15696-671A-4D29-8805-2D26B9EF418A}"/>
              </a:ext>
            </a:extLst>
          </p:cNvPr>
          <p:cNvSpPr txBox="1"/>
          <p:nvPr/>
        </p:nvSpPr>
        <p:spPr>
          <a:xfrm>
            <a:off x="1023138" y="148199"/>
            <a:ext cx="1043920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How many eggs can you see?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514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ết quả hình ảnh cho bomb gif">
            <a:extLst>
              <a:ext uri="{FF2B5EF4-FFF2-40B4-BE49-F238E27FC236}">
                <a16:creationId xmlns:a16="http://schemas.microsoft.com/office/drawing/2014/main" id="{70E8363A-C41E-4AEC-BD1F-74246F15E1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38" y="1752153"/>
            <a:ext cx="3119400" cy="227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Kết quả hình ảnh cho flower gif">
            <a:hlinkClick r:id="rId4" action="ppaction://hlinksldjump"/>
            <a:extLst>
              <a:ext uri="{FF2B5EF4-FFF2-40B4-BE49-F238E27FC236}">
                <a16:creationId xmlns:a16="http://schemas.microsoft.com/office/drawing/2014/main" id="{360D6D60-1D25-47C1-8CD2-DF733F4007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2" y="525193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755FB3-7DA2-47DF-8422-00501F4217B9}"/>
              </a:ext>
            </a:extLst>
          </p:cNvPr>
          <p:cNvSpPr txBox="1"/>
          <p:nvPr/>
        </p:nvSpPr>
        <p:spPr>
          <a:xfrm>
            <a:off x="2806240" y="5519595"/>
            <a:ext cx="711432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I can see five tigers.</a:t>
            </a:r>
            <a:r>
              <a:rPr lang="en-US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706F17-5AA7-4F1E-8EEB-12369189F1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76" t="20527" r="37468" b="16380"/>
          <a:stretch/>
        </p:blipFill>
        <p:spPr>
          <a:xfrm>
            <a:off x="2806240" y="1194729"/>
            <a:ext cx="7248872" cy="43248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4C99FF-B372-4ADE-9052-324A9BFC4536}"/>
              </a:ext>
            </a:extLst>
          </p:cNvPr>
          <p:cNvSpPr txBox="1"/>
          <p:nvPr/>
        </p:nvSpPr>
        <p:spPr>
          <a:xfrm>
            <a:off x="1023138" y="148199"/>
            <a:ext cx="1081507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How many tigers can you see?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891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ết quả hình ảnh cho star gif">
            <a:extLst>
              <a:ext uri="{FF2B5EF4-FFF2-40B4-BE49-F238E27FC236}">
                <a16:creationId xmlns:a16="http://schemas.microsoft.com/office/drawing/2014/main" id="{AF8783EB-804B-45F7-9B69-08A95CA153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88" y="1256195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Kết quả hình ảnh cho star gif">
            <a:extLst>
              <a:ext uri="{FF2B5EF4-FFF2-40B4-BE49-F238E27FC236}">
                <a16:creationId xmlns:a16="http://schemas.microsoft.com/office/drawing/2014/main" id="{D128F2D6-6FD8-4F42-9EBE-3D465469A8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969" y="2340726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ết quả hình ảnh cho star gif">
            <a:extLst>
              <a:ext uri="{FF2B5EF4-FFF2-40B4-BE49-F238E27FC236}">
                <a16:creationId xmlns:a16="http://schemas.microsoft.com/office/drawing/2014/main" id="{07718222-EADF-4AA7-A135-B4155DE4D4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33" y="3425257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ết quả hình ảnh cho flower gif">
            <a:hlinkClick r:id="rId4" action="ppaction://hlinksldjump"/>
            <a:extLst>
              <a:ext uri="{FF2B5EF4-FFF2-40B4-BE49-F238E27FC236}">
                <a16:creationId xmlns:a16="http://schemas.microsoft.com/office/drawing/2014/main" id="{F3C8657C-4E10-4617-8212-CF22F7DC4C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2" y="525193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276368-C679-4439-8E9B-1BDB6E602B9D}"/>
              </a:ext>
            </a:extLst>
          </p:cNvPr>
          <p:cNvSpPr txBox="1"/>
          <p:nvPr/>
        </p:nvSpPr>
        <p:spPr>
          <a:xfrm>
            <a:off x="2319574" y="5515543"/>
            <a:ext cx="81195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I can see five bananas.</a:t>
            </a:r>
            <a:r>
              <a:rPr lang="en-US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A252F3-8143-4A30-AF90-FFB0AF3ED8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02" t="19805" r="37162" b="17101"/>
          <a:stretch/>
        </p:blipFill>
        <p:spPr>
          <a:xfrm>
            <a:off x="2925093" y="1358368"/>
            <a:ext cx="6611858" cy="41412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67C9AC-8892-414A-88FB-8C532106746B}"/>
              </a:ext>
            </a:extLst>
          </p:cNvPr>
          <p:cNvSpPr txBox="1"/>
          <p:nvPr/>
        </p:nvSpPr>
        <p:spPr>
          <a:xfrm>
            <a:off x="566262" y="148199"/>
            <a:ext cx="118203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How many bananas can you see?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769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Kết quả hình ảnh cho giftbox gif">
            <a:extLst>
              <a:ext uri="{FF2B5EF4-FFF2-40B4-BE49-F238E27FC236}">
                <a16:creationId xmlns:a16="http://schemas.microsoft.com/office/drawing/2014/main" id="{9EC30351-E313-4845-AFAA-C546649ED5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34" y="994109"/>
            <a:ext cx="2434891" cy="243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Kết quả hình ảnh cho flower gif">
            <a:hlinkClick r:id="rId3" action="ppaction://hlinksldjump"/>
            <a:extLst>
              <a:ext uri="{FF2B5EF4-FFF2-40B4-BE49-F238E27FC236}">
                <a16:creationId xmlns:a16="http://schemas.microsoft.com/office/drawing/2014/main" id="{0335650A-75D8-46A2-8A70-F3210A9B95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2" y="525193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849A22-F141-4BF3-86BD-F9A8B4355B9C}"/>
              </a:ext>
            </a:extLst>
          </p:cNvPr>
          <p:cNvSpPr txBox="1"/>
          <p:nvPr/>
        </p:nvSpPr>
        <p:spPr>
          <a:xfrm>
            <a:off x="2363135" y="5190322"/>
            <a:ext cx="77779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I can see four pencils.</a:t>
            </a:r>
            <a:r>
              <a:rPr lang="en-US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EE21F4-016D-414E-9DEA-BF5BCEEFC8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9831" y="1422897"/>
            <a:ext cx="6915150" cy="32401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55F11A-D386-42B0-81A3-E16F55090365}"/>
              </a:ext>
            </a:extLst>
          </p:cNvPr>
          <p:cNvSpPr txBox="1"/>
          <p:nvPr/>
        </p:nvSpPr>
        <p:spPr>
          <a:xfrm>
            <a:off x="1023138" y="148199"/>
            <a:ext cx="1130899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How many pencils can you see?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495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ết quả hình ảnh cho star gif">
            <a:extLst>
              <a:ext uri="{FF2B5EF4-FFF2-40B4-BE49-F238E27FC236}">
                <a16:creationId xmlns:a16="http://schemas.microsoft.com/office/drawing/2014/main" id="{43DDDD3C-21C7-4AE4-BFB1-020BC66C99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09" y="984005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ết quả hình ảnh cho star gif">
            <a:extLst>
              <a:ext uri="{FF2B5EF4-FFF2-40B4-BE49-F238E27FC236}">
                <a16:creationId xmlns:a16="http://schemas.microsoft.com/office/drawing/2014/main" id="{C754E384-F643-45DF-9FFE-867CF6648E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09" y="2293481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ết quả hình ảnh cho flower gif">
            <a:hlinkClick r:id="rId4" action="ppaction://hlinksldjump"/>
            <a:extLst>
              <a:ext uri="{FF2B5EF4-FFF2-40B4-BE49-F238E27FC236}">
                <a16:creationId xmlns:a16="http://schemas.microsoft.com/office/drawing/2014/main" id="{C689EBA6-8242-472E-B51F-F88BFF513A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2" y="525193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B90709-4F67-45D3-802A-4D9892A2D6A6}"/>
              </a:ext>
            </a:extLst>
          </p:cNvPr>
          <p:cNvSpPr txBox="1"/>
          <p:nvPr/>
        </p:nvSpPr>
        <p:spPr>
          <a:xfrm>
            <a:off x="2870001" y="5363166"/>
            <a:ext cx="66968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I can see ten lions.</a:t>
            </a:r>
            <a:r>
              <a:rPr lang="en-US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514E51-2C8B-4436-A225-B7EAB76500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047" t="32749" r="37669" b="18543"/>
          <a:stretch/>
        </p:blipFill>
        <p:spPr>
          <a:xfrm>
            <a:off x="2596404" y="1230208"/>
            <a:ext cx="7244029" cy="38681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7DFD69-08AD-4983-BA1E-89370501AF90}"/>
              </a:ext>
            </a:extLst>
          </p:cNvPr>
          <p:cNvSpPr txBox="1"/>
          <p:nvPr/>
        </p:nvSpPr>
        <p:spPr>
          <a:xfrm>
            <a:off x="1286928" y="122212"/>
            <a:ext cx="105299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How many lions can you see?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001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ết quả hình ảnh cho star gif">
            <a:extLst>
              <a:ext uri="{FF2B5EF4-FFF2-40B4-BE49-F238E27FC236}">
                <a16:creationId xmlns:a16="http://schemas.microsoft.com/office/drawing/2014/main" id="{DDF1D29A-FC68-48BE-8B26-0ADF558849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44" y="1283769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ết quả hình ảnh cho star gif">
            <a:extLst>
              <a:ext uri="{FF2B5EF4-FFF2-40B4-BE49-F238E27FC236}">
                <a16:creationId xmlns:a16="http://schemas.microsoft.com/office/drawing/2014/main" id="{F36993D9-3908-4FC4-A437-7C9E58E30C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642" y="3523257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star gif">
            <a:extLst>
              <a:ext uri="{FF2B5EF4-FFF2-40B4-BE49-F238E27FC236}">
                <a16:creationId xmlns:a16="http://schemas.microsoft.com/office/drawing/2014/main" id="{EE91F628-CD75-4EB4-BFB4-9ED8742344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6" y="2556584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ết quả hình ảnh cho star gif">
            <a:extLst>
              <a:ext uri="{FF2B5EF4-FFF2-40B4-BE49-F238E27FC236}">
                <a16:creationId xmlns:a16="http://schemas.microsoft.com/office/drawing/2014/main" id="{089A6BD5-37B6-4D82-A841-D881A1FBA2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78" y="2119524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ết quả hình ảnh cho star gif">
            <a:extLst>
              <a:ext uri="{FF2B5EF4-FFF2-40B4-BE49-F238E27FC236}">
                <a16:creationId xmlns:a16="http://schemas.microsoft.com/office/drawing/2014/main" id="{B80E37FD-6F9E-489A-916C-4A1B1CAF8B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48" y="3610018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Kết quả hình ảnh cho flower gif">
            <a:hlinkClick r:id="rId4" action="ppaction://hlinksldjump"/>
            <a:extLst>
              <a:ext uri="{FF2B5EF4-FFF2-40B4-BE49-F238E27FC236}">
                <a16:creationId xmlns:a16="http://schemas.microsoft.com/office/drawing/2014/main" id="{28A54BF4-4505-4501-918E-168D405A04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2" y="525193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840491-98B4-4974-84A4-ACBB10A0F35B}"/>
              </a:ext>
            </a:extLst>
          </p:cNvPr>
          <p:cNvSpPr txBox="1"/>
          <p:nvPr/>
        </p:nvSpPr>
        <p:spPr>
          <a:xfrm>
            <a:off x="3260171" y="4940588"/>
            <a:ext cx="743344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I can see three pens.</a:t>
            </a:r>
            <a:r>
              <a:rPr lang="en-US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0D15A2-AB1D-4526-A698-083F2B1625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3388" y="1660025"/>
            <a:ext cx="6500228" cy="31025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CC3417-1BF4-4930-9F69-5DEBE439CEB2}"/>
              </a:ext>
            </a:extLst>
          </p:cNvPr>
          <p:cNvSpPr txBox="1"/>
          <p:nvPr/>
        </p:nvSpPr>
        <p:spPr>
          <a:xfrm>
            <a:off x="1023138" y="221385"/>
            <a:ext cx="10537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How many pens can you see?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957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898EF1-39C3-48EB-88F1-70A9E9D40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23391"/>
            <a:ext cx="3363974" cy="3931355"/>
          </a:xfrm>
          <a:noFill/>
          <a:ln w="19050">
            <a:solidFill>
              <a:schemeClr val="tx1"/>
            </a:solidFill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Unit 16</a:t>
            </a:r>
            <a:b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At home</a:t>
            </a:r>
            <a:b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Lesson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ABE00B-5C74-4EC8-8DC0-B88D32C8F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86252" y="5120640"/>
            <a:ext cx="1828800" cy="1024128"/>
          </a:xfrm>
        </p:spPr>
        <p:txBody>
          <a:bodyPr anchor="ctr">
            <a:normAutofit/>
          </a:bodyPr>
          <a:lstStyle/>
          <a:p>
            <a:pPr algn="l"/>
            <a:endParaRPr lang="en-US" sz="190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657" y="0"/>
            <a:ext cx="70980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287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ết quả hình ảnh cho star gif">
            <a:extLst>
              <a:ext uri="{FF2B5EF4-FFF2-40B4-BE49-F238E27FC236}">
                <a16:creationId xmlns:a16="http://schemas.microsoft.com/office/drawing/2014/main" id="{89807B4E-1AEF-4053-8F76-C25377A295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47" y="3012510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Kết quả hình ảnh cho star gif">
            <a:extLst>
              <a:ext uri="{FF2B5EF4-FFF2-40B4-BE49-F238E27FC236}">
                <a16:creationId xmlns:a16="http://schemas.microsoft.com/office/drawing/2014/main" id="{6C9EB2EE-5E96-4765-B196-2D50B48143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106" y="1863775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ết quả hình ảnh cho star gif">
            <a:extLst>
              <a:ext uri="{FF2B5EF4-FFF2-40B4-BE49-F238E27FC236}">
                <a16:creationId xmlns:a16="http://schemas.microsoft.com/office/drawing/2014/main" id="{123D6261-A5E2-4692-AA00-19BC7F352C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285" y="4016116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Kết quả hình ảnh cho star gif">
            <a:extLst>
              <a:ext uri="{FF2B5EF4-FFF2-40B4-BE49-F238E27FC236}">
                <a16:creationId xmlns:a16="http://schemas.microsoft.com/office/drawing/2014/main" id="{31CA84EA-26A0-43E8-8BE9-F13C11D699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067" y="2729226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Kết quả hình ảnh cho flower gif">
            <a:hlinkClick r:id="rId3" action="ppaction://hlinksldjump"/>
            <a:extLst>
              <a:ext uri="{FF2B5EF4-FFF2-40B4-BE49-F238E27FC236}">
                <a16:creationId xmlns:a16="http://schemas.microsoft.com/office/drawing/2014/main" id="{563F3488-C0B4-4497-9360-861F8F9316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2" y="525193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330A5F-142E-464F-8943-B30419B46205}"/>
              </a:ext>
            </a:extLst>
          </p:cNvPr>
          <p:cNvSpPr txBox="1"/>
          <p:nvPr/>
        </p:nvSpPr>
        <p:spPr>
          <a:xfrm>
            <a:off x="1875774" y="5470705"/>
            <a:ext cx="84404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I can see three crayons.</a:t>
            </a:r>
            <a:r>
              <a:rPr lang="en-US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8E33B3-9D12-4528-9029-764E234ADB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4524" y="1638743"/>
            <a:ext cx="6856191" cy="30321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85FFDF-9C9D-4FE4-997D-A719B029BE19}"/>
              </a:ext>
            </a:extLst>
          </p:cNvPr>
          <p:cNvSpPr txBox="1"/>
          <p:nvPr/>
        </p:nvSpPr>
        <p:spPr>
          <a:xfrm>
            <a:off x="456287" y="401771"/>
            <a:ext cx="1173571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How many crayons can you see?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083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ết quả hình ảnh cho star gif">
            <a:extLst>
              <a:ext uri="{FF2B5EF4-FFF2-40B4-BE49-F238E27FC236}">
                <a16:creationId xmlns:a16="http://schemas.microsoft.com/office/drawing/2014/main" id="{49A925CD-A886-40B2-AAAF-1695AE28A4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15" y="2119524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Kết quả hình ảnh cho flower gif">
            <a:hlinkClick r:id="rId4" action="ppaction://hlinksldjump"/>
            <a:extLst>
              <a:ext uri="{FF2B5EF4-FFF2-40B4-BE49-F238E27FC236}">
                <a16:creationId xmlns:a16="http://schemas.microsoft.com/office/drawing/2014/main" id="{AC618F50-CDFC-44E7-B522-68F9C662E8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2" y="525193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82DEBE-5842-425A-A731-682825D1F95B}"/>
              </a:ext>
            </a:extLst>
          </p:cNvPr>
          <p:cNvSpPr txBox="1"/>
          <p:nvPr/>
        </p:nvSpPr>
        <p:spPr>
          <a:xfrm>
            <a:off x="2458273" y="5251939"/>
            <a:ext cx="79387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I can see six monkeys.</a:t>
            </a:r>
            <a:r>
              <a:rPr lang="en-US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F28B88-3E41-46F4-9429-353614C3EA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529" t="28458" r="36149" b="19986"/>
          <a:stretch/>
        </p:blipFill>
        <p:spPr>
          <a:xfrm>
            <a:off x="2866878" y="1638743"/>
            <a:ext cx="6866848" cy="35340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37A2A7-84C4-4D3F-A3C4-CE7A0DB54534}"/>
              </a:ext>
            </a:extLst>
          </p:cNvPr>
          <p:cNvSpPr txBox="1"/>
          <p:nvPr/>
        </p:nvSpPr>
        <p:spPr>
          <a:xfrm>
            <a:off x="300903" y="234461"/>
            <a:ext cx="1199879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How many monkeys can you see?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767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ết quả hình ảnh cho bomb gif">
            <a:extLst>
              <a:ext uri="{FF2B5EF4-FFF2-40B4-BE49-F238E27FC236}">
                <a16:creationId xmlns:a16="http://schemas.microsoft.com/office/drawing/2014/main" id="{54E6FD11-26A6-4ED6-912B-143871B4C3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6061"/>
            <a:ext cx="3215905" cy="234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Kết quả hình ảnh cho flower gif">
            <a:hlinkClick r:id="rId4" action="ppaction://hlinksldjump"/>
            <a:extLst>
              <a:ext uri="{FF2B5EF4-FFF2-40B4-BE49-F238E27FC236}">
                <a16:creationId xmlns:a16="http://schemas.microsoft.com/office/drawing/2014/main" id="{9DEF9AC0-E877-4393-9D8E-B4F75B8707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2" y="525193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2194C6-D2CC-4860-99DD-5D9ED5640CCB}"/>
              </a:ext>
            </a:extLst>
          </p:cNvPr>
          <p:cNvSpPr txBox="1"/>
          <p:nvPr/>
        </p:nvSpPr>
        <p:spPr>
          <a:xfrm>
            <a:off x="1607952" y="5572703"/>
            <a:ext cx="86801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I can see four tomatoes.</a:t>
            </a:r>
            <a:r>
              <a:rPr lang="en-US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4D4569-6D05-490A-A1C5-71919283E2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65" t="20526" r="41419" b="19986"/>
          <a:stretch/>
        </p:blipFill>
        <p:spPr>
          <a:xfrm>
            <a:off x="2821459" y="1174209"/>
            <a:ext cx="6549081" cy="40777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89CDF9-08EA-4F5C-B97C-17A53B44FFD9}"/>
              </a:ext>
            </a:extLst>
          </p:cNvPr>
          <p:cNvSpPr txBox="1"/>
          <p:nvPr/>
        </p:nvSpPr>
        <p:spPr>
          <a:xfrm>
            <a:off x="281733" y="177301"/>
            <a:ext cx="1254939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How many tomatoes can you see?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140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ết quả hình ảnh cho star gif">
            <a:extLst>
              <a:ext uri="{FF2B5EF4-FFF2-40B4-BE49-F238E27FC236}">
                <a16:creationId xmlns:a16="http://schemas.microsoft.com/office/drawing/2014/main" id="{7A300831-58EB-42F8-B923-D0AA689B14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94" y="1665432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Kết quả hình ảnh cho star gif">
            <a:extLst>
              <a:ext uri="{FF2B5EF4-FFF2-40B4-BE49-F238E27FC236}">
                <a16:creationId xmlns:a16="http://schemas.microsoft.com/office/drawing/2014/main" id="{7E3C4692-0147-4F13-8885-EEF293C2F8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8406">
            <a:off x="859464" y="3074241"/>
            <a:ext cx="1309476" cy="13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ết quả hình ảnh cho flower gif">
            <a:hlinkClick r:id="rId3" action="ppaction://hlinksldjump"/>
            <a:extLst>
              <a:ext uri="{FF2B5EF4-FFF2-40B4-BE49-F238E27FC236}">
                <a16:creationId xmlns:a16="http://schemas.microsoft.com/office/drawing/2014/main" id="{1A29A83B-D7D9-40CA-ADD1-4D18FEC2EC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262" y="525193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E1DBB0-25EB-4DF4-8487-928C5808DAF2}"/>
              </a:ext>
            </a:extLst>
          </p:cNvPr>
          <p:cNvSpPr txBox="1"/>
          <p:nvPr/>
        </p:nvSpPr>
        <p:spPr>
          <a:xfrm>
            <a:off x="1615702" y="5447540"/>
            <a:ext cx="89605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I can see two notebooks.</a:t>
            </a:r>
            <a:r>
              <a:rPr lang="en-US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A09086-B74D-4B6D-B77D-50486FD2E1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2061" y="2064770"/>
            <a:ext cx="5127876" cy="29897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1F8CD7-A9F4-45A5-A563-374D9342EF5E}"/>
              </a:ext>
            </a:extLst>
          </p:cNvPr>
          <p:cNvSpPr txBox="1"/>
          <p:nvPr/>
        </p:nvSpPr>
        <p:spPr>
          <a:xfrm>
            <a:off x="-182138" y="256750"/>
            <a:ext cx="125562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/>
              <a:t>How many notebooks can you see?</a:t>
            </a:r>
            <a:endParaRPr lang="en-US" sz="6400" dirty="0"/>
          </a:p>
        </p:txBody>
      </p:sp>
    </p:spTree>
    <p:extLst>
      <p:ext uri="{BB962C8B-B14F-4D97-AF65-F5344CB8AC3E}">
        <p14:creationId xmlns:p14="http://schemas.microsoft.com/office/powerpoint/2010/main" val="44666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1529D9-6D13-4708-816A-BC1E89325C68}"/>
              </a:ext>
            </a:extLst>
          </p:cNvPr>
          <p:cNvSpPr txBox="1"/>
          <p:nvPr/>
        </p:nvSpPr>
        <p:spPr>
          <a:xfrm>
            <a:off x="8194611" y="5057783"/>
            <a:ext cx="3618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</a:rPr>
              <a:t>w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</a:rPr>
              <a:t>ater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14" y="1601737"/>
            <a:ext cx="3294604" cy="345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13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735" y="724474"/>
            <a:ext cx="3940967" cy="4351338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4DC554-2C1E-4DC3-9DA4-7711BE99BC84}"/>
              </a:ext>
            </a:extLst>
          </p:cNvPr>
          <p:cNvSpPr txBox="1"/>
          <p:nvPr/>
        </p:nvSpPr>
        <p:spPr>
          <a:xfrm>
            <a:off x="8198265" y="5075812"/>
            <a:ext cx="3618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</a:rPr>
              <a:t>W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</a:rPr>
              <a:t>endy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18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3F6DBE-9E9D-4E1F-BDBC-1B2BDE851257}"/>
              </a:ext>
            </a:extLst>
          </p:cNvPr>
          <p:cNvSpPr txBox="1"/>
          <p:nvPr/>
        </p:nvSpPr>
        <p:spPr>
          <a:xfrm>
            <a:off x="7898199" y="4967916"/>
            <a:ext cx="3618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</a:rPr>
              <a:t>w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</a:rPr>
              <a:t>indow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227" y="1848018"/>
            <a:ext cx="3648832" cy="317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31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844878-E57B-431E-B22F-3FECE35E4EF0}"/>
              </a:ext>
            </a:extLst>
          </p:cNvPr>
          <p:cNvSpPr txBox="1"/>
          <p:nvPr/>
        </p:nvSpPr>
        <p:spPr>
          <a:xfrm>
            <a:off x="7851452" y="5057783"/>
            <a:ext cx="4289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</a:rPr>
              <a:t>w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</a:rPr>
              <a:t>ashing 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397" y="1448786"/>
            <a:ext cx="2948492" cy="360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4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1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Warm-up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880558" y="1362974"/>
            <a:ext cx="8626415" cy="38473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49226" y="2563389"/>
            <a:ext cx="7957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  <a:endParaRPr lang="en-US" sz="8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731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1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879967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4234D-ACBD-4448-B0E1-6A811DF13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 and chant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02" y="1346653"/>
            <a:ext cx="11735996" cy="5146222"/>
          </a:xfrm>
        </p:spPr>
      </p:pic>
      <p:pic>
        <p:nvPicPr>
          <p:cNvPr id="6" name="Track 090_U16_cha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35281" y="805544"/>
            <a:ext cx="406178" cy="40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6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9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ED0B05F-C57E-40E5-9EAA-2FA922541D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AF26E05-F315-4D97-9628-E99749EBD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99" y="576263"/>
            <a:ext cx="5206802" cy="29676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Listen and repeat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A7A465B-6667-4FD4-AA8F-F394C2D3C9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82797" y="1357959"/>
            <a:ext cx="2001070" cy="1993392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0AF9581-3CC8-4E19-BB29-4FBCB0F3E1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7748" y="3464272"/>
            <a:ext cx="2001070" cy="1993392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11B13D0-916A-4B34-AD9F-C5691567B2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2162" y="3464272"/>
            <a:ext cx="2001070" cy="1993392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D28AB17-F6FA-4C53-B3E3-D0A39D4A33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EFADC67-92A1-44FB-8691-D8CD71A21E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822" y="1357960"/>
            <a:ext cx="1997091" cy="19933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970" y="3533361"/>
            <a:ext cx="1863308" cy="185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79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4234D-ACBD-4448-B0E1-6A811DF13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 and repeat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4" y="2179003"/>
            <a:ext cx="11051841" cy="3324264"/>
          </a:xfrm>
        </p:spPr>
      </p:pic>
      <p:pic>
        <p:nvPicPr>
          <p:cNvPr id="6" name="Track 09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4900232" y="853440"/>
            <a:ext cx="316992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6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B1D95-F2DC-4E65-9246-8BA7CBB40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597" y="3424348"/>
            <a:ext cx="9426806" cy="14244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1B1B1B"/>
                </a:solidFill>
              </a:rPr>
              <a:t>Let’s talk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FBC3EAFD-A275-4F9B-8F62-72B6678F35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8526" y="933319"/>
            <a:ext cx="2463430" cy="2486070"/>
          </a:xfrm>
          <a:prstGeom prst="ellipse">
            <a:avLst/>
          </a:prstGeom>
          <a:solidFill>
            <a:srgbClr val="433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06E64A6D-2B9F-4AAD-AB42-A61BAF01AC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7592" y="1268361"/>
            <a:ext cx="1956816" cy="1953058"/>
          </a:xfrm>
          <a:prstGeom prst="ellipse">
            <a:avLst/>
          </a:prstGeom>
          <a:solidFill>
            <a:srgbClr val="FFFFFF"/>
          </a:solidFill>
          <a:ln>
            <a:solidFill>
              <a:srgbClr val="433B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C51881DD-AD85-41BE-8A49-C2FB45800E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5" t="5243" r="33525" b="36180"/>
          <a:stretch>
            <a:fillRect/>
          </a:stretch>
        </p:blipFill>
        <p:spPr>
          <a:xfrm>
            <a:off x="4860081" y="896194"/>
            <a:ext cx="2560320" cy="2560320"/>
          </a:xfrm>
          <a:custGeom>
            <a:avLst/>
            <a:gdLst>
              <a:gd name="connsiteX0" fmla="*/ 2008598 w 4017196"/>
              <a:gd name="connsiteY0" fmla="*/ 0 h 4017196"/>
              <a:gd name="connsiteX1" fmla="*/ 4017196 w 4017196"/>
              <a:gd name="connsiteY1" fmla="*/ 2008598 h 4017196"/>
              <a:gd name="connsiteX2" fmla="*/ 2008598 w 4017196"/>
              <a:gd name="connsiteY2" fmla="*/ 4017196 h 4017196"/>
              <a:gd name="connsiteX3" fmla="*/ 0 w 4017196"/>
              <a:gd name="connsiteY3" fmla="*/ 2008598 h 4017196"/>
              <a:gd name="connsiteX4" fmla="*/ 2008598 w 4017196"/>
              <a:gd name="connsiteY4" fmla="*/ 0 h 401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7196" h="4017196">
                <a:moveTo>
                  <a:pt x="2008598" y="0"/>
                </a:moveTo>
                <a:cubicBezTo>
                  <a:pt x="3117916" y="0"/>
                  <a:pt x="4017196" y="899280"/>
                  <a:pt x="4017196" y="2008598"/>
                </a:cubicBezTo>
                <a:cubicBezTo>
                  <a:pt x="4017196" y="3117916"/>
                  <a:pt x="3117916" y="4017196"/>
                  <a:pt x="2008598" y="4017196"/>
                </a:cubicBezTo>
                <a:cubicBezTo>
                  <a:pt x="899280" y="4017196"/>
                  <a:pt x="0" y="3117916"/>
                  <a:pt x="0" y="2008598"/>
                </a:cubicBezTo>
                <a:cubicBezTo>
                  <a:pt x="0" y="899280"/>
                  <a:pt x="899280" y="0"/>
                  <a:pt x="2008598" y="0"/>
                </a:cubicBezTo>
                <a:close/>
              </a:path>
            </a:pathLst>
          </a:custGeom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AD20FE8-ED02-4CDE-83B1-A1436305C3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75960" y="4971278"/>
            <a:ext cx="640080" cy="0"/>
          </a:xfrm>
          <a:prstGeom prst="line">
            <a:avLst/>
          </a:prstGeom>
          <a:ln w="28575">
            <a:solidFill>
              <a:srgbClr val="FFF4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81" y="1034122"/>
            <a:ext cx="2652774" cy="264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33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59D11-2A80-4682-A8C7-8303ECA92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81E5A-3101-46D6-8FA3-469C4F228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7 trang70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41" y="1523908"/>
            <a:ext cx="10955517" cy="436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77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F90A9E-B1FF-4C9C-A113-DE61D076C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58368"/>
            <a:ext cx="3734698" cy="41239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Let’s sing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85CDB4C-1FD0-4585-A020-27F2D836BD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050133"/>
            <a:ext cx="232963" cy="1340860"/>
            <a:chOff x="56167" y="2050133"/>
            <a:chExt cx="232963" cy="1340860"/>
          </a:xfrm>
        </p:grpSpPr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5D246F4A-EE8D-4FFF-A21C-202C4438F1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59">
              <a:extLst>
                <a:ext uri="{FF2B5EF4-FFF2-40B4-BE49-F238E27FC236}">
                  <a16:creationId xmlns:a16="http://schemas.microsoft.com/office/drawing/2014/main" id="{5180AFC1-C335-42D8-9689-AC48BB4467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FF9AC15C-CDE3-45BB-A2AE-EE0E230F57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id="{735BDF49-0DA5-4D84-9CAF-17F182587E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9A563694-96C1-4491-968C-ABC2B33A79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id="{C07B463F-74C8-4F4F-AC01-383416E24D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2580532B-17A2-44ED-97F7-237749F43F1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DB8FEB59-52CF-42B0-8E2B-2937ADFE0F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4D262DB1-7CDF-4000-89BF-C998FC8B5E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8A5DC86C-E98B-4C88-949E-1FB7A33F0F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7356204C-A31B-4E4F-806F-FE560545DD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23833741-7ACC-4589-8CCF-C149F26F96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BB0E58F6-C893-4850-B8B5-3BBB1B22D0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A17CA43F-9341-492F-AE85-5FC1926F7B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997D9B52-713B-4194-A09B-CD2088D27C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0D245476-F617-4E5B-9F44-3E2B8CF8571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CF3A6471-5289-4A16-923A-975AADC360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3DF8E022-DC4D-4636-A382-EB9545C8F3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929E99F3-B006-4247-9DF4-83A7ED50E81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B4E4F171-F161-4941-8980-7CF8A5BEDD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4472"/>
            <a:ext cx="5291468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2160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singing">
            <a:extLst>
              <a:ext uri="{FF2B5EF4-FFF2-40B4-BE49-F238E27FC236}">
                <a16:creationId xmlns:a16="http://schemas.microsoft.com/office/drawing/2014/main" id="{CC3B56E5-3840-4239-A11B-DE49D262B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607" y="212003"/>
            <a:ext cx="8086725" cy="53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734" y="4327477"/>
            <a:ext cx="1425445" cy="159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283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314</Words>
  <Application>Microsoft Office PowerPoint</Application>
  <PresentationFormat>Widescreen</PresentationFormat>
  <Paragraphs>85</Paragraphs>
  <Slides>28</Slides>
  <Notes>24</Notes>
  <HiddenSlides>0</HiddenSlides>
  <MMClips>3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.VnAvant</vt:lpstr>
      <vt:lpstr>Arial</vt:lpstr>
      <vt:lpstr>Calibri</vt:lpstr>
      <vt:lpstr>Calibri Light</vt:lpstr>
      <vt:lpstr>Comic Sans MS</vt:lpstr>
      <vt:lpstr>Times New Roman</vt:lpstr>
      <vt:lpstr>Office Theme</vt:lpstr>
      <vt:lpstr>Bitmap Image</vt:lpstr>
      <vt:lpstr>PowerPoint Presentation</vt:lpstr>
      <vt:lpstr>Unit 16 At home Lesson 3</vt:lpstr>
      <vt:lpstr>Warm-up</vt:lpstr>
      <vt:lpstr>Listen and chant</vt:lpstr>
      <vt:lpstr>Listen and repeat</vt:lpstr>
      <vt:lpstr>Listen and repeat</vt:lpstr>
      <vt:lpstr>Let’s talk</vt:lpstr>
      <vt:lpstr>Let’s talk</vt:lpstr>
      <vt:lpstr>Let’s 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Goodbye</vt:lpstr>
      <vt:lpstr>Goodbye</vt:lpstr>
      <vt:lpstr>Goodbye</vt:lpstr>
      <vt:lpstr>Goodbye</vt:lpstr>
      <vt:lpstr>Warm-up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16 At home Lesson 3</dc:title>
  <dc:creator>Nguyễn Phúc Khánh Thy</dc:creator>
  <cp:lastModifiedBy>DELL</cp:lastModifiedBy>
  <cp:revision>19</cp:revision>
  <dcterms:created xsi:type="dcterms:W3CDTF">2020-05-18T15:11:18Z</dcterms:created>
  <dcterms:modified xsi:type="dcterms:W3CDTF">2025-04-10T15:15:00Z</dcterms:modified>
</cp:coreProperties>
</file>