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63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411A"/>
    <a:srgbClr val="F5B8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DB615-05D0-4A92-8131-F1E13BE263E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34B10-5F72-43D1-96CD-00CB226A6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95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111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13" indent="0" algn="ctr">
              <a:buNone/>
              <a:defRPr sz="1500"/>
            </a:lvl2pPr>
            <a:lvl3pPr marL="685827" indent="0" algn="ctr">
              <a:buNone/>
              <a:defRPr sz="1350"/>
            </a:lvl3pPr>
            <a:lvl4pPr marL="1028740" indent="0" algn="ctr">
              <a:buNone/>
              <a:defRPr sz="1200"/>
            </a:lvl4pPr>
            <a:lvl5pPr marL="1371652" indent="0" algn="ctr">
              <a:buNone/>
              <a:defRPr sz="1200"/>
            </a:lvl5pPr>
            <a:lvl6pPr marL="1714565" indent="0" algn="ctr">
              <a:buNone/>
              <a:defRPr sz="1200"/>
            </a:lvl6pPr>
            <a:lvl7pPr marL="2057479" indent="0" algn="ctr">
              <a:buNone/>
              <a:defRPr sz="1200"/>
            </a:lvl7pPr>
            <a:lvl8pPr marL="2400392" indent="0" algn="ctr">
              <a:buNone/>
              <a:defRPr sz="1200"/>
            </a:lvl8pPr>
            <a:lvl9pPr marL="274330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989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804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8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445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3" y="1681162"/>
            <a:ext cx="3868340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3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2"/>
            <a:ext cx="3887391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298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777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486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831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13" indent="0">
              <a:buNone/>
              <a:defRPr sz="2100"/>
            </a:lvl2pPr>
            <a:lvl3pPr marL="685827" indent="0">
              <a:buNone/>
              <a:defRPr sz="1800"/>
            </a:lvl3pPr>
            <a:lvl4pPr marL="1028740" indent="0">
              <a:buNone/>
              <a:defRPr sz="1500"/>
            </a:lvl4pPr>
            <a:lvl5pPr marL="1371652" indent="0">
              <a:buNone/>
              <a:defRPr sz="1500"/>
            </a:lvl5pPr>
            <a:lvl6pPr marL="1714565" indent="0">
              <a:buNone/>
              <a:defRPr sz="1500"/>
            </a:lvl6pPr>
            <a:lvl7pPr marL="2057479" indent="0">
              <a:buNone/>
              <a:defRPr sz="1500"/>
            </a:lvl7pPr>
            <a:lvl8pPr marL="2400392" indent="0">
              <a:buNone/>
              <a:defRPr sz="1500"/>
            </a:lvl8pPr>
            <a:lvl9pPr marL="274330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158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605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7" y="365127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7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1241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4" y="0"/>
            <a:ext cx="7524328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3" y="1316766"/>
            <a:ext cx="6912769" cy="614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2218996"/>
            <a:ext cx="6912769" cy="3994316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4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6226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537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2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6" indent="-171456" algn="l" defTabSz="68582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8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96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0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2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35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48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61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3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27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4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5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6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79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9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0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30" y="1896220"/>
            <a:ext cx="1497174" cy="501469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990554" y="2851558"/>
            <a:ext cx="6857999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14" y="4274218"/>
            <a:ext cx="7210169" cy="113102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2220688" y="2507790"/>
            <a:ext cx="4690258" cy="2626443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97162" y="2126734"/>
            <a:ext cx="8750469" cy="1663528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7: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Hình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vuông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hình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tròn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hình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tam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giác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hình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chữ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nhật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(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)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091882" y="1481653"/>
            <a:ext cx="1909120" cy="184784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-13899" y="4258762"/>
            <a:ext cx="1547684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-79948" y="3559868"/>
            <a:ext cx="1423261" cy="151169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517698" y="4462663"/>
            <a:ext cx="1566219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933586" y="3588774"/>
            <a:ext cx="122431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13898" y="5101224"/>
            <a:ext cx="9157899" cy="38599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2" y="5670137"/>
            <a:ext cx="9143999" cy="103697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2" y="5464568"/>
            <a:ext cx="9143999" cy="25852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220688" y="1910280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74963" y="393989"/>
            <a:ext cx="598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41507" y="1055266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79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3580" y="149042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1</a:t>
            </a:r>
            <a:endParaRPr lang="vi-VN" sz="7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4" t="20000" r="4229" b="40000"/>
          <a:stretch/>
        </p:blipFill>
        <p:spPr>
          <a:xfrm>
            <a:off x="681974" y="1828800"/>
            <a:ext cx="7623826" cy="51377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0408" y="739913"/>
            <a:ext cx="63262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70C0"/>
                </a:solidFill>
              </a:rPr>
              <a:t>Có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bao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nhiêu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hình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tròn</a:t>
            </a:r>
            <a:r>
              <a:rPr lang="en-US" sz="4800" b="1" dirty="0" smtClean="0">
                <a:solidFill>
                  <a:srgbClr val="0070C0"/>
                </a:solidFill>
              </a:rPr>
              <a:t>?</a:t>
            </a:r>
            <a:endParaRPr lang="vi-VN" sz="48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9000" y="584537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4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0368" y="213360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1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6728" y="3889865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2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4944088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3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541020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4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0408" y="718571"/>
            <a:ext cx="68146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70C0"/>
                </a:solidFill>
              </a:rPr>
              <a:t>Có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bao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nhiêu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hình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vuông</a:t>
            </a:r>
            <a:r>
              <a:rPr lang="en-US" sz="4800" b="1" dirty="0" smtClean="0">
                <a:solidFill>
                  <a:srgbClr val="0070C0"/>
                </a:solidFill>
              </a:rPr>
              <a:t>?</a:t>
            </a:r>
            <a:endParaRPr lang="vi-VN" sz="48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3800" y="2126708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1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6493" y="563880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2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9000" y="4851737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3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7996" y="660737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3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1743" y="699966"/>
            <a:ext cx="73969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70C0"/>
                </a:solidFill>
              </a:rPr>
              <a:t>Có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bao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nhiêu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hình</a:t>
            </a:r>
            <a:r>
              <a:rPr lang="en-US" sz="4800" b="1" dirty="0" smtClean="0">
                <a:solidFill>
                  <a:srgbClr val="0070C0"/>
                </a:solidFill>
              </a:rPr>
              <a:t> tam </a:t>
            </a:r>
            <a:r>
              <a:rPr lang="en-US" sz="4800" b="1" dirty="0" err="1" smtClean="0">
                <a:solidFill>
                  <a:srgbClr val="0070C0"/>
                </a:solidFill>
              </a:rPr>
              <a:t>giác</a:t>
            </a:r>
            <a:r>
              <a:rPr lang="en-US" sz="4800" b="1" dirty="0" smtClean="0">
                <a:solidFill>
                  <a:srgbClr val="0070C0"/>
                </a:solidFill>
              </a:rPr>
              <a:t>?</a:t>
            </a:r>
            <a:endParaRPr lang="vi-VN" sz="48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32192" y="584536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3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77000" y="236220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1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4782" y="3928425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2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12312" y="5638799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3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3912" y="696834"/>
            <a:ext cx="7539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70C0"/>
                </a:solidFill>
              </a:rPr>
              <a:t>Có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bao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nhiêu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hình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chữ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nhật</a:t>
            </a:r>
            <a:r>
              <a:rPr lang="en-US" sz="4800" b="1" dirty="0" smtClean="0">
                <a:solidFill>
                  <a:srgbClr val="0070C0"/>
                </a:solidFill>
              </a:rPr>
              <a:t>?</a:t>
            </a:r>
            <a:endParaRPr lang="vi-VN" sz="4800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90073" y="375544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1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90368" y="5359568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2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65004" y="584537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2</a:t>
            </a:r>
            <a:endParaRPr lang="vi-VN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28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3580" y="149042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2</a:t>
            </a:r>
            <a:endParaRPr lang="vi-VN" sz="7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9" t="68172" r="25403" b="7312"/>
          <a:stretch/>
        </p:blipFill>
        <p:spPr>
          <a:xfrm>
            <a:off x="2405130" y="2438400"/>
            <a:ext cx="4192857" cy="43851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900391"/>
            <a:ext cx="8770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</a:rPr>
              <a:t>Các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que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tính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được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xếp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thành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dưới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đây</a:t>
            </a:r>
            <a:r>
              <a:rPr lang="en-US" sz="3600" b="1" dirty="0">
                <a:solidFill>
                  <a:srgbClr val="0070C0"/>
                </a:solidFill>
              </a:rPr>
              <a:t>.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13" y="1466671"/>
            <a:ext cx="78763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</a:rPr>
              <a:t>Trong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đó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có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bao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nhiêu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vuông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</a:p>
          <a:p>
            <a:r>
              <a:rPr lang="en-US" sz="3600" b="1" dirty="0" err="1" smtClean="0">
                <a:solidFill>
                  <a:srgbClr val="0070C0"/>
                </a:solidFill>
              </a:rPr>
              <a:t>Bao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nhiêu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tam </a:t>
            </a:r>
            <a:r>
              <a:rPr lang="en-US" sz="3600" b="1" dirty="0" err="1" smtClean="0">
                <a:solidFill>
                  <a:srgbClr val="0070C0"/>
                </a:solidFill>
              </a:rPr>
              <a:t>giác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02624" y="146254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4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3504" y="199594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5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21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Oval 3"/>
          <p:cNvSpPr/>
          <p:nvPr/>
        </p:nvSpPr>
        <p:spPr>
          <a:xfrm>
            <a:off x="83580" y="149042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3</a:t>
            </a:r>
            <a:endParaRPr lang="vi-VN" sz="72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228600" y="201550"/>
            <a:ext cx="8727873" cy="1352395"/>
            <a:chOff x="228600" y="201550"/>
            <a:chExt cx="8727873" cy="1352395"/>
          </a:xfrm>
        </p:grpSpPr>
        <p:sp>
          <p:nvSpPr>
            <p:cNvPr id="6" name="TextBox 5"/>
            <p:cNvSpPr txBox="1"/>
            <p:nvPr/>
          </p:nvSpPr>
          <p:spPr>
            <a:xfrm>
              <a:off x="914400" y="201550"/>
              <a:ext cx="80420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0070C0"/>
                  </a:solidFill>
                </a:rPr>
                <a:t>Có</a:t>
              </a:r>
              <a:r>
                <a:rPr lang="en-US" sz="36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0070C0"/>
                  </a:solidFill>
                </a:rPr>
                <a:t>bao</a:t>
              </a:r>
              <a:r>
                <a:rPr lang="en-US" sz="36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0070C0"/>
                  </a:solidFill>
                </a:rPr>
                <a:t>nhiêu</a:t>
              </a:r>
              <a:r>
                <a:rPr lang="en-US" sz="36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0070C0"/>
                  </a:solidFill>
                </a:rPr>
                <a:t>hình</a:t>
              </a:r>
              <a:r>
                <a:rPr lang="en-US" sz="36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0070C0"/>
                  </a:solidFill>
                </a:rPr>
                <a:t>vuông</a:t>
              </a:r>
              <a:r>
                <a:rPr lang="en-US" sz="3600" b="1" dirty="0" smtClean="0">
                  <a:solidFill>
                    <a:srgbClr val="0070C0"/>
                  </a:solidFill>
                </a:rPr>
                <a:t>, </a:t>
              </a:r>
              <a:r>
                <a:rPr lang="en-US" sz="3600" b="1" dirty="0" err="1" smtClean="0">
                  <a:solidFill>
                    <a:srgbClr val="0070C0"/>
                  </a:solidFill>
                </a:rPr>
                <a:t>hình</a:t>
              </a:r>
              <a:r>
                <a:rPr lang="en-US" sz="36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0070C0"/>
                  </a:solidFill>
                </a:rPr>
                <a:t>tròn</a:t>
              </a:r>
              <a:r>
                <a:rPr lang="en-US" sz="3600" b="1" dirty="0" smtClean="0">
                  <a:solidFill>
                    <a:srgbClr val="0070C0"/>
                  </a:solidFill>
                </a:rPr>
                <a:t>, </a:t>
              </a:r>
              <a:r>
                <a:rPr lang="en-US" sz="3600" b="1" dirty="0" err="1" smtClean="0">
                  <a:solidFill>
                    <a:srgbClr val="0070C0"/>
                  </a:solidFill>
                </a:rPr>
                <a:t>hình</a:t>
              </a:r>
              <a:endParaRPr lang="en-US" sz="3600" b="1" dirty="0" smtClean="0">
                <a:solidFill>
                  <a:srgbClr val="0070C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8600" y="907614"/>
              <a:ext cx="86741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0070C0"/>
                  </a:solidFill>
                </a:rPr>
                <a:t>tam </a:t>
              </a:r>
              <a:r>
                <a:rPr lang="en-US" sz="3600" b="1" dirty="0" err="1">
                  <a:solidFill>
                    <a:srgbClr val="0070C0"/>
                  </a:solidFill>
                </a:rPr>
                <a:t>giác</a:t>
              </a:r>
              <a:r>
                <a:rPr lang="en-US" sz="3600" b="1" dirty="0">
                  <a:solidFill>
                    <a:srgbClr val="0070C0"/>
                  </a:solidFill>
                </a:rPr>
                <a:t>, </a:t>
              </a:r>
              <a:r>
                <a:rPr lang="en-US" sz="3600" b="1" dirty="0" err="1">
                  <a:solidFill>
                    <a:srgbClr val="0070C0"/>
                  </a:solidFill>
                </a:rPr>
                <a:t>hình</a:t>
              </a:r>
              <a:r>
                <a:rPr lang="en-US" sz="3600" b="1" dirty="0">
                  <a:solidFill>
                    <a:srgbClr val="0070C0"/>
                  </a:solidFill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</a:rPr>
                <a:t>chữ</a:t>
              </a:r>
              <a:r>
                <a:rPr lang="en-US" sz="3600" b="1" dirty="0">
                  <a:solidFill>
                    <a:srgbClr val="0070C0"/>
                  </a:solidFill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</a:rPr>
                <a:t>nhật</a:t>
              </a:r>
              <a:r>
                <a:rPr lang="en-US" sz="3600" b="1" dirty="0">
                  <a:solidFill>
                    <a:srgbClr val="0070C0"/>
                  </a:solidFill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</a:rPr>
                <a:t>trong</a:t>
              </a:r>
              <a:r>
                <a:rPr lang="en-US" sz="3600" b="1" dirty="0">
                  <a:solidFill>
                    <a:srgbClr val="0070C0"/>
                  </a:solidFill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</a:rPr>
                <a:t>mỗi</a:t>
              </a:r>
              <a:r>
                <a:rPr lang="en-US" sz="3600" b="1" dirty="0">
                  <a:solidFill>
                    <a:srgbClr val="0070C0"/>
                  </a:solidFill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</a:rPr>
                <a:t>hình</a:t>
              </a:r>
              <a:r>
                <a:rPr lang="en-US" sz="3600" b="1" dirty="0">
                  <a:solidFill>
                    <a:srgbClr val="0070C0"/>
                  </a:solidFill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</a:rPr>
                <a:t>sau</a:t>
              </a:r>
              <a:r>
                <a:rPr lang="en-US" sz="3600" b="1" dirty="0">
                  <a:solidFill>
                    <a:srgbClr val="0070C0"/>
                  </a:solidFill>
                </a:rPr>
                <a:t>?</a:t>
              </a:r>
              <a:endParaRPr lang="vi-VN" sz="3600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817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9" t="30666" r="34579" b="53842"/>
          <a:stretch/>
        </p:blipFill>
        <p:spPr>
          <a:xfrm>
            <a:off x="1361283" y="-174385"/>
            <a:ext cx="6258717" cy="467018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93" t="8880" r="7877" b="70549"/>
          <a:stretch/>
        </p:blipFill>
        <p:spPr>
          <a:xfrm>
            <a:off x="1580590" y="-685800"/>
            <a:ext cx="6142604" cy="51700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6" t="10183" r="55114" b="69246"/>
          <a:stretch/>
        </p:blipFill>
        <p:spPr>
          <a:xfrm>
            <a:off x="914400" y="-228600"/>
            <a:ext cx="6572811" cy="5532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7" t="48375" r="7887" b="36133"/>
          <a:stretch/>
        </p:blipFill>
        <p:spPr>
          <a:xfrm>
            <a:off x="29876" y="4191000"/>
            <a:ext cx="8872893" cy="26822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81200" y="4954476"/>
            <a:ext cx="457200" cy="48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/>
          <p:cNvSpPr/>
          <p:nvPr/>
        </p:nvSpPr>
        <p:spPr>
          <a:xfrm>
            <a:off x="4021412" y="4954476"/>
            <a:ext cx="457200" cy="48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 11"/>
          <p:cNvSpPr/>
          <p:nvPr/>
        </p:nvSpPr>
        <p:spPr>
          <a:xfrm>
            <a:off x="5791200" y="4954476"/>
            <a:ext cx="457200" cy="48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7696200" y="4953000"/>
            <a:ext cx="457200" cy="48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/>
          <p:cNvSpPr/>
          <p:nvPr/>
        </p:nvSpPr>
        <p:spPr>
          <a:xfrm>
            <a:off x="2008193" y="5561616"/>
            <a:ext cx="457200" cy="48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/>
          <p:cNvSpPr/>
          <p:nvPr/>
        </p:nvSpPr>
        <p:spPr>
          <a:xfrm>
            <a:off x="4048405" y="5561616"/>
            <a:ext cx="457200" cy="48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 15"/>
          <p:cNvSpPr/>
          <p:nvPr/>
        </p:nvSpPr>
        <p:spPr>
          <a:xfrm>
            <a:off x="5818193" y="5561616"/>
            <a:ext cx="457200" cy="48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/>
          <p:cNvSpPr/>
          <p:nvPr/>
        </p:nvSpPr>
        <p:spPr>
          <a:xfrm>
            <a:off x="7723193" y="5560140"/>
            <a:ext cx="457200" cy="48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17"/>
          <p:cNvSpPr/>
          <p:nvPr/>
        </p:nvSpPr>
        <p:spPr>
          <a:xfrm>
            <a:off x="1981200" y="6202683"/>
            <a:ext cx="457200" cy="48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 18"/>
          <p:cNvSpPr/>
          <p:nvPr/>
        </p:nvSpPr>
        <p:spPr>
          <a:xfrm>
            <a:off x="4021412" y="6202683"/>
            <a:ext cx="457200" cy="48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/>
          <p:cNvSpPr/>
          <p:nvPr/>
        </p:nvSpPr>
        <p:spPr>
          <a:xfrm>
            <a:off x="5791200" y="6202683"/>
            <a:ext cx="457200" cy="48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Rectangle 20"/>
          <p:cNvSpPr/>
          <p:nvPr/>
        </p:nvSpPr>
        <p:spPr>
          <a:xfrm>
            <a:off x="7696200" y="6201207"/>
            <a:ext cx="457200" cy="48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TextBox 22"/>
          <p:cNvSpPr txBox="1"/>
          <p:nvPr/>
        </p:nvSpPr>
        <p:spPr>
          <a:xfrm>
            <a:off x="3429000" y="27432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1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53000" y="27432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2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32943" y="484289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29790" y="320034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1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73352" y="482423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47857" y="139865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1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93869" y="690771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2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75176" y="139621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3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42792" y="482423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3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23193" y="482423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66838" y="1273314"/>
            <a:ext cx="307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1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29489" y="5450037"/>
            <a:ext cx="307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64536" y="2035314"/>
            <a:ext cx="307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1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73352" y="544907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43872" y="1273314"/>
            <a:ext cx="307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1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43400" y="152400"/>
            <a:ext cx="307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2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83896" y="1295528"/>
            <a:ext cx="307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3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42792" y="542842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3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96200" y="545151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95528" y="348311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1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64968" y="345108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2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29489" y="605814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38502" y="65384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1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193196" y="218351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2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876897" y="604339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99520" y="218351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1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842792" y="607783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19800" y="104227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1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754600" y="60198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80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8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4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4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9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allAtOnce"/>
      <p:bldP spid="24" grpId="0" build="allAtOnce"/>
      <p:bldP spid="26" grpId="0"/>
      <p:bldP spid="26" grpId="1"/>
      <p:bldP spid="28" grpId="0"/>
      <p:bldP spid="28" grpId="1"/>
      <p:bldP spid="29" grpId="0"/>
      <p:bldP spid="29" grpId="1"/>
      <p:bldP spid="30" grpId="0"/>
      <p:bldP spid="30" grpId="1"/>
      <p:bldP spid="34" grpId="0" build="allAtOnce"/>
      <p:bldP spid="36" grpId="0" build="allAtOnce"/>
      <p:bldP spid="38" grpId="0" build="allAtOnce"/>
      <p:bldP spid="39" grpId="0" build="allAtOnce"/>
      <p:bldP spid="40" grpId="0" build="allAtOnce"/>
      <p:bldP spid="46" grpId="0" build="allAtOnce"/>
      <p:bldP spid="47" grpId="0" build="allAtOnce"/>
      <p:bldP spid="49" grpId="0" build="allAtOnce"/>
      <p:bldP spid="51" grpId="0" build="allAtOnce"/>
      <p:bldP spid="53" grpId="0" build="allAtOnce"/>
      <p:bldP spid="5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17" t="74762" r="16947" b="17442"/>
          <a:stretch/>
        </p:blipFill>
        <p:spPr>
          <a:xfrm>
            <a:off x="5431326" y="2537029"/>
            <a:ext cx="3179274" cy="171511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3580" y="149042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4</a:t>
            </a:r>
            <a:endParaRPr lang="vi-VN" sz="7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201550"/>
            <a:ext cx="7495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</a:rPr>
              <a:t>Những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không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là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vuông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8600" y="1981200"/>
            <a:ext cx="8686800" cy="41910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 9"/>
          <p:cNvSpPr/>
          <p:nvPr/>
        </p:nvSpPr>
        <p:spPr>
          <a:xfrm>
            <a:off x="1066800" y="2514600"/>
            <a:ext cx="1371600" cy="133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Oval 10"/>
          <p:cNvSpPr/>
          <p:nvPr/>
        </p:nvSpPr>
        <p:spPr>
          <a:xfrm>
            <a:off x="3657600" y="2971800"/>
            <a:ext cx="1447800" cy="1447800"/>
          </a:xfrm>
          <a:prstGeom prst="ellipse">
            <a:avLst/>
          </a:prstGeom>
          <a:solidFill>
            <a:srgbClr val="F5B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/>
          <p:cNvSpPr/>
          <p:nvPr/>
        </p:nvSpPr>
        <p:spPr>
          <a:xfrm>
            <a:off x="2819400" y="4800599"/>
            <a:ext cx="820994" cy="785045"/>
          </a:xfrm>
          <a:prstGeom prst="rect">
            <a:avLst/>
          </a:prstGeom>
          <a:solidFill>
            <a:srgbClr val="D041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Rectangle 20"/>
          <p:cNvSpPr/>
          <p:nvPr/>
        </p:nvSpPr>
        <p:spPr>
          <a:xfrm>
            <a:off x="5105401" y="4783393"/>
            <a:ext cx="1752600" cy="785045"/>
          </a:xfrm>
          <a:prstGeom prst="rect">
            <a:avLst/>
          </a:prstGeom>
          <a:solidFill>
            <a:srgbClr val="D041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197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162</Words>
  <Application>Microsoft Office PowerPoint</Application>
  <PresentationFormat>On-screen Show (4:3)</PresentationFormat>
  <Paragraphs>66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Arial-Rounded</vt:lpstr>
      <vt:lpstr>等线</vt:lpstr>
      <vt:lpstr>맑은 고딕</vt:lpstr>
      <vt:lpstr>宋体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8</cp:revision>
  <dcterms:created xsi:type="dcterms:W3CDTF">2006-08-16T00:00:00Z</dcterms:created>
  <dcterms:modified xsi:type="dcterms:W3CDTF">2025-04-11T11:59:39Z</dcterms:modified>
</cp:coreProperties>
</file>