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6" r:id="rId2"/>
    <p:sldId id="256" r:id="rId3"/>
    <p:sldId id="325" r:id="rId4"/>
    <p:sldId id="307" r:id="rId5"/>
    <p:sldId id="261" r:id="rId6"/>
    <p:sldId id="259" r:id="rId7"/>
    <p:sldId id="313" r:id="rId8"/>
    <p:sldId id="315" r:id="rId9"/>
    <p:sldId id="314" r:id="rId10"/>
    <p:sldId id="312" r:id="rId11"/>
    <p:sldId id="308" r:id="rId12"/>
    <p:sldId id="309" r:id="rId13"/>
    <p:sldId id="310" r:id="rId14"/>
    <p:sldId id="316" r:id="rId15"/>
    <p:sldId id="319" r:id="rId16"/>
    <p:sldId id="262" r:id="rId17"/>
    <p:sldId id="318" r:id="rId18"/>
    <p:sldId id="320" r:id="rId19"/>
    <p:sldId id="271" r:id="rId20"/>
    <p:sldId id="267" r:id="rId21"/>
    <p:sldId id="269" r:id="rId22"/>
    <p:sldId id="298" r:id="rId23"/>
    <p:sldId id="299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7784F9-410B-4082-8EED-8928DD74DED5}">
          <p14:sldIdLst>
            <p14:sldId id="326"/>
            <p14:sldId id="256"/>
            <p14:sldId id="325"/>
            <p14:sldId id="307"/>
          </p14:sldIdLst>
        </p14:section>
        <p14:section name="Warm up" id="{25ACB1C2-973D-476C-80BF-19662B3EC863}">
          <p14:sldIdLst>
            <p14:sldId id="261"/>
            <p14:sldId id="259"/>
            <p14:sldId id="313"/>
            <p14:sldId id="315"/>
            <p14:sldId id="314"/>
            <p14:sldId id="312"/>
            <p14:sldId id="308"/>
            <p14:sldId id="309"/>
            <p14:sldId id="310"/>
            <p14:sldId id="316"/>
          </p14:sldIdLst>
        </p14:section>
        <p14:section name="Listen and Repeat" id="{8FFE6284-7756-4DD7-87E0-C579CAA581FB}">
          <p14:sldIdLst>
            <p14:sldId id="319"/>
            <p14:sldId id="262"/>
            <p14:sldId id="318"/>
          </p14:sldIdLst>
        </p14:section>
        <p14:section name="Point and say" id="{20E5085C-8816-42FA-9692-19044193153C}">
          <p14:sldIdLst>
            <p14:sldId id="320"/>
            <p14:sldId id="271"/>
          </p14:sldIdLst>
        </p14:section>
        <p14:section name="Game" id="{3FBB002C-1AEB-4F8D-B00A-920AECE62F8D}">
          <p14:sldIdLst>
            <p14:sldId id="267"/>
          </p14:sldIdLst>
        </p14:section>
        <p14:section name="Wrap up" id="{588F34D2-76DC-4988-8015-2DC200997C58}">
          <p14:sldIdLst>
            <p14:sldId id="269"/>
            <p14:sldId id="298"/>
            <p14:sldId id="299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364" autoAdjust="0"/>
  </p:normalViewPr>
  <p:slideViewPr>
    <p:cSldViewPr snapToGrid="0">
      <p:cViewPr varScale="1">
        <p:scale>
          <a:sx n="66" d="100"/>
          <a:sy n="66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oundeffects.com/free-sounds/cars-10069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ound.org/people/shakaharu/sounds/88498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ound.org/people/mboscolo/sounds/212663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oundeffects.com/free-sounds/cars-10069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the end of the unit, pupils will be able to: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pronounce </a:t>
            </a:r>
            <a:r>
              <a:rPr lang="en-US" dirty="0"/>
              <a:t>the sound of the letter </a:t>
            </a:r>
            <a:r>
              <a:rPr lang="en-US" i="1" dirty="0"/>
              <a:t>C/c</a:t>
            </a:r>
            <a:r>
              <a:rPr lang="en-US" dirty="0"/>
              <a:t> in isolation and in the words </a:t>
            </a:r>
            <a:r>
              <a:rPr lang="en-US" i="1" dirty="0"/>
              <a:t>cake, car, cat</a:t>
            </a:r>
            <a:r>
              <a:rPr lang="en-US" dirty="0"/>
              <a:t> and </a:t>
            </a:r>
            <a:r>
              <a:rPr lang="en-US" i="1" dirty="0"/>
              <a:t>cup</a:t>
            </a:r>
            <a:r>
              <a:rPr lang="en-US" dirty="0"/>
              <a:t> correctly.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understand </a:t>
            </a:r>
            <a:r>
              <a:rPr lang="en-US" dirty="0"/>
              <a:t>the words </a:t>
            </a:r>
            <a:r>
              <a:rPr lang="en-US" i="1" dirty="0"/>
              <a:t>cake, car, cat</a:t>
            </a:r>
            <a:r>
              <a:rPr lang="en-US" dirty="0"/>
              <a:t> and </a:t>
            </a:r>
            <a:r>
              <a:rPr lang="en-US" i="1" dirty="0"/>
              <a:t>cup.</a:t>
            </a:r>
            <a:r>
              <a:rPr lang="en-US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say </a:t>
            </a:r>
            <a:r>
              <a:rPr lang="en-US" dirty="0"/>
              <a:t>the sound of the letter </a:t>
            </a:r>
            <a:r>
              <a:rPr lang="en-US" i="1" dirty="0"/>
              <a:t>C/c and </a:t>
            </a:r>
            <a:r>
              <a:rPr lang="en-US" dirty="0"/>
              <a:t>the words </a:t>
            </a:r>
            <a:r>
              <a:rPr lang="en-US" i="1" dirty="0"/>
              <a:t>cake, car, cat, cup</a:t>
            </a:r>
            <a:r>
              <a:rPr lang="en-US" dirty="0"/>
              <a:t> in a chant.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recognize </a:t>
            </a:r>
            <a:r>
              <a:rPr lang="en-US" dirty="0"/>
              <a:t>the words in different situations when listening.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use </a:t>
            </a:r>
            <a:r>
              <a:rPr lang="en-US" i="1" dirty="0" smtClean="0"/>
              <a:t>I </a:t>
            </a:r>
            <a:r>
              <a:rPr lang="en-US" i="1" dirty="0"/>
              <a:t>have a </a:t>
            </a:r>
            <a:r>
              <a:rPr lang="en-US" i="1" dirty="0" smtClean="0"/>
              <a:t>_____</a:t>
            </a:r>
            <a:r>
              <a:rPr lang="en-US" dirty="0" smtClean="0"/>
              <a:t> </a:t>
            </a:r>
            <a:r>
              <a:rPr lang="en-US" dirty="0"/>
              <a:t>to talk about possession.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trace </a:t>
            </a:r>
            <a:r>
              <a:rPr lang="en-US" dirty="0"/>
              <a:t>the letter C/c.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sing </a:t>
            </a:r>
            <a:r>
              <a:rPr lang="en-US" dirty="0"/>
              <a:t>a song with the structure </a:t>
            </a:r>
            <a:r>
              <a:rPr lang="en-US" i="1" dirty="0" smtClean="0"/>
              <a:t>I </a:t>
            </a:r>
            <a:r>
              <a:rPr lang="en-US" i="1" dirty="0"/>
              <a:t>have a </a:t>
            </a:r>
            <a:r>
              <a:rPr lang="en-US" i="1" dirty="0" smtClean="0"/>
              <a:t>_____</a:t>
            </a:r>
            <a:r>
              <a:rPr lang="en-US" dirty="0" smtClean="0"/>
              <a:t>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Lesson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lesson, pup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ils will be able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pronounce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C/c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cat, cake, car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C/c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things in the picture;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C/c;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and say the sound of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cat, cake, car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https://www.freesoundeffects.com/free-sounds/cars-10069/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sound of cat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13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Stick the flashcard for cat on the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1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 or car?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Use </a:t>
            </a:r>
            <a:r>
              <a:rPr lang="en-US" dirty="0"/>
              <a:t>flashcard or slide to show a part </a:t>
            </a:r>
            <a:r>
              <a:rPr lang="en-SG" dirty="0"/>
              <a:t>of the </a:t>
            </a:r>
            <a:r>
              <a:rPr lang="en-SG" dirty="0" smtClean="0"/>
              <a:t>picture.</a:t>
            </a:r>
            <a:endParaRPr lang="en-S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pupil guess whether it’s cat or </a:t>
            </a:r>
            <a:r>
              <a:rPr lang="en-US" dirty="0" smtClean="0"/>
              <a:t>car.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43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into 3 steps.</a:t>
            </a:r>
          </a:p>
          <a:p>
            <a:r>
              <a:rPr lang="en-US" b="1" dirty="0"/>
              <a:t>Step 1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up the context; Predict what pupils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learn.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Say </a:t>
            </a:r>
            <a:r>
              <a:rPr lang="en-US" i="1" dirty="0" smtClean="0"/>
              <a:t>Open </a:t>
            </a:r>
            <a:r>
              <a:rPr lang="en-US" i="1" dirty="0"/>
              <a:t>your book!</a:t>
            </a:r>
            <a:r>
              <a:rPr lang="en-US" dirty="0"/>
              <a:t> with a TPR action. Have pupils open the book, Unit 2, </a:t>
            </a:r>
            <a:r>
              <a:rPr lang="en-US" dirty="0" smtClean="0"/>
              <a:t>In </a:t>
            </a:r>
            <a:r>
              <a:rPr lang="en-US" dirty="0"/>
              <a:t>the dinning room. Teacher opens the digital book.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Ba and prompt pupils to answer </a:t>
            </a:r>
            <a:r>
              <a:rPr lang="en-US" i="1" dirty="0"/>
              <a:t>Ba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Continue with Mum and Dad and say </a:t>
            </a:r>
            <a:r>
              <a:rPr lang="en-US" i="1" dirty="0"/>
              <a:t>Ba, Mum and Dad are in the dinning room</a:t>
            </a:r>
            <a:r>
              <a:rPr lang="en-US" dirty="0"/>
              <a:t>. Have students 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escribe the picture and name some things in the picture (pupils can use Vietnamese if they are not ready to speak English).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recording and have pupils listen and repeat.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88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 and repeat the unit key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 and say the words with flashcards.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unit keywords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flashcards.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for </a:t>
            </a:r>
            <a:r>
              <a:rPr lang="en-US" i="1" dirty="0"/>
              <a:t>car</a:t>
            </a:r>
            <a:r>
              <a:rPr lang="en-US" dirty="0"/>
              <a:t> and</a:t>
            </a:r>
            <a:r>
              <a:rPr lang="en-US" i="1" dirty="0"/>
              <a:t> cat</a:t>
            </a:r>
            <a:r>
              <a:rPr lang="en-US" dirty="0"/>
              <a:t>. The flashcard for </a:t>
            </a:r>
            <a:r>
              <a:rPr lang="en-US" i="1" dirty="0"/>
              <a:t>car </a:t>
            </a:r>
            <a:r>
              <a:rPr lang="en-US" dirty="0"/>
              <a:t>is above the flashcard for </a:t>
            </a:r>
            <a:r>
              <a:rPr lang="en-US" i="1" dirty="0"/>
              <a:t>cat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the car,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</a:t>
            </a:r>
            <a:r>
              <a:rPr lang="en-US" i="1" dirty="0"/>
              <a:t>cat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 car or cat.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shout out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2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Step 3</a:t>
            </a:r>
          </a:p>
          <a:p>
            <a:r>
              <a:rPr lang="en-US" b="1" dirty="0"/>
              <a:t>Listen and repeat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able to listen and repeat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keywords 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en-S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SG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repeat the sound </a:t>
            </a:r>
            <a:r>
              <a:rPr lang="en-SG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say the words with flashcards.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unit keywords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flashcards.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up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have pupils shout out the word. Stick the flashcard on the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with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for </a:t>
            </a:r>
            <a:r>
              <a:rPr lang="en-US" i="1" dirty="0"/>
              <a:t>cup </a:t>
            </a:r>
            <a:r>
              <a:rPr lang="en-US" dirty="0"/>
              <a:t>and</a:t>
            </a:r>
            <a:r>
              <a:rPr lang="en-US" i="1" dirty="0"/>
              <a:t> cake</a:t>
            </a:r>
            <a:r>
              <a:rPr lang="en-US" dirty="0"/>
              <a:t>. The flashcard for cup  is above the flashcard for cake.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the cup,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cake.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</a:t>
            </a:r>
            <a:r>
              <a:rPr lang="en-US" i="1" dirty="0"/>
              <a:t> cup </a:t>
            </a:r>
            <a:r>
              <a:rPr lang="en-US" dirty="0"/>
              <a:t>or </a:t>
            </a:r>
            <a:r>
              <a:rPr lang="en-US" i="1" dirty="0"/>
              <a:t>cake</a:t>
            </a:r>
            <a:r>
              <a:rPr lang="en-US" dirty="0"/>
              <a:t>.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shout out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game with all four 4 flashcards for </a:t>
            </a:r>
            <a:r>
              <a:rPr lang="en-US" i="1" dirty="0"/>
              <a:t>car, cat, cup, cake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Ask pupils what is </a:t>
            </a:r>
            <a:r>
              <a:rPr lang="en-US" dirty="0" smtClean="0"/>
              <a:t>similar at the </a:t>
            </a:r>
            <a:r>
              <a:rPr lang="en-US" dirty="0"/>
              <a:t>beginning of each word.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Introduce the sound c, point to the first letter of each word and say. Have pupils listen and repeat. 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24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Point and say </a:t>
            </a:r>
            <a:r>
              <a:rPr lang="en-US" dirty="0"/>
              <a:t>is divided into 3 main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repeat the 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Choose a picture on the digital book, click  on the picture and have pupils listen and repeat.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repeat the word softly, loudly in groups to motivate them.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and say the pictures.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your index finger, demonstrate the action for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Point and say with </a:t>
            </a:r>
            <a:r>
              <a:rPr lang="en-US" dirty="0" smtClean="0"/>
              <a:t>TRP </a:t>
            </a:r>
            <a:r>
              <a:rPr lang="en-US" dirty="0"/>
              <a:t>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</a:t>
            </a:r>
            <a:r>
              <a:rPr lang="en-US" dirty="0" smtClean="0"/>
              <a:t>car </a:t>
            </a:r>
            <a:r>
              <a:rPr lang="en-US" dirty="0"/>
              <a:t>and say </a:t>
            </a:r>
            <a:r>
              <a:rPr lang="en-US" i="1" dirty="0" smtClean="0"/>
              <a:t>car</a:t>
            </a:r>
            <a:r>
              <a:rPr lang="en-US" dirty="0" smtClean="0"/>
              <a:t>. </a:t>
            </a:r>
            <a:r>
              <a:rPr lang="en-US" dirty="0"/>
              <a:t>Have pupil point and say.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the procedure.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Vary the speed to make the activity fun.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activity in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one or two students to point to the picture and have other pupils say the word. 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point and say the pictures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work in pairs and do the activity.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65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recognize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keywords through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pictures, sounds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the flashcard for car to a pupil.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pupil does the TPR action for the word. Have other pupils guess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guessing the word, have the whole class repeat the word in chorus.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05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Goodbye</a:t>
            </a:r>
          </a:p>
          <a:p>
            <a:endParaRPr lang="en-US" dirty="0" smtClean="0"/>
          </a:p>
          <a:p>
            <a:r>
              <a:rPr lang="en-US" dirty="0" smtClean="0"/>
              <a:t>Time: 2 minutes</a:t>
            </a:r>
          </a:p>
          <a:p>
            <a:endParaRPr lang="en-US" dirty="0" smtClean="0"/>
          </a:p>
          <a:p>
            <a:r>
              <a:rPr lang="en-US" dirty="0" smtClean="0"/>
              <a:t>Teacher and pupils say goodbye to the words.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Classroom management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Pupils sit in groups.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group will have a star if they do the task well.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the end of the lesson, the group with the most stars will be the winners.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96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 up the class rules.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or point to the picture and say </a:t>
            </a:r>
            <a:r>
              <a:rPr lang="en-US" i="1" dirty="0"/>
              <a:t>Sit nicely! </a:t>
            </a:r>
            <a:r>
              <a:rPr lang="en-US" dirty="0" smtClean="0"/>
              <a:t>and </a:t>
            </a:r>
            <a:r>
              <a:rPr lang="en-US" dirty="0"/>
              <a:t>do the TPR action.  Have pupils do the TPR action.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</a:t>
            </a:r>
            <a:r>
              <a:rPr lang="en-US" i="1" dirty="0"/>
              <a:t> </a:t>
            </a:r>
            <a:r>
              <a:rPr lang="en-US" i="1" dirty="0" smtClean="0"/>
              <a:t>Listen! </a:t>
            </a:r>
            <a:r>
              <a:rPr lang="en-US" dirty="0"/>
              <a:t>and </a:t>
            </a:r>
            <a:r>
              <a:rPr lang="en-US" i="1" dirty="0"/>
              <a:t>Be happy!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6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 up the class and have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guess the key words. Create the curiosity in learning.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 to the sounds, </a:t>
            </a:r>
            <a:r>
              <a:rPr lang="en-US" dirty="0" smtClean="0"/>
              <a:t>and guess what it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Play </a:t>
            </a:r>
            <a:r>
              <a:rPr lang="en-US" dirty="0"/>
              <a:t>the sound hidden in each </a:t>
            </a:r>
            <a:r>
              <a:rPr lang="en-US" dirty="0" smtClean="0"/>
              <a:t>slide, Ask </a:t>
            </a:r>
            <a:r>
              <a:rPr lang="en-US" i="1" dirty="0" smtClean="0"/>
              <a:t>What is it?</a:t>
            </a:r>
            <a:r>
              <a:rPr lang="en-US" dirty="0" smtClean="0"/>
              <a:t> and turn on the sound. Students can answer in English or in Vietnamese. After guessing, teacher says the word in English. Have pupils repeat the word.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 at the picture parts and guess the words.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https://freesound.org/people/shakaharu/sounds/88498/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Sound of the ball hitting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94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https://freesound.org/people/mboscolo/sounds/212663/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sound of bicycle bell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8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2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https://www.freesoundeffects.com/free-sounds/cars-10069/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sound of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07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Stick the flashcard for car on the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7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mp3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97000" y="2987526"/>
            <a:ext cx="9398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  <a:endParaRPr lang="en-US" sz="666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577" y="816981"/>
            <a:ext cx="5740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/>
              <a:t>UBND QUẬN DƯƠNG KINH</a:t>
            </a:r>
          </a:p>
          <a:p>
            <a:pPr algn="ctr"/>
            <a:r>
              <a:rPr lang="en-US" sz="2667" b="1" u="sng"/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106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5349172" cy="45992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ar+driveby2">
            <a:hlinkClick r:id="" action="ppaction://media"/>
            <a:extLst>
              <a:ext uri="{FF2B5EF4-FFF2-40B4-BE49-F238E27FC236}">
                <a16:creationId xmlns:a16="http://schemas.microsoft.com/office/drawing/2014/main" id="{27C0DCBF-AE0B-4681-917E-D1FD3358C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3831" y="4946620"/>
            <a:ext cx="445995" cy="445995"/>
          </a:xfrm>
          <a:prstGeom prst="rect">
            <a:avLst/>
          </a:prstGeom>
        </p:spPr>
      </p:pic>
      <p:pic>
        <p:nvPicPr>
          <p:cNvPr id="1026" name="Picture 2" descr="Image result for face question mark for kids">
            <a:extLst>
              <a:ext uri="{FF2B5EF4-FFF2-40B4-BE49-F238E27FC236}">
                <a16:creationId xmlns:a16="http://schemas.microsoft.com/office/drawing/2014/main" id="{C9620EFE-C671-4260-A790-2365F211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2" y="1225924"/>
            <a:ext cx="3779830" cy="377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7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F3C8B27-9D05-4CB1-A8F4-094A124E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02" y="1406769"/>
            <a:ext cx="4742521" cy="35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5642249" cy="45757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at2">
            <a:hlinkClick r:id="" action="ppaction://media"/>
            <a:extLst>
              <a:ext uri="{FF2B5EF4-FFF2-40B4-BE49-F238E27FC236}">
                <a16:creationId xmlns:a16="http://schemas.microsoft.com/office/drawing/2014/main" id="{4E89089F-1C5D-46AE-8F06-018678804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9754" y="5016097"/>
            <a:ext cx="353072" cy="353072"/>
          </a:xfrm>
          <a:prstGeom prst="rect">
            <a:avLst/>
          </a:prstGeom>
        </p:spPr>
      </p:pic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D96B9C63-A6B8-4539-93AE-C96C31B70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81" y="1180561"/>
            <a:ext cx="3082496" cy="380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51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0FB9087-D6A4-4024-9186-4FDD3373D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88777"/>
            <a:ext cx="7514492" cy="515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24144-1AAC-4DC5-AB72-F807CE38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BD206-6BA4-436E-935F-94849FE86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close up of a yellow car&#10;&#10;Description automatically generated">
            <a:extLst>
              <a:ext uri="{FF2B5EF4-FFF2-40B4-BE49-F238E27FC236}">
                <a16:creationId xmlns:a16="http://schemas.microsoft.com/office/drawing/2014/main" id="{94402D8C-7B1C-4631-861A-E31B5A860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" y="1798687"/>
            <a:ext cx="6934200" cy="4378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AE75EA-68EE-4F4B-9ED2-860B76647554}"/>
              </a:ext>
            </a:extLst>
          </p:cNvPr>
          <p:cNvSpPr/>
          <p:nvPr/>
        </p:nvSpPr>
        <p:spPr>
          <a:xfrm>
            <a:off x="6804212" y="1690688"/>
            <a:ext cx="430306" cy="4378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DF2090-EFF2-44A6-B3B4-55167793B15E}"/>
              </a:ext>
            </a:extLst>
          </p:cNvPr>
          <p:cNvSpPr/>
          <p:nvPr/>
        </p:nvSpPr>
        <p:spPr>
          <a:xfrm>
            <a:off x="891988" y="1682384"/>
            <a:ext cx="5966012" cy="43865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742F8A-2407-41B8-BF81-FA76B07790EC}"/>
              </a:ext>
            </a:extLst>
          </p:cNvPr>
          <p:cNvSpPr/>
          <p:nvPr/>
        </p:nvSpPr>
        <p:spPr>
          <a:xfrm>
            <a:off x="838200" y="1717626"/>
            <a:ext cx="5127812" cy="435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412" y="3447061"/>
            <a:ext cx="3196952" cy="13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0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5" name="Isosceles Triangle 194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Isosceles Triangle 200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EBE9E41C-344C-43B9-A691-2B28CD81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2" y="2659960"/>
            <a:ext cx="4591108" cy="180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04" y="327219"/>
            <a:ext cx="2050232" cy="2046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766" y="4456964"/>
            <a:ext cx="2032970" cy="202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44F895B-8116-4CFA-8466-107C7328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85" y="437213"/>
            <a:ext cx="2895600" cy="216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DC19984-1524-401B-B92C-D0553F4E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25" y="2874212"/>
            <a:ext cx="5140460" cy="352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15720" y="2553536"/>
            <a:ext cx="271689" cy="271689"/>
          </a:xfrm>
          <a:prstGeom prst="rect">
            <a:avLst/>
          </a:prstGeom>
        </p:spPr>
      </p:pic>
      <p:pic>
        <p:nvPicPr>
          <p:cNvPr id="4" name="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7471" y="4571339"/>
            <a:ext cx="304344" cy="3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2DF2BEF-AE0D-4541-B333-D1361CD3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1" y="3494313"/>
            <a:ext cx="3982862" cy="238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1BB8820-E234-4586-97D4-89EFB228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13" y="391812"/>
            <a:ext cx="2360050" cy="281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68113" y="2610083"/>
            <a:ext cx="344338" cy="344338"/>
          </a:xfrm>
          <a:prstGeom prst="rect">
            <a:avLst/>
          </a:prstGeom>
        </p:spPr>
      </p:pic>
      <p:pic>
        <p:nvPicPr>
          <p:cNvPr id="7" name="ca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53557" y="4507209"/>
            <a:ext cx="360278" cy="3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9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274246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id="{87C2FC73-590A-4674-99D6-20F721EC0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0771095" y="-1"/>
            <a:ext cx="1420906" cy="1420906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C670BA9-9210-4C80-B65D-9B495E00C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288401" y="49497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31604" y="2087467"/>
            <a:ext cx="825632" cy="82563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89018" y="1986315"/>
            <a:ext cx="337222" cy="33722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9AB285-33DB-4406-9CD9-32D2DAA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04" y="2942576"/>
            <a:ext cx="4147112" cy="19523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27" y="3084093"/>
            <a:ext cx="1863726" cy="1860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62" y="4944334"/>
            <a:ext cx="1746738" cy="17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8537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b="1" dirty="0"/>
              <a:t>Point </a:t>
            </a:r>
            <a:r>
              <a:rPr lang="en-US" b="1" dirty="0" smtClean="0"/>
              <a:t>and say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77" y="1247426"/>
            <a:ext cx="9214337" cy="5190744"/>
          </a:xfr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51" y="1115568"/>
            <a:ext cx="3213119" cy="2843784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Unit 2</a:t>
            </a:r>
            <a:br>
              <a:rPr lang="en-US" sz="4400" b="1" dirty="0">
                <a:solidFill>
                  <a:srgbClr val="FFFFFF"/>
                </a:solidFill>
              </a:rPr>
            </a:br>
            <a:r>
              <a:rPr lang="en-US" sz="4400" b="1" dirty="0">
                <a:solidFill>
                  <a:srgbClr val="FFFFFF"/>
                </a:solidFill>
              </a:rPr>
              <a:t/>
            </a:r>
            <a:br>
              <a:rPr lang="en-US" sz="4400" b="1" dirty="0">
                <a:solidFill>
                  <a:srgbClr val="FFFFFF"/>
                </a:solidFill>
              </a:rPr>
            </a:br>
            <a:r>
              <a:rPr lang="en-US" sz="4400" b="1" dirty="0">
                <a:solidFill>
                  <a:srgbClr val="FFFFFF"/>
                </a:solidFill>
              </a:rPr>
              <a:t>In the dining room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7" y="476995"/>
            <a:ext cx="6176735" cy="59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6152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CB8AE4D-5238-4AF1-9D0A-F166D780E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665" y="2332892"/>
            <a:ext cx="2531781" cy="189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6B3959F-A878-4A08-A01B-8F896A9D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52" y="2399243"/>
            <a:ext cx="3719225" cy="25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1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47F2047-219B-4A13-8877-0143F83B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03" y="2788728"/>
            <a:ext cx="3117155" cy="186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3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754209" y="1883853"/>
            <a:ext cx="2228850" cy="2697294"/>
            <a:chOff x="8754209" y="1883853"/>
            <a:chExt cx="2228850" cy="2697294"/>
          </a:xfrm>
        </p:grpSpPr>
        <p:sp>
          <p:nvSpPr>
            <p:cNvPr id="6" name="TextBox 5"/>
            <p:cNvSpPr txBox="1"/>
            <p:nvPr/>
          </p:nvSpPr>
          <p:spPr>
            <a:xfrm>
              <a:off x="8839200" y="3565484"/>
              <a:ext cx="20588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3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" panose="020B7200000000000000" pitchFamily="34" charset="0"/>
                </a:rPr>
                <a:t>c</a:t>
              </a:r>
              <a:r>
                <a:rPr lang="en-US" sz="6000" b="1" spc="3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" panose="020B7200000000000000" pitchFamily="34" charset="0"/>
                </a:rPr>
                <a:t>up</a:t>
              </a:r>
              <a:endParaRPr lang="en-US" sz="6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endParaRPr>
            </a:p>
          </p:txBody>
        </p:sp>
        <p:pic>
          <p:nvPicPr>
            <p:cNvPr id="14" name="Picture 13"/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54209" y="1883853"/>
              <a:ext cx="2228850" cy="1809750"/>
            </a:xfrm>
            <a:prstGeom prst="rect">
              <a:avLst/>
            </a:prstGeom>
            <a:effectLst>
              <a:glow rad="127000">
                <a:schemeClr val="accent1">
                  <a:alpha val="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4726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D30D-E0D3-4A39-9145-71392016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080808"/>
                </a:solidFill>
              </a:rPr>
              <a:t>Sit in groups and try to get as many </a:t>
            </a:r>
            <a:r>
              <a:rPr lang="en-US" sz="2800" b="1" dirty="0">
                <a:solidFill>
                  <a:srgbClr val="FF0000"/>
                </a:solidFill>
              </a:rPr>
              <a:t>stars</a:t>
            </a:r>
            <a:r>
              <a:rPr lang="en-US" sz="2800" dirty="0">
                <a:solidFill>
                  <a:srgbClr val="080808"/>
                </a:solidFill>
              </a:rPr>
              <a:t> as possible!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2EAB17-D82F-477F-8A9C-D06FBF6EC8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79772" y="718200"/>
          <a:ext cx="4990496" cy="581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624">
                  <a:extLst>
                    <a:ext uri="{9D8B030D-6E8A-4147-A177-3AD203B41FA5}">
                      <a16:colId xmlns:a16="http://schemas.microsoft.com/office/drawing/2014/main" val="4046653109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1027448298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191890583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3277744724"/>
                    </a:ext>
                  </a:extLst>
                </a:gridCol>
              </a:tblGrid>
              <a:tr h="602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1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2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3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4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2687783898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896099964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1760903741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673455637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4107495489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3735319392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3370862955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249658929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 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1509218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3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F45B2-C7D7-4DEC-A033-ABB216A7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.VnAvant" panose="020B7200000000000000" pitchFamily="34" charset="0"/>
              </a:rPr>
              <a:t>Class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ECA61-7C79-4D18-BB09-95F44079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114" y="5540187"/>
            <a:ext cx="2577353" cy="3855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200" dirty="0"/>
              <a:t>Sit nicely!</a:t>
            </a:r>
          </a:p>
        </p:txBody>
      </p:sp>
      <p:pic>
        <p:nvPicPr>
          <p:cNvPr id="1026" name="Picture 2" descr="Image result for Sit nicely desk">
            <a:extLst>
              <a:ext uri="{FF2B5EF4-FFF2-40B4-BE49-F238E27FC236}">
                <a16:creationId xmlns:a16="http://schemas.microsoft.com/office/drawing/2014/main" id="{DC6BF0DB-A150-4182-AD34-962E552C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612" y="1557280"/>
            <a:ext cx="1737472" cy="34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48CEDAB7-52C6-4435-8014-EBC2D3316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069"/>
            <a:ext cx="1805689" cy="325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isten">
            <a:extLst>
              <a:ext uri="{FF2B5EF4-FFF2-40B4-BE49-F238E27FC236}">
                <a16:creationId xmlns:a16="http://schemas.microsoft.com/office/drawing/2014/main" id="{FEB9665E-53DF-4C51-95D8-7CC000D4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24" y="2063531"/>
            <a:ext cx="2626218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14CD99-E67D-4C97-A048-17D48E8AFC08}"/>
              </a:ext>
            </a:extLst>
          </p:cNvPr>
          <p:cNvSpPr txBox="1"/>
          <p:nvPr/>
        </p:nvSpPr>
        <p:spPr>
          <a:xfrm>
            <a:off x="5302224" y="5473004"/>
            <a:ext cx="2626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Listen!</a:t>
            </a:r>
          </a:p>
          <a:p>
            <a:endParaRPr lang="en-US" sz="4200" dirty="0"/>
          </a:p>
        </p:txBody>
      </p:sp>
      <p:grpSp>
        <p:nvGrpSpPr>
          <p:cNvPr id="6" name="Group 5"/>
          <p:cNvGrpSpPr/>
          <p:nvPr/>
        </p:nvGrpSpPr>
        <p:grpSpPr>
          <a:xfrm>
            <a:off x="8365962" y="2196396"/>
            <a:ext cx="3092964" cy="3969104"/>
            <a:chOff x="8365962" y="2196396"/>
            <a:chExt cx="3092964" cy="3969104"/>
          </a:xfrm>
        </p:grpSpPr>
        <p:pic>
          <p:nvPicPr>
            <p:cNvPr id="1032" name="Picture 8" descr="Related image">
              <a:extLst>
                <a:ext uri="{FF2B5EF4-FFF2-40B4-BE49-F238E27FC236}">
                  <a16:creationId xmlns:a16="http://schemas.microsoft.com/office/drawing/2014/main" id="{9118B109-E4A7-4CCA-8015-D2C78E777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962" y="2196396"/>
              <a:ext cx="3092964" cy="2465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94408C-FFDA-48C6-ABF6-84EE2C33F2D9}"/>
                </a:ext>
              </a:extLst>
            </p:cNvPr>
            <p:cNvSpPr/>
            <p:nvPr/>
          </p:nvSpPr>
          <p:spPr>
            <a:xfrm>
              <a:off x="9066348" y="5426836"/>
              <a:ext cx="239257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200" dirty="0"/>
                <a:t>Be happy!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4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14DAC2-F543-4642-B5BD-339B6E5333B8}"/>
              </a:ext>
            </a:extLst>
          </p:cNvPr>
          <p:cNvSpPr/>
          <p:nvPr/>
        </p:nvSpPr>
        <p:spPr>
          <a:xfrm>
            <a:off x="887506" y="793376"/>
            <a:ext cx="5325726" cy="4810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face question mark for kids">
            <a:extLst>
              <a:ext uri="{FF2B5EF4-FFF2-40B4-BE49-F238E27FC236}">
                <a16:creationId xmlns:a16="http://schemas.microsoft.com/office/drawing/2014/main" id="{C9620EFE-C671-4260-A790-2365F211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15" y="1202476"/>
            <a:ext cx="3943955" cy="394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88498__shakaharu__ball-basketball-drop">
            <a:hlinkClick r:id="" action="ppaction://media"/>
            <a:extLst>
              <a:ext uri="{FF2B5EF4-FFF2-40B4-BE49-F238E27FC236}">
                <a16:creationId xmlns:a16="http://schemas.microsoft.com/office/drawing/2014/main" id="{EB4B3E0E-9373-4524-87AE-11C8A54BD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3232" y="5200909"/>
            <a:ext cx="402722" cy="4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D8329DD-FFD6-4FB3-A175-ACBF5B59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5" y="1289538"/>
            <a:ext cx="2766621" cy="418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23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5360895" cy="4610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face question mark for kids">
            <a:extLst>
              <a:ext uri="{FF2B5EF4-FFF2-40B4-BE49-F238E27FC236}">
                <a16:creationId xmlns:a16="http://schemas.microsoft.com/office/drawing/2014/main" id="{C9620EFE-C671-4260-A790-2365F211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1" y="1225923"/>
            <a:ext cx="3744317" cy="37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12663__mboscolo__bike-bell">
            <a:hlinkClick r:id="" action="ppaction://media"/>
            <a:extLst>
              <a:ext uri="{FF2B5EF4-FFF2-40B4-BE49-F238E27FC236}">
                <a16:creationId xmlns:a16="http://schemas.microsoft.com/office/drawing/2014/main" id="{9BABA0E4-0F4E-43B7-B78F-DD4FE246B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8400" y="4954723"/>
            <a:ext cx="449615" cy="4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2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90" y="871720"/>
            <a:ext cx="5608763" cy="4496411"/>
          </a:xfrm>
        </p:spPr>
      </p:pic>
    </p:spTree>
    <p:extLst>
      <p:ext uri="{BB962C8B-B14F-4D97-AF65-F5344CB8AC3E}">
        <p14:creationId xmlns:p14="http://schemas.microsoft.com/office/powerpoint/2010/main" val="181035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1316</Words>
  <Application>Microsoft Office PowerPoint</Application>
  <PresentationFormat>Widescreen</PresentationFormat>
  <Paragraphs>226</Paragraphs>
  <Slides>24</Slides>
  <Notes>22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.VnAvant</vt:lpstr>
      <vt:lpstr>Arial</vt:lpstr>
      <vt:lpstr>Calibri</vt:lpstr>
      <vt:lpstr>Calibri Light</vt:lpstr>
      <vt:lpstr>Comic Sans MS</vt:lpstr>
      <vt:lpstr>Office Theme</vt:lpstr>
      <vt:lpstr>PowerPoint Presentation</vt:lpstr>
      <vt:lpstr>Unit 2  In the dining room</vt:lpstr>
      <vt:lpstr>Sit in groups and try to get as many stars as possible!</vt:lpstr>
      <vt:lpstr>Class rules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Point and say</vt:lpstr>
      <vt:lpstr>Game</vt:lpstr>
      <vt:lpstr>Goodbye</vt:lpstr>
      <vt:lpstr>Goodbye</vt:lpstr>
      <vt:lpstr>Goodbye</vt:lpstr>
      <vt:lpstr>Goodbye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DELL</cp:lastModifiedBy>
  <cp:revision>91</cp:revision>
  <dcterms:created xsi:type="dcterms:W3CDTF">2020-02-18T03:54:09Z</dcterms:created>
  <dcterms:modified xsi:type="dcterms:W3CDTF">2025-04-10T14:48:36Z</dcterms:modified>
</cp:coreProperties>
</file>