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6" r:id="rId2"/>
    <p:sldId id="256" r:id="rId3"/>
    <p:sldId id="261" r:id="rId4"/>
    <p:sldId id="310" r:id="rId5"/>
    <p:sldId id="313" r:id="rId6"/>
    <p:sldId id="262" r:id="rId7"/>
    <p:sldId id="270" r:id="rId8"/>
    <p:sldId id="314" r:id="rId9"/>
    <p:sldId id="271" r:id="rId10"/>
    <p:sldId id="315" r:id="rId11"/>
    <p:sldId id="308" r:id="rId12"/>
    <p:sldId id="311" r:id="rId13"/>
    <p:sldId id="269" r:id="rId14"/>
    <p:sldId id="298" r:id="rId15"/>
    <p:sldId id="299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16"/>
            <p14:sldId id="256"/>
          </p14:sldIdLst>
        </p14:section>
        <p14:section name="Warm-up" id="{2214F3F4-2845-49C5-9FAC-8A0C77B6FD0B}">
          <p14:sldIdLst>
            <p14:sldId id="261"/>
            <p14:sldId id="310"/>
          </p14:sldIdLst>
        </p14:section>
        <p14:section name="Listen and chant" id="{F0DAE56A-85E4-44F7-9B30-495758122585}">
          <p14:sldIdLst>
            <p14:sldId id="313"/>
            <p14:sldId id="262"/>
            <p14:sldId id="270"/>
          </p14:sldIdLst>
        </p14:section>
        <p14:section name="Listen and tick" id="{58FEADAA-2791-46DD-8C65-45F39A928C83}">
          <p14:sldIdLst>
            <p14:sldId id="314"/>
            <p14:sldId id="271"/>
          </p14:sldIdLst>
        </p14:section>
        <p14:section name="Look and trace" id="{27C6FD33-92F2-4D3A-AD71-847EEF8B2DE3}">
          <p14:sldIdLst>
            <p14:sldId id="315"/>
          </p14:sldIdLst>
        </p14:section>
        <p14:section name="Game" id="{5104B3B2-DA5E-4800-8CAB-CCEEB3812321}">
          <p14:sldIdLst>
            <p14:sldId id="308"/>
            <p14:sldId id="311"/>
          </p14:sldIdLst>
        </p14:section>
        <p14:section name="Wrap up" id="{7699F4D7-882D-441C-8DFE-54C512F945A8}">
          <p14:sldIdLst>
            <p14:sldId id="269"/>
            <p14:sldId id="298"/>
            <p14:sldId id="299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94364" autoAdjust="0"/>
  </p:normalViewPr>
  <p:slideViewPr>
    <p:cSldViewPr snapToGrid="0">
      <p:cViewPr varScale="1">
        <p:scale>
          <a:sx n="65" d="100"/>
          <a:sy n="65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85420767716534"/>
          <c:y val="2.578124841404722E-2"/>
          <c:w val="0.63229170767716536"/>
          <c:h val="0.948437503171905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91-48FA-849A-88BAEBF2FD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91-48FA-849A-88BAEBF2FD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91-48FA-849A-88BAEBF2FD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91-48FA-849A-88BAEBF2FD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91-48FA-849A-88BAEBF2FD7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91-48FA-849A-88BAEBF2FD7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B91-48FA-849A-88BAEBF2FD7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B91-48FA-849A-88BAEBF2FD7F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0-43D8-A57B-2866B3929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85420767716534"/>
          <c:y val="2.578124841404722E-2"/>
          <c:w val="0.63229170767716536"/>
          <c:h val="0.948437503171905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CE-4011-A7EE-7BDBC77065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CE-4011-A7EE-7BDBC77065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CE-4011-A7EE-7BDBC77065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CE-4011-A7EE-7BDBC77065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4CE-4011-A7EE-7BDBC77065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4CE-4011-A7EE-7BDBC77065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4CE-4011-A7EE-7BDBC770652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4CE-4011-A7EE-7BDBC770652C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0-43D8-A57B-2866B3929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tmp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tmp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0.63338</cdr:x>
      <cdr:y>0.53297</cdr:y>
    </cdr:from>
    <cdr:to>
      <cdr:x>0.77467</cdr:x>
      <cdr:y>0.6378</cdr:y>
    </cdr:to>
    <cdr:pic>
      <cdr:nvPicPr>
        <cdr:cNvPr id="3" name="Picture 2" descr="A picture containing wheel, drawing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54D81CED-B4F5-464E-9F4B-82BCE3B7814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148136" y="2887977"/>
          <a:ext cx="1148353" cy="56803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0.63338</cdr:x>
      <cdr:y>0.53297</cdr:y>
    </cdr:from>
    <cdr:to>
      <cdr:x>0.77467</cdr:x>
      <cdr:y>0.6378</cdr:y>
    </cdr:to>
    <cdr:pic>
      <cdr:nvPicPr>
        <cdr:cNvPr id="3" name="Picture 2" descr="A picture containing wheel, drawing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54D81CED-B4F5-464E-9F4B-82BCE3B7814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148136" y="2887977"/>
          <a:ext cx="1148353" cy="56803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C/c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i="1" dirty="0"/>
              <a:t>cake, car, cup, cat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listen, recognize the words and tick the correct boxes.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C/c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45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Revise the words and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Spinning Wheel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play the game spinning wheel in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wheel stops, say the picture. For example,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c, c (cup)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23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Goodbye</a:t>
            </a:r>
          </a:p>
          <a:p>
            <a:endParaRPr lang="en-US" dirty="0" smtClean="0"/>
          </a:p>
          <a:p>
            <a:r>
              <a:rPr lang="en-US" dirty="0" smtClean="0"/>
              <a:t>Time: 2 minutes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Repeat the words with TPR actions. Goodbye to the words.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Spinning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play the game spinning wheel in groups. When the wheel stops, say the picture. For example,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c, c (cup)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on </a:t>
            </a:r>
            <a:r>
              <a:rPr lang="en-US" i="1" dirty="0"/>
              <a:t>Start/Stop</a:t>
            </a:r>
            <a:r>
              <a:rPr lang="en-US" dirty="0"/>
              <a:t> to turn on and off the wheel.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6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chant 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say the sound of the letter C/c and the words in the chant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repeat the sound and the words of the chant, sentence by sentence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along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+</a:t>
            </a:r>
            <a:r>
              <a:rPr lang="en-US" baseline="0" dirty="0" smtClean="0"/>
              <a:t> </a:t>
            </a:r>
            <a:r>
              <a:rPr lang="en-US" dirty="0" smtClean="0"/>
              <a:t>Round </a:t>
            </a:r>
            <a:r>
              <a:rPr lang="en-US" dirty="0"/>
              <a:t>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+ Round </a:t>
            </a: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/>
              <a:t>Have pupils listen and do the TPR actions with teacher.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+ Round </a:t>
            </a:r>
            <a:r>
              <a:rPr lang="en-US" dirty="0"/>
              <a:t>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+ Repeat </a:t>
            </a:r>
            <a:r>
              <a:rPr lang="en-US" dirty="0"/>
              <a:t>round 3 several times.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+ Revise </a:t>
            </a:r>
            <a:r>
              <a:rPr lang="en-US" dirty="0"/>
              <a:t>the letter </a:t>
            </a:r>
            <a:r>
              <a:rPr lang="en-US" i="1" dirty="0" smtClean="0"/>
              <a:t>C/c</a:t>
            </a:r>
            <a:r>
              <a:rPr lang="en-US" dirty="0" smtClean="0"/>
              <a:t> </a:t>
            </a:r>
            <a:r>
              <a:rPr lang="en-US" dirty="0"/>
              <a:t>by writing in the air.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chant along in pairs.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tick </a:t>
            </a:r>
            <a:r>
              <a:rPr lang="en-US" dirty="0" smtClean="0"/>
              <a:t>is </a:t>
            </a:r>
            <a:r>
              <a:rPr lang="en-US" dirty="0"/>
              <a:t>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TPR action to help the pupils understand the meaning of Listen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choose the correct picture. Demonstrate an example.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Quick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the flashcards on the board.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again and check the answer.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to repeat the answer.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say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in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tracing.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do the task in the book with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pencils  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chart" Target="../charts/chart2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png"/><Relationship Id="rId10" Type="http://schemas.openxmlformats.org/officeDocument/2006/relationships/image" Target="../media/image12.tm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chart" Target="../charts/chart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png"/><Relationship Id="rId10" Type="http://schemas.openxmlformats.org/officeDocument/2006/relationships/image" Target="../media/image12.tm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2.png"/><Relationship Id="rId5" Type="http://schemas.openxmlformats.org/officeDocument/2006/relationships/image" Target="../media/image21.tmp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6815"/>
            <a:ext cx="12361321" cy="6944815"/>
          </a:xfrm>
          <a:custGeom>
            <a:avLst/>
            <a:gdLst/>
            <a:ahLst/>
            <a:cxnLst/>
            <a:rect l="l" t="t" r="r" b="b"/>
            <a:pathLst>
              <a:path w="18541982" h="10417223">
                <a:moveTo>
                  <a:pt x="0" y="0"/>
                </a:moveTo>
                <a:lnTo>
                  <a:pt x="18541982" y="0"/>
                </a:lnTo>
                <a:lnTo>
                  <a:pt x="18541982" y="10417223"/>
                </a:lnTo>
                <a:lnTo>
                  <a:pt x="0" y="10417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 cap="rnd">
              <a:solidFill>
                <a:srgbClr val="FC8181">
                  <a:alpha val="89804"/>
                </a:srgbClr>
              </a:solidFill>
              <a:prstDash val="lgDash"/>
              <a:round/>
            </a:ln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15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-383377" y="3987800"/>
            <a:ext cx="2567777" cy="2870200"/>
          </a:xfrm>
          <a:custGeom>
            <a:avLst/>
            <a:gdLst/>
            <a:ahLst/>
            <a:cxnLst/>
            <a:rect l="l" t="t" r="r" b="b"/>
            <a:pathLst>
              <a:path w="2596105" h="3633226">
                <a:moveTo>
                  <a:pt x="0" y="0"/>
                </a:moveTo>
                <a:lnTo>
                  <a:pt x="2596105" y="0"/>
                </a:lnTo>
                <a:lnTo>
                  <a:pt x="2596105" y="3633226"/>
                </a:lnTo>
                <a:lnTo>
                  <a:pt x="0" y="3633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10160000" y="3987800"/>
            <a:ext cx="2251815" cy="2870200"/>
          </a:xfrm>
          <a:custGeom>
            <a:avLst/>
            <a:gdLst/>
            <a:ahLst/>
            <a:cxnLst/>
            <a:rect l="l" t="t" r="r" b="b"/>
            <a:pathLst>
              <a:path w="2596105" h="3633226">
                <a:moveTo>
                  <a:pt x="2596105" y="0"/>
                </a:moveTo>
                <a:lnTo>
                  <a:pt x="0" y="0"/>
                </a:lnTo>
                <a:lnTo>
                  <a:pt x="0" y="3633226"/>
                </a:lnTo>
                <a:lnTo>
                  <a:pt x="2596105" y="3633226"/>
                </a:lnTo>
                <a:lnTo>
                  <a:pt x="25961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905D1C-653D-2BF2-FF59-294B4ACA27AF}"/>
              </a:ext>
            </a:extLst>
          </p:cNvPr>
          <p:cNvSpPr txBox="1"/>
          <p:nvPr/>
        </p:nvSpPr>
        <p:spPr>
          <a:xfrm>
            <a:off x="1397000" y="2987526"/>
            <a:ext cx="939800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2"/>
              </a:lnSpc>
              <a:spcBef>
                <a:spcPct val="0"/>
              </a:spcBef>
            </a:pPr>
            <a:r>
              <a:rPr lang="en-US" sz="6667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WELCOME</a:t>
            </a:r>
            <a:endParaRPr lang="en-US" sz="6667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ts val="7832"/>
              </a:lnSpc>
              <a:spcBef>
                <a:spcPct val="0"/>
              </a:spcBef>
            </a:pPr>
            <a:r>
              <a:rPr lang="en-US" sz="6667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To Our 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6577" y="816981"/>
            <a:ext cx="57404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/>
              <a:t>UBND QUẬN DƯƠNG KINH</a:t>
            </a:r>
          </a:p>
          <a:p>
            <a:pPr algn="ctr"/>
            <a:r>
              <a:rPr lang="en-US" sz="2667" b="1" u="sng"/>
              <a:t>TRƯỜNG TIỂU HỌC ANH DŨNG</a:t>
            </a:r>
          </a:p>
        </p:txBody>
      </p:sp>
    </p:spTree>
    <p:extLst>
      <p:ext uri="{BB962C8B-B14F-4D97-AF65-F5344CB8AC3E}">
        <p14:creationId xmlns:p14="http://schemas.microsoft.com/office/powerpoint/2010/main" val="155513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040374" y="2007348"/>
            <a:ext cx="4008475" cy="1767209"/>
            <a:chOff x="3657600" y="2301070"/>
            <a:chExt cx="5219047" cy="24798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082767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/>
              <a:t>Look and trace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930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endParaRPr lang="en-US" sz="115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A93CC00-28CD-4A25-93CD-D6A60EE477C9}"/>
              </a:ext>
            </a:extLst>
          </p:cNvPr>
          <p:cNvGrpSpPr/>
          <p:nvPr/>
        </p:nvGrpSpPr>
        <p:grpSpPr>
          <a:xfrm>
            <a:off x="2031999" y="719664"/>
            <a:ext cx="8128000" cy="5418667"/>
            <a:chOff x="2031999" y="719664"/>
            <a:chExt cx="8128000" cy="5418667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98218AE8-08A9-487A-8C23-8922ACB50E13}"/>
                </a:ext>
              </a:extLst>
            </p:cNvPr>
            <p:cNvGraphicFramePr/>
            <p:nvPr/>
          </p:nvGraphicFramePr>
          <p:xfrm>
            <a:off x="2031999" y="719664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F077866-7838-4E78-ACA7-76477D15072A}"/>
                </a:ext>
              </a:extLst>
            </p:cNvPr>
            <p:cNvSpPr/>
            <p:nvPr/>
          </p:nvSpPr>
          <p:spPr>
            <a:xfrm>
              <a:off x="3514164" y="847163"/>
              <a:ext cx="5163671" cy="5163671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E68A713-0910-4970-8AEA-06D5EB42D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867" y="1317810"/>
              <a:ext cx="892254" cy="792365"/>
            </a:xfrm>
            <a:prstGeom prst="rect">
              <a:avLst/>
            </a:prstGeom>
          </p:spPr>
        </p:pic>
        <p:pic>
          <p:nvPicPr>
            <p:cNvPr id="11" name="Picture 10" descr="A picture containing yellow, drawing, umbrella, car&#10;&#10;Description automatically generated">
              <a:extLst>
                <a:ext uri="{FF2B5EF4-FFF2-40B4-BE49-F238E27FC236}">
                  <a16:creationId xmlns:a16="http://schemas.microsoft.com/office/drawing/2014/main" id="{A048B2AF-36BE-411B-8C78-6DB1FAB8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2633" y="4747826"/>
              <a:ext cx="1130721" cy="690846"/>
            </a:xfrm>
            <a:prstGeom prst="rect">
              <a:avLst/>
            </a:prstGeom>
          </p:spPr>
        </p:pic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6726AE0-BBDA-46B5-B3CD-C06769B7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3194" y="3654387"/>
              <a:ext cx="1132649" cy="629939"/>
            </a:xfrm>
            <a:prstGeom prst="rect">
              <a:avLst/>
            </a:prstGeom>
          </p:spPr>
        </p:pic>
        <p:pic>
          <p:nvPicPr>
            <p:cNvPr id="15" name="Picture 14" descr="A picture containing cup, table, glass, sitting&#10;&#10;Description automatically generated">
              <a:extLst>
                <a:ext uri="{FF2B5EF4-FFF2-40B4-BE49-F238E27FC236}">
                  <a16:creationId xmlns:a16="http://schemas.microsoft.com/office/drawing/2014/main" id="{5BB422EA-5E10-4DF7-BD65-A9B9EA920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301" y="4581909"/>
              <a:ext cx="803511" cy="792365"/>
            </a:xfrm>
            <a:prstGeom prst="rect">
              <a:avLst/>
            </a:prstGeom>
          </p:spPr>
        </p:pic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35ABB55-775A-49B2-AA8A-0DCFA3485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812" y="2769529"/>
              <a:ext cx="1069859" cy="540473"/>
            </a:xfrm>
            <a:prstGeom prst="rect">
              <a:avLst/>
            </a:prstGeom>
          </p:spPr>
        </p:pic>
        <p:pic>
          <p:nvPicPr>
            <p:cNvPr id="19" name="Picture 18" descr="A close up of food&#10;&#10;Description automatically generated">
              <a:extLst>
                <a:ext uri="{FF2B5EF4-FFF2-40B4-BE49-F238E27FC236}">
                  <a16:creationId xmlns:a16="http://schemas.microsoft.com/office/drawing/2014/main" id="{967BAC23-ACC3-411C-8DA1-E21991A12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881" y="1163450"/>
              <a:ext cx="1069859" cy="1115427"/>
            </a:xfrm>
            <a:prstGeom prst="rect">
              <a:avLst/>
            </a:prstGeom>
          </p:spPr>
        </p:pic>
        <p:pic>
          <p:nvPicPr>
            <p:cNvPr id="21" name="Picture 2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4DE577A-D04D-4411-BFA6-F68E9E805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146" y="2799372"/>
              <a:ext cx="1466254" cy="480788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71FC4B2-1D50-45CC-A1B5-BA8623257C9C}"/>
              </a:ext>
            </a:extLst>
          </p:cNvPr>
          <p:cNvSpPr/>
          <p:nvPr/>
        </p:nvSpPr>
        <p:spPr>
          <a:xfrm>
            <a:off x="5025843" y="6165225"/>
            <a:ext cx="2027970" cy="689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START/STOP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81E4C3D8-2C39-43AB-A2A9-08C52C1E9CB1}"/>
              </a:ext>
            </a:extLst>
          </p:cNvPr>
          <p:cNvSpPr/>
          <p:nvPr/>
        </p:nvSpPr>
        <p:spPr>
          <a:xfrm rot="16200000">
            <a:off x="5696921" y="5616914"/>
            <a:ext cx="792365" cy="3779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EF3321-2F2C-449A-9096-14ACAD4C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CB8AE4D-5238-4AF1-9D0A-F166D780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600" y="1831759"/>
            <a:ext cx="3311669" cy="247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6B3959F-A878-4A08-A01B-8F896A9D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65" y="2399243"/>
            <a:ext cx="2783898" cy="19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47F2047-219B-4A13-8877-0143F83B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39" y="2270805"/>
            <a:ext cx="3866547" cy="231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4209" y="1883853"/>
            <a:ext cx="2228850" cy="2697294"/>
            <a:chOff x="8754209" y="1883853"/>
            <a:chExt cx="2228850" cy="2697294"/>
          </a:xfrm>
        </p:grpSpPr>
        <p:sp>
          <p:nvSpPr>
            <p:cNvPr id="8" name="TextBox 7"/>
            <p:cNvSpPr txBox="1"/>
            <p:nvPr/>
          </p:nvSpPr>
          <p:spPr>
            <a:xfrm>
              <a:off x="8839200" y="3565484"/>
              <a:ext cx="20588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anose="020B7200000000000000" pitchFamily="34" charset="0"/>
                </a:rPr>
                <a:t>c</a:t>
              </a:r>
              <a:r>
                <a:rPr lang="en-US" sz="6000" b="1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anose="020B7200000000000000" pitchFamily="34" charset="0"/>
                </a:rPr>
                <a:t>up</a:t>
              </a:r>
              <a:endParaRPr lang="en-US" sz="6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endParaRPr>
            </a:p>
          </p:txBody>
        </p:sp>
        <p:pic>
          <p:nvPicPr>
            <p:cNvPr id="9" name="Picture 8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54209" y="1883853"/>
              <a:ext cx="2228850" cy="180975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8150" y="3231931"/>
            <a:ext cx="3815912" cy="1834056"/>
          </a:xfrm>
        </p:spPr>
        <p:txBody>
          <a:bodyPr>
            <a:normAutofit/>
          </a:bodyPr>
          <a:lstStyle/>
          <a:p>
            <a:r>
              <a:rPr lang="en-US" sz="4000" b="1" dirty="0"/>
              <a:t>Unit </a:t>
            </a:r>
            <a:r>
              <a:rPr lang="en-US" sz="4000" b="1" dirty="0" smtClean="0"/>
              <a:t>2 - </a:t>
            </a:r>
            <a:r>
              <a:rPr lang="en-US" sz="4000" b="1" dirty="0"/>
              <a:t>Lesson 2</a:t>
            </a:r>
            <a:br>
              <a:rPr lang="en-US" sz="4000" b="1" dirty="0"/>
            </a:br>
            <a:r>
              <a:rPr lang="en-US" sz="4000" b="1" dirty="0"/>
              <a:t>In the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dining </a:t>
            </a:r>
            <a:r>
              <a:rPr lang="en-US" sz="4000" b="1" dirty="0"/>
              <a:t>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A93CC00-28CD-4A25-93CD-D6A60EE477C9}"/>
              </a:ext>
            </a:extLst>
          </p:cNvPr>
          <p:cNvGrpSpPr/>
          <p:nvPr/>
        </p:nvGrpSpPr>
        <p:grpSpPr>
          <a:xfrm>
            <a:off x="2031999" y="719664"/>
            <a:ext cx="8128000" cy="5418667"/>
            <a:chOff x="2031999" y="719664"/>
            <a:chExt cx="8128000" cy="5418667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98218AE8-08A9-487A-8C23-8922ACB50E1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9219146"/>
                </p:ext>
              </p:extLst>
            </p:nvPr>
          </p:nvGraphicFramePr>
          <p:xfrm>
            <a:off x="2031999" y="719664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F077866-7838-4E78-ACA7-76477D15072A}"/>
                </a:ext>
              </a:extLst>
            </p:cNvPr>
            <p:cNvSpPr/>
            <p:nvPr/>
          </p:nvSpPr>
          <p:spPr>
            <a:xfrm>
              <a:off x="3514164" y="847163"/>
              <a:ext cx="5163671" cy="5163671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E68A713-0910-4970-8AEA-06D5EB42D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867" y="1317810"/>
              <a:ext cx="892254" cy="792365"/>
            </a:xfrm>
            <a:prstGeom prst="rect">
              <a:avLst/>
            </a:prstGeom>
          </p:spPr>
        </p:pic>
        <p:pic>
          <p:nvPicPr>
            <p:cNvPr id="11" name="Picture 10" descr="A picture containing yellow, drawing, umbrella, car&#10;&#10;Description automatically generated">
              <a:extLst>
                <a:ext uri="{FF2B5EF4-FFF2-40B4-BE49-F238E27FC236}">
                  <a16:creationId xmlns:a16="http://schemas.microsoft.com/office/drawing/2014/main" id="{A048B2AF-36BE-411B-8C78-6DB1FAB8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2633" y="4747826"/>
              <a:ext cx="1130721" cy="690846"/>
            </a:xfrm>
            <a:prstGeom prst="rect">
              <a:avLst/>
            </a:prstGeom>
          </p:spPr>
        </p:pic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6726AE0-BBDA-46B5-B3CD-C06769B7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3194" y="3654387"/>
              <a:ext cx="1132649" cy="629939"/>
            </a:xfrm>
            <a:prstGeom prst="rect">
              <a:avLst/>
            </a:prstGeom>
          </p:spPr>
        </p:pic>
        <p:pic>
          <p:nvPicPr>
            <p:cNvPr id="15" name="Picture 14" descr="A picture containing cup, table, glass, sitting&#10;&#10;Description automatically generated">
              <a:extLst>
                <a:ext uri="{FF2B5EF4-FFF2-40B4-BE49-F238E27FC236}">
                  <a16:creationId xmlns:a16="http://schemas.microsoft.com/office/drawing/2014/main" id="{5BB422EA-5E10-4DF7-BD65-A9B9EA920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301" y="4581909"/>
              <a:ext cx="803511" cy="792365"/>
            </a:xfrm>
            <a:prstGeom prst="rect">
              <a:avLst/>
            </a:prstGeom>
          </p:spPr>
        </p:pic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35ABB55-775A-49B2-AA8A-0DCFA3485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812" y="2769529"/>
              <a:ext cx="1069859" cy="540473"/>
            </a:xfrm>
            <a:prstGeom prst="rect">
              <a:avLst/>
            </a:prstGeom>
          </p:spPr>
        </p:pic>
        <p:pic>
          <p:nvPicPr>
            <p:cNvPr id="19" name="Picture 18" descr="A close up of food&#10;&#10;Description automatically generated">
              <a:extLst>
                <a:ext uri="{FF2B5EF4-FFF2-40B4-BE49-F238E27FC236}">
                  <a16:creationId xmlns:a16="http://schemas.microsoft.com/office/drawing/2014/main" id="{967BAC23-ACC3-411C-8DA1-E21991A12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881" y="1163450"/>
              <a:ext cx="1069859" cy="1115427"/>
            </a:xfrm>
            <a:prstGeom prst="rect">
              <a:avLst/>
            </a:prstGeom>
          </p:spPr>
        </p:pic>
        <p:pic>
          <p:nvPicPr>
            <p:cNvPr id="21" name="Picture 2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4DE577A-D04D-4411-BFA6-F68E9E805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146" y="2799372"/>
              <a:ext cx="1466254" cy="480788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71FC4B2-1D50-45CC-A1B5-BA8623257C9C}"/>
              </a:ext>
            </a:extLst>
          </p:cNvPr>
          <p:cNvSpPr/>
          <p:nvPr/>
        </p:nvSpPr>
        <p:spPr>
          <a:xfrm>
            <a:off x="5025843" y="6165225"/>
            <a:ext cx="2027970" cy="689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START/STOP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81E4C3D8-2C39-43AB-A2A9-08C52C1E9CB1}"/>
              </a:ext>
            </a:extLst>
          </p:cNvPr>
          <p:cNvSpPr/>
          <p:nvPr/>
        </p:nvSpPr>
        <p:spPr>
          <a:xfrm rot="16200000">
            <a:off x="5696921" y="5616914"/>
            <a:ext cx="792365" cy="3779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01395"/>
            <a:ext cx="11353800" cy="132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/>
              <a:t>Listen and chant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13221" y="2229853"/>
            <a:ext cx="4924926" cy="2423063"/>
            <a:chOff x="3457184" y="1635495"/>
            <a:chExt cx="5423509" cy="26003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75549" y="701627"/>
            <a:ext cx="2808154" cy="2330214"/>
            <a:chOff x="7080125" y="733525"/>
            <a:chExt cx="2808154" cy="233021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639BF52-F1B0-400D-9364-9066C209D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125" y="733525"/>
              <a:ext cx="2808154" cy="2099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car">
              <a:hlinkClick r:id="" action="ppaction://media"/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8870594" y="2811597"/>
              <a:ext cx="252142" cy="25214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356139" y="484121"/>
            <a:ext cx="4746949" cy="3375498"/>
            <a:chOff x="1356139" y="484121"/>
            <a:chExt cx="4095751" cy="2808515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8ADCF3E-3194-4597-AB32-193B303DC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139" y="484121"/>
              <a:ext cx="4095751" cy="2808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cat">
              <a:hlinkClick r:id="" action="ppaction://media"/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4713302" y="1835557"/>
              <a:ext cx="236245" cy="23624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655039" y="3346018"/>
            <a:ext cx="2743120" cy="3276273"/>
            <a:chOff x="1910760" y="2984511"/>
            <a:chExt cx="2743120" cy="3276273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4CEF427F-58A2-4F10-BD36-EF21C94F8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760" y="2984511"/>
              <a:ext cx="2743120" cy="3276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cup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3282320" y="5520198"/>
              <a:ext cx="272828" cy="27282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080125" y="4049487"/>
            <a:ext cx="4084062" cy="2446699"/>
            <a:chOff x="7080125" y="4049487"/>
            <a:chExt cx="4084062" cy="2446699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923DAACB-1EC3-4059-8D75-1FBD400C4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125" y="4049487"/>
              <a:ext cx="4084062" cy="2446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cake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8331839" y="5123399"/>
              <a:ext cx="259268" cy="2592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41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c</a:t>
            </a:r>
            <a:r>
              <a:rPr lang="en-US" b="1" dirty="0" smtClean="0"/>
              <a:t>hant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9796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 smtClean="0">
                <a:latin typeface=".VnAvant" panose="020B7200000000000000" pitchFamily="34" charset="0"/>
              </a:rPr>
              <a:t>, a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 smtClean="0">
                <a:latin typeface=".VnAvant" panose="020B7200000000000000" pitchFamily="34" charset="0"/>
              </a:rPr>
              <a:t>at.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, a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 smtClean="0">
                <a:latin typeface=".VnAvant" panose="020B7200000000000000" pitchFamily="34" charset="0"/>
              </a:rPr>
              <a:t>ar.</a:t>
            </a:r>
          </a:p>
          <a:p>
            <a:pPr marL="0" indent="0">
              <a:buNone/>
            </a:pPr>
            <a:r>
              <a:rPr lang="en-US" sz="3600" dirty="0">
                <a:latin typeface=".VnAvant" panose="020B7200000000000000" pitchFamily="34" charset="0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at and a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 smtClean="0">
                <a:latin typeface=".VnAvant" panose="020B7200000000000000" pitchFamily="34" charset="0"/>
              </a:rPr>
              <a:t>ar.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144771" y="183850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, a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up.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, a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ake.</a:t>
            </a:r>
          </a:p>
          <a:p>
            <a:pPr marL="0" indent="0">
              <a:buNone/>
            </a:pPr>
            <a:r>
              <a:rPr lang="en-US" sz="3600" dirty="0">
                <a:latin typeface=".VnAvant" panose="020B7200000000000000" pitchFamily="34" charset="0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up and a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ake.</a:t>
            </a:r>
          </a:p>
        </p:txBody>
      </p:sp>
      <p:pic>
        <p:nvPicPr>
          <p:cNvPr id="12" name="Track 008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9302" y="988828"/>
            <a:ext cx="189761" cy="1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64" y="5066191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latin typeface=".VnAvant" panose="020B7200000000000000" pitchFamily="34" charset="0"/>
              </a:rPr>
              <a:t>Listen and tick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19814" y="2155629"/>
            <a:ext cx="5548767" cy="2625333"/>
            <a:chOff x="3519814" y="2155629"/>
            <a:chExt cx="5548767" cy="26253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tick</a:t>
            </a:r>
          </a:p>
        </p:txBody>
      </p:sp>
      <p:pic>
        <p:nvPicPr>
          <p:cNvPr id="5" name="Content Placeholder 4" descr="A picture containing toy, bedroom, room&#10;&#10;Description automatically generated">
            <a:extLst>
              <a:ext uri="{FF2B5EF4-FFF2-40B4-BE49-F238E27FC236}">
                <a16:creationId xmlns:a16="http://schemas.microsoft.com/office/drawing/2014/main" id="{38C1F6E1-A664-42B0-89EA-C5474DF53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27" y="1877876"/>
            <a:ext cx="8287860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953" y="3489640"/>
            <a:ext cx="296269" cy="296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9377" y="5619695"/>
            <a:ext cx="285638" cy="285638"/>
          </a:xfrm>
          <a:prstGeom prst="rect">
            <a:avLst/>
          </a:prstGeom>
        </p:spPr>
      </p:pic>
      <p:pic>
        <p:nvPicPr>
          <p:cNvPr id="3" name="Track 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51757" y="940896"/>
            <a:ext cx="262196" cy="26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8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618</Words>
  <Application>Microsoft Office PowerPoint</Application>
  <PresentationFormat>Widescreen</PresentationFormat>
  <Paragraphs>130</Paragraphs>
  <Slides>16</Slides>
  <Notes>15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Comic Sans MS</vt:lpstr>
      <vt:lpstr>Office Theme</vt:lpstr>
      <vt:lpstr>PowerPoint Presentation</vt:lpstr>
      <vt:lpstr>Unit 2 - Lesson 2 In the  dining room</vt:lpstr>
      <vt:lpstr>Warm-up</vt:lpstr>
      <vt:lpstr>PowerPoint Presentation</vt:lpstr>
      <vt:lpstr>Listen and chant</vt:lpstr>
      <vt:lpstr>PowerPoint Presentation</vt:lpstr>
      <vt:lpstr>Listen and chant</vt:lpstr>
      <vt:lpstr>Listen and tick</vt:lpstr>
      <vt:lpstr>Listen and tick</vt:lpstr>
      <vt:lpstr>PowerPoint Presentation</vt:lpstr>
      <vt:lpstr>Game</vt:lpstr>
      <vt:lpstr>PowerPoint Presentation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DELL</cp:lastModifiedBy>
  <cp:revision>27</cp:revision>
  <dcterms:created xsi:type="dcterms:W3CDTF">2020-02-18T08:15:26Z</dcterms:created>
  <dcterms:modified xsi:type="dcterms:W3CDTF">2025-04-10T14:49:18Z</dcterms:modified>
</cp:coreProperties>
</file>