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42" r:id="rId2"/>
    <p:sldId id="256" r:id="rId3"/>
    <p:sldId id="260" r:id="rId4"/>
    <p:sldId id="307" r:id="rId5"/>
    <p:sldId id="261" r:id="rId6"/>
    <p:sldId id="325" r:id="rId7"/>
    <p:sldId id="326" r:id="rId8"/>
    <p:sldId id="321" r:id="rId9"/>
    <p:sldId id="327" r:id="rId10"/>
    <p:sldId id="319" r:id="rId11"/>
    <p:sldId id="341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20" r:id="rId26"/>
    <p:sldId id="270" r:id="rId27"/>
    <p:sldId id="267" r:id="rId28"/>
    <p:sldId id="277" r:id="rId29"/>
    <p:sldId id="269" r:id="rId30"/>
    <p:sldId id="298" r:id="rId31"/>
    <p:sldId id="299" r:id="rId32"/>
    <p:sldId id="30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7784F9-410B-4082-8EED-8928DD74DED5}">
          <p14:sldIdLst>
            <p14:sldId id="342"/>
            <p14:sldId id="256"/>
            <p14:sldId id="260"/>
            <p14:sldId id="307"/>
          </p14:sldIdLst>
        </p14:section>
        <p14:section name="Warm up" id="{25ACB1C2-973D-476C-80BF-19662B3EC863}">
          <p14:sldIdLst>
            <p14:sldId id="261"/>
            <p14:sldId id="325"/>
            <p14:sldId id="326"/>
            <p14:sldId id="321"/>
            <p14:sldId id="327"/>
          </p14:sldIdLst>
        </p14:section>
        <p14:section name="Listen and Repeat" id="{8FFE6284-7756-4DD7-87E0-C579CAA581FB}">
          <p14:sldIdLst>
            <p14:sldId id="319"/>
            <p14:sldId id="341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</p14:sldIdLst>
        </p14:section>
        <p14:section name="Point and say" id="{20E5085C-8816-42FA-9692-19044193153C}">
          <p14:sldIdLst>
            <p14:sldId id="320"/>
            <p14:sldId id="270"/>
          </p14:sldIdLst>
        </p14:section>
        <p14:section name="Game" id="{3FBB002C-1AEB-4F8D-B00A-920AECE62F8D}">
          <p14:sldIdLst>
            <p14:sldId id="267"/>
          </p14:sldIdLst>
        </p14:section>
        <p14:section name="Wrap up" id="{588F34D2-76DC-4988-8015-2DC200997C58}">
          <p14:sldIdLst>
            <p14:sldId id="277"/>
            <p14:sldId id="269"/>
            <p14:sldId id="298"/>
            <p14:sldId id="299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the unit, pupils will be able </a:t>
            </a:r>
            <a:r>
              <a:rPr lang="en-US" dirty="0" smtClean="0"/>
              <a:t>to: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- pronounce the sound of the letter </a:t>
            </a:r>
            <a:r>
              <a:rPr lang="en-US" i="1" dirty="0" smtClean="0"/>
              <a:t>A/a</a:t>
            </a:r>
            <a:r>
              <a:rPr lang="en-US" dirty="0" smtClean="0"/>
              <a:t> in isolation and in the words </a:t>
            </a:r>
            <a:r>
              <a:rPr lang="en-US" i="1" dirty="0" smtClean="0"/>
              <a:t>apple, bag, can, hat</a:t>
            </a:r>
            <a:r>
              <a:rPr lang="en-US" dirty="0" smtClean="0"/>
              <a:t> correctly.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- say </a:t>
            </a:r>
            <a:r>
              <a:rPr lang="en-US" dirty="0"/>
              <a:t>the sound of the letter </a:t>
            </a:r>
            <a:r>
              <a:rPr lang="en-US" i="1" dirty="0"/>
              <a:t>A/a</a:t>
            </a:r>
            <a:r>
              <a:rPr lang="en-US" dirty="0"/>
              <a:t> and the words </a:t>
            </a:r>
            <a:r>
              <a:rPr lang="en-US" i="1" dirty="0"/>
              <a:t>apple, bag, hat, cat </a:t>
            </a:r>
            <a:r>
              <a:rPr lang="en-US" dirty="0"/>
              <a:t>in a chant.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- recognize </a:t>
            </a:r>
            <a:r>
              <a:rPr lang="en-US" dirty="0"/>
              <a:t>the words in different situations when listening.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- use </a:t>
            </a:r>
            <a:r>
              <a:rPr lang="en-US" i="1" dirty="0" smtClean="0"/>
              <a:t>This </a:t>
            </a:r>
            <a:r>
              <a:rPr lang="en-US" i="1" dirty="0"/>
              <a:t>is my </a:t>
            </a:r>
            <a:r>
              <a:rPr lang="en-US" dirty="0" smtClean="0"/>
              <a:t>_____. </a:t>
            </a:r>
            <a:r>
              <a:rPr lang="en-US" dirty="0"/>
              <a:t>to introduce things.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- trace </a:t>
            </a:r>
            <a:r>
              <a:rPr lang="en-US" dirty="0"/>
              <a:t>the letter </a:t>
            </a:r>
            <a:r>
              <a:rPr lang="en-US" i="1" dirty="0"/>
              <a:t>A/a</a:t>
            </a:r>
            <a:r>
              <a:rPr lang="en-US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- sing </a:t>
            </a:r>
            <a:r>
              <a:rPr lang="en-US" dirty="0"/>
              <a:t>a song with the structures </a:t>
            </a:r>
            <a:r>
              <a:rPr lang="en-US" i="1" dirty="0" smtClean="0"/>
              <a:t>Hi</a:t>
            </a:r>
            <a:r>
              <a:rPr lang="en-US" i="1" dirty="0"/>
              <a:t>, I’m</a:t>
            </a:r>
            <a:r>
              <a:rPr lang="en-US" dirty="0"/>
              <a:t> _____. </a:t>
            </a:r>
            <a:r>
              <a:rPr lang="en-US" i="1" dirty="0"/>
              <a:t>This is my</a:t>
            </a:r>
            <a:r>
              <a:rPr lang="en-US" dirty="0"/>
              <a:t> </a:t>
            </a:r>
            <a:r>
              <a:rPr lang="en-US" dirty="0" smtClean="0"/>
              <a:t>_____.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Lesson 1 </a:t>
            </a:r>
          </a:p>
          <a:p>
            <a:r>
              <a:rPr lang="en-US" dirty="0" smtClean="0"/>
              <a:t>By </a:t>
            </a:r>
            <a:r>
              <a:rPr lang="en-US" dirty="0"/>
              <a:t>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A/a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hat, apple, can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A/a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things in the picture;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A/a;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and say the sound of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hat, apple, can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able to listen and repeat the unit key words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hat.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Recognize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say the words with flashcards.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unit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flashcards.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points to a hat and says </a:t>
            </a:r>
            <a:r>
              <a:rPr lang="en-US" i="1" dirty="0"/>
              <a:t>hat</a:t>
            </a:r>
            <a:r>
              <a:rPr lang="en-US" dirty="0"/>
              <a:t>. Put on a </a:t>
            </a:r>
            <a:r>
              <a:rPr lang="en-US" i="1" dirty="0"/>
              <a:t>hat</a:t>
            </a:r>
            <a:r>
              <a:rPr lang="en-US" dirty="0"/>
              <a:t> and say </a:t>
            </a:r>
            <a:r>
              <a:rPr lang="en-US" i="1" dirty="0" smtClean="0"/>
              <a:t>hat</a:t>
            </a:r>
            <a:r>
              <a:rPr lang="en-US" dirty="0"/>
              <a:t>. Have pupils do the same TPR action and say </a:t>
            </a:r>
            <a:r>
              <a:rPr lang="en-US" i="1" dirty="0"/>
              <a:t>hat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a bag and say </a:t>
            </a:r>
            <a:r>
              <a:rPr lang="en-US" i="1" dirty="0"/>
              <a:t>bag</a:t>
            </a:r>
            <a:r>
              <a:rPr lang="en-US" dirty="0"/>
              <a:t>. Put a </a:t>
            </a:r>
            <a:r>
              <a:rPr lang="en-US" i="1" dirty="0"/>
              <a:t>bag</a:t>
            </a:r>
            <a:r>
              <a:rPr lang="en-US" dirty="0"/>
              <a:t> on your shoulder and say </a:t>
            </a:r>
            <a:r>
              <a:rPr lang="en-US" i="1" dirty="0"/>
              <a:t>bag</a:t>
            </a:r>
            <a:r>
              <a:rPr lang="en-US" dirty="0"/>
              <a:t>. Have pupils do the same TPR action and say </a:t>
            </a:r>
            <a:r>
              <a:rPr lang="en-US" i="1" dirty="0"/>
              <a:t>bag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guess the word and repeat by pointing to </a:t>
            </a:r>
            <a:r>
              <a:rPr lang="en-US" i="1" dirty="0"/>
              <a:t>hat</a:t>
            </a:r>
            <a:r>
              <a:rPr lang="en-US" dirty="0"/>
              <a:t> or </a:t>
            </a:r>
            <a:r>
              <a:rPr lang="en-US" i="1" dirty="0"/>
              <a:t>bag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Turn over the cards, have pupils guess the card and shout out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Swap the cards and have pupils guess.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2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49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70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on </a:t>
            </a:r>
            <a:r>
              <a:rPr lang="en-US" i="1" dirty="0"/>
              <a:t>hat: </a:t>
            </a:r>
            <a:r>
              <a:rPr lang="en-US" i="0" dirty="0"/>
              <a:t>the tick (V) appears</a:t>
            </a:r>
          </a:p>
          <a:p>
            <a:r>
              <a:rPr lang="en-US" i="0" dirty="0"/>
              <a:t>Tick on </a:t>
            </a:r>
            <a:r>
              <a:rPr lang="en-US" i="1" dirty="0"/>
              <a:t>bag: </a:t>
            </a:r>
            <a:r>
              <a:rPr lang="en-US" i="0" dirty="0" smtClean="0"/>
              <a:t>the </a:t>
            </a:r>
            <a:r>
              <a:rPr lang="en-US" i="0" dirty="0"/>
              <a:t>cross (X) appears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841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on </a:t>
            </a:r>
            <a:r>
              <a:rPr lang="en-US" i="1" dirty="0"/>
              <a:t>hat: </a:t>
            </a:r>
            <a:r>
              <a:rPr lang="en-US" i="0" dirty="0"/>
              <a:t>the </a:t>
            </a:r>
            <a:r>
              <a:rPr lang="en-US" i="0" dirty="0" smtClean="0"/>
              <a:t>cross </a:t>
            </a:r>
            <a:r>
              <a:rPr lang="en-US" i="0" dirty="0"/>
              <a:t>(X) </a:t>
            </a:r>
            <a:r>
              <a:rPr lang="en-US" i="0" dirty="0" smtClean="0"/>
              <a:t>appears.</a:t>
            </a:r>
            <a:endParaRPr lang="en-US" i="0" dirty="0"/>
          </a:p>
          <a:p>
            <a:r>
              <a:rPr lang="en-US" i="0" dirty="0"/>
              <a:t>Tick on </a:t>
            </a:r>
            <a:r>
              <a:rPr lang="en-US" i="1" dirty="0"/>
              <a:t>bag: </a:t>
            </a:r>
            <a:r>
              <a:rPr lang="en-US" i="1" dirty="0" smtClean="0"/>
              <a:t>t</a:t>
            </a:r>
            <a:r>
              <a:rPr lang="en-US" i="0" dirty="0" smtClean="0"/>
              <a:t>he tick (</a:t>
            </a:r>
            <a:r>
              <a:rPr lang="en-US" i="0" dirty="0"/>
              <a:t>V) </a:t>
            </a:r>
            <a:r>
              <a:rPr lang="en-US" i="0" dirty="0" smtClean="0"/>
              <a:t>appears.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081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3</a:t>
            </a:r>
          </a:p>
          <a:p>
            <a:r>
              <a:rPr lang="en-US" b="1" dirty="0"/>
              <a:t>Listen and repeat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able to listen and repeat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en-SG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SG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sound </a:t>
            </a:r>
            <a:r>
              <a:rPr lang="en-SG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Recognize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say the words with flashcards.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 minutes.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unit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flashcards.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up the flashcard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have pupils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out loud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word. Stick the flashcard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 with the flashcard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the board, there are two flashcards for apple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can</a:t>
            </a:r>
            <a:r>
              <a:rPr lang="en-US" dirty="0"/>
              <a:t>. The flashcard for apple is above the flashcard for can.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points to the apple, say the word and have pupils repeat the word. Do the TPR action which saying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can.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guess the word and repeat by pointing to</a:t>
            </a:r>
            <a:r>
              <a:rPr lang="en-US" i="1" dirty="0"/>
              <a:t> apple </a:t>
            </a:r>
            <a:r>
              <a:rPr lang="en-US" dirty="0"/>
              <a:t>or </a:t>
            </a:r>
            <a:r>
              <a:rPr lang="en-US" i="1" dirty="0"/>
              <a:t>can</a:t>
            </a:r>
            <a:r>
              <a:rPr lang="en-US" dirty="0"/>
              <a:t>. Hold your hand up or down to the position of the flashcard.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Turn over the cards, have pupils guess the card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out loud</a:t>
            </a:r>
            <a:r>
              <a:rPr lang="en-US" dirty="0" smtClean="0"/>
              <a:t> </a:t>
            </a:r>
            <a:r>
              <a:rPr lang="en-US" dirty="0"/>
              <a:t>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Swap the cards and have pupils guess.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game with all four 4 flashcards for </a:t>
            </a:r>
            <a:r>
              <a:rPr lang="en-US" i="1" dirty="0"/>
              <a:t>bag, hat, can, </a:t>
            </a:r>
            <a:r>
              <a:rPr lang="en-US" i="1" dirty="0" smtClean="0"/>
              <a:t>apple.</a:t>
            </a:r>
            <a:endParaRPr lang="en-US" i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Ask pupils what is </a:t>
            </a:r>
            <a:r>
              <a:rPr lang="en-US" dirty="0" smtClean="0"/>
              <a:t>similar at the </a:t>
            </a:r>
            <a:r>
              <a:rPr lang="en-US" dirty="0"/>
              <a:t>beginning of each word.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 the sound </a:t>
            </a:r>
            <a:r>
              <a:rPr lang="en-US" i="1" dirty="0"/>
              <a:t>a</a:t>
            </a:r>
            <a:r>
              <a:rPr lang="en-US" dirty="0"/>
              <a:t>, point to the letter a in each word and say. Have pupils listen and repeat.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80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793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on </a:t>
            </a:r>
            <a:r>
              <a:rPr lang="en-US" i="1" dirty="0"/>
              <a:t>can: </a:t>
            </a:r>
            <a:r>
              <a:rPr lang="en-US" i="0" dirty="0"/>
              <a:t>the tick (V) appears</a:t>
            </a:r>
          </a:p>
          <a:p>
            <a:r>
              <a:rPr lang="en-US" i="0" dirty="0"/>
              <a:t>Tick on </a:t>
            </a:r>
            <a:r>
              <a:rPr lang="en-US" i="1" dirty="0"/>
              <a:t>apple: </a:t>
            </a:r>
            <a:r>
              <a:rPr lang="en-US" i="0" dirty="0"/>
              <a:t>The cross (X) appears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009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on </a:t>
            </a:r>
            <a:r>
              <a:rPr lang="en-US" i="1" dirty="0" smtClean="0"/>
              <a:t>apple: t</a:t>
            </a:r>
            <a:r>
              <a:rPr lang="en-US" i="0" dirty="0" smtClean="0"/>
              <a:t>he cross (V) appears.</a:t>
            </a:r>
            <a:endParaRPr lang="en-US" i="0" dirty="0"/>
          </a:p>
          <a:p>
            <a:r>
              <a:rPr lang="en-US" i="0" dirty="0"/>
              <a:t>Tick on </a:t>
            </a:r>
            <a:r>
              <a:rPr lang="en-US" i="1" dirty="0" smtClean="0"/>
              <a:t>can: </a:t>
            </a:r>
            <a:r>
              <a:rPr lang="en-US" i="0" dirty="0" smtClean="0"/>
              <a:t>the tick (X) appears.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710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on </a:t>
            </a:r>
            <a:r>
              <a:rPr lang="en-US" i="1" dirty="0"/>
              <a:t>hat: </a:t>
            </a:r>
            <a:r>
              <a:rPr lang="en-US" i="0" dirty="0"/>
              <a:t>the tick (V) appears</a:t>
            </a:r>
          </a:p>
          <a:p>
            <a:r>
              <a:rPr lang="en-US" i="0" dirty="0"/>
              <a:t>Tick on </a:t>
            </a:r>
            <a:r>
              <a:rPr lang="en-US" i="1" dirty="0"/>
              <a:t>bag: </a:t>
            </a:r>
            <a:r>
              <a:rPr lang="en-US" i="0" dirty="0" smtClean="0"/>
              <a:t>the </a:t>
            </a:r>
            <a:r>
              <a:rPr lang="en-US" i="0" dirty="0"/>
              <a:t>cross (X) appears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1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Classroom management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Pupils sit in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group will have a star if they do the task well.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the end of the lesson, the group with the most stars will be the winners.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96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on </a:t>
            </a:r>
            <a:r>
              <a:rPr lang="en-US" i="1" dirty="0"/>
              <a:t>bag: </a:t>
            </a:r>
            <a:r>
              <a:rPr lang="en-US" i="0" dirty="0"/>
              <a:t>the tick (V) appears</a:t>
            </a:r>
          </a:p>
          <a:p>
            <a:r>
              <a:rPr lang="en-US" i="0" dirty="0"/>
              <a:t>Tick on </a:t>
            </a:r>
            <a:r>
              <a:rPr lang="en-US" i="1" dirty="0"/>
              <a:t>hat: </a:t>
            </a:r>
            <a:r>
              <a:rPr lang="en-US" i="0" dirty="0" smtClean="0"/>
              <a:t>the </a:t>
            </a:r>
            <a:r>
              <a:rPr lang="en-US" i="0" dirty="0"/>
              <a:t>cross (X) appears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615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Point and say </a:t>
            </a:r>
            <a:r>
              <a:rPr lang="en-US" dirty="0"/>
              <a:t>is divided into 3 main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</a:t>
            </a:r>
            <a:r>
              <a:rPr lang="vi-V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repeat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Choose a picture on the digital book. Ask </a:t>
            </a:r>
            <a:r>
              <a:rPr lang="en-US" i="1" dirty="0" smtClean="0"/>
              <a:t>What </a:t>
            </a:r>
            <a:r>
              <a:rPr lang="en-US" i="1" dirty="0"/>
              <a:t>can you see</a:t>
            </a:r>
            <a:r>
              <a:rPr lang="en-US" dirty="0"/>
              <a:t>? </a:t>
            </a:r>
            <a:r>
              <a:rPr lang="en-US" dirty="0" smtClean="0"/>
              <a:t>and </a:t>
            </a:r>
            <a:r>
              <a:rPr lang="en-US" dirty="0"/>
              <a:t>prompt pupils to answer. (Say </a:t>
            </a:r>
            <a:r>
              <a:rPr lang="en-US" i="1" dirty="0"/>
              <a:t>Mum and Ann are at the street market</a:t>
            </a:r>
            <a:r>
              <a:rPr lang="en-US" dirty="0"/>
              <a:t>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things in the picture, have </a:t>
            </a:r>
            <a:r>
              <a:rPr lang="en-US" dirty="0" smtClean="0"/>
              <a:t>pupils </a:t>
            </a:r>
            <a:r>
              <a:rPr lang="en-US" dirty="0"/>
              <a:t>listen and repeat with TPR actions.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and say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group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minutes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your index finger, demonstrate the action for Point.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Point and say with the TRP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the flashcards of apple, can, bag, hat in turn then have students say </a:t>
            </a:r>
            <a:r>
              <a:rPr lang="en-SG" dirty="0"/>
              <a:t>with the whole class first then individuals.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and say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pictures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work in pairs and do the activity. </a:t>
            </a:r>
            <a:endParaRPr lang="en-US" dirty="0"/>
          </a:p>
          <a:p>
            <a:r>
              <a:rPr lang="en-US" dirty="0"/>
              <a:t>Stick 4 flashcards on the 4 class corners. One pupil says the word and the other points to the </a:t>
            </a:r>
            <a:r>
              <a:rPr lang="en-US" dirty="0" smtClean="0"/>
              <a:t>flashcards.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Who’s faster?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the unit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 through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pictures, sounds, meaning.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Invite 2 pupils to play the game.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 stand back to back.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Count 1, the pupils go one step apart.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Count 2, the pupils go one more step.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Count 3, the pupils go one more step and turn around.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shows a flashcard. Who says the word faster get the point.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include the keywords in units 1 and 2 in this game.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5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Goodbye</a:t>
            </a:r>
          </a:p>
          <a:p>
            <a:endParaRPr lang="en-US" dirty="0" smtClean="0"/>
          </a:p>
          <a:p>
            <a:r>
              <a:rPr lang="en-US" dirty="0" smtClean="0"/>
              <a:t>Time: 2 minutes</a:t>
            </a:r>
          </a:p>
          <a:p>
            <a:endParaRPr lang="en-US" dirty="0" smtClean="0"/>
          </a:p>
          <a:p>
            <a:r>
              <a:rPr lang="en-US" dirty="0" smtClean="0"/>
              <a:t>Teacher and pupils say goodbye to the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2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Set up the class rules.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or point to the picture and say </a:t>
            </a:r>
            <a:r>
              <a:rPr lang="en-US" i="1" dirty="0"/>
              <a:t>Sit nicely! </a:t>
            </a:r>
            <a:r>
              <a:rPr lang="en-US" dirty="0" smtClean="0"/>
              <a:t>and </a:t>
            </a:r>
            <a:r>
              <a:rPr lang="en-US" dirty="0"/>
              <a:t>do the TPR action.  Have pupils do the TPR action.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</a:t>
            </a:r>
            <a:r>
              <a:rPr lang="en-US" i="1" dirty="0"/>
              <a:t> </a:t>
            </a:r>
            <a:r>
              <a:rPr lang="en-US" i="1" dirty="0" smtClean="0"/>
              <a:t>Listen! </a:t>
            </a:r>
            <a:r>
              <a:rPr lang="en-US" dirty="0"/>
              <a:t>and </a:t>
            </a:r>
            <a:r>
              <a:rPr lang="en-US" i="1" dirty="0"/>
              <a:t>Be happy!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63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the class and 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guess the key words.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curiosity in learning.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Simon says</a:t>
            </a:r>
          </a:p>
          <a:p>
            <a:r>
              <a:rPr lang="en-US" dirty="0"/>
              <a:t>Simon says sit </a:t>
            </a:r>
            <a:r>
              <a:rPr lang="en-US" dirty="0" smtClean="0"/>
              <a:t>nicely!</a:t>
            </a:r>
            <a:endParaRPr lang="en-US" dirty="0"/>
          </a:p>
          <a:p>
            <a:r>
              <a:rPr lang="en-US" dirty="0"/>
              <a:t>Simon says </a:t>
            </a:r>
            <a:r>
              <a:rPr lang="en-US" dirty="0" smtClean="0"/>
              <a:t>listen!</a:t>
            </a:r>
            <a:endParaRPr lang="en-US" dirty="0"/>
          </a:p>
          <a:p>
            <a:r>
              <a:rPr lang="en-US" dirty="0"/>
              <a:t>Simon says be happy!</a:t>
            </a:r>
          </a:p>
          <a:p>
            <a:r>
              <a:rPr lang="en-US" dirty="0"/>
              <a:t>Simon says ball</a:t>
            </a:r>
          </a:p>
          <a:p>
            <a:r>
              <a:rPr lang="en-US" dirty="0"/>
              <a:t>Simon says bike</a:t>
            </a:r>
          </a:p>
          <a:p>
            <a:r>
              <a:rPr lang="en-US" dirty="0"/>
              <a:t>Simon says book</a:t>
            </a:r>
          </a:p>
          <a:p>
            <a:r>
              <a:rPr lang="en-US" dirty="0"/>
              <a:t>Simon says car</a:t>
            </a:r>
          </a:p>
          <a:p>
            <a:r>
              <a:rPr lang="en-US" dirty="0"/>
              <a:t>Simon says cat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answer with TPR actions.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the end of the game, teacher holds up a bag and says </a:t>
            </a:r>
            <a:r>
              <a:rPr lang="en-US" i="1" dirty="0"/>
              <a:t>Simon says bag </a:t>
            </a:r>
            <a:r>
              <a:rPr lang="en-US" dirty="0"/>
              <a:t>with a TPR action.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</a:t>
            </a:r>
            <a:r>
              <a:rPr lang="en-US" i="1" dirty="0"/>
              <a:t>apple, hat </a:t>
            </a:r>
            <a:r>
              <a:rPr lang="en-US" i="0" dirty="0"/>
              <a:t>and</a:t>
            </a:r>
            <a:r>
              <a:rPr lang="en-US" i="1" dirty="0"/>
              <a:t> can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32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2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794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</a:t>
            </a:r>
            <a:r>
              <a:rPr lang="en-US" b="1" dirty="0" smtClean="0"/>
              <a:t>repeat </a:t>
            </a:r>
            <a:r>
              <a:rPr lang="en-US" dirty="0"/>
              <a:t>is divided into </a:t>
            </a:r>
            <a:r>
              <a:rPr lang="en-US" b="0" dirty="0"/>
              <a:t>3 steps.</a:t>
            </a:r>
          </a:p>
          <a:p>
            <a:endParaRPr lang="en-US" dirty="0"/>
          </a:p>
          <a:p>
            <a:r>
              <a:rPr lang="en-US" b="1" dirty="0"/>
              <a:t>Step 1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context.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pupils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learn.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Say </a:t>
            </a:r>
            <a:r>
              <a:rPr lang="en-US" i="1" dirty="0" smtClean="0"/>
              <a:t>Open </a:t>
            </a:r>
            <a:r>
              <a:rPr lang="en-US" i="1" dirty="0"/>
              <a:t>your book!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a TPR action. Have pupils open the book, Unit 3, At the street market. Teacher opens the digital book.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points to apple, can, bag, hat and the people in the picture to introduce the topic.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8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svg"/><Relationship Id="rId5" Type="http://schemas.openxmlformats.org/officeDocument/2006/relationships/image" Target="../media/image3.png"/><Relationship Id="rId10" Type="http://schemas.openxmlformats.org/officeDocument/2006/relationships/image" Target="../media/image88.svg"/><Relationship Id="rId4" Type="http://schemas.openxmlformats.org/officeDocument/2006/relationships/image" Target="../media/image80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4.tmp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9.png"/><Relationship Id="rId4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13.tmp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979676" y="983938"/>
            <a:ext cx="10253352" cy="5523993"/>
          </a:xfrm>
          <a:custGeom>
            <a:avLst/>
            <a:gdLst/>
            <a:ahLst/>
            <a:cxnLst/>
            <a:rect l="l" t="t" r="r" b="b"/>
            <a:pathLst>
              <a:path w="15380028" h="8285990">
                <a:moveTo>
                  <a:pt x="0" y="0"/>
                </a:moveTo>
                <a:lnTo>
                  <a:pt x="15380028" y="0"/>
                </a:lnTo>
                <a:lnTo>
                  <a:pt x="15380028" y="8285990"/>
                </a:lnTo>
                <a:lnTo>
                  <a:pt x="0" y="8285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4"/>
          <p:cNvSpPr txBox="1"/>
          <p:nvPr/>
        </p:nvSpPr>
        <p:spPr>
          <a:xfrm>
            <a:off x="1670825" y="2610012"/>
            <a:ext cx="9169400" cy="205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667" b="1">
                <a:solidFill>
                  <a:srgbClr val="C00000"/>
                </a:solidFill>
                <a:latin typeface="Berlin Sans FB Demi" panose="020E0802020502020306" pitchFamily="34" charset="0"/>
              </a:rPr>
              <a:t>HELLO AND WELCOME TO MY ENGLISH CLASS</a:t>
            </a:r>
            <a:endParaRPr lang="en-US" sz="6667" b="1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0" y="144430"/>
            <a:ext cx="2357504" cy="4502177"/>
          </a:xfrm>
          <a:custGeom>
            <a:avLst/>
            <a:gdLst/>
            <a:ahLst/>
            <a:cxnLst/>
            <a:rect l="l" t="t" r="r" b="b"/>
            <a:pathLst>
              <a:path w="3536256" h="6753266">
                <a:moveTo>
                  <a:pt x="3536256" y="0"/>
                </a:moveTo>
                <a:lnTo>
                  <a:pt x="0" y="0"/>
                </a:lnTo>
                <a:lnTo>
                  <a:pt x="0" y="6753266"/>
                </a:lnTo>
                <a:lnTo>
                  <a:pt x="3536256" y="6753266"/>
                </a:lnTo>
                <a:lnTo>
                  <a:pt x="353625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 flipH="1">
            <a:off x="9308452" y="4328663"/>
            <a:ext cx="2197749" cy="2740957"/>
          </a:xfrm>
          <a:custGeom>
            <a:avLst/>
            <a:gdLst/>
            <a:ahLst/>
            <a:cxnLst/>
            <a:rect l="l" t="t" r="r" b="b"/>
            <a:pathLst>
              <a:path w="3296623" h="4111435">
                <a:moveTo>
                  <a:pt x="3296623" y="0"/>
                </a:moveTo>
                <a:lnTo>
                  <a:pt x="0" y="0"/>
                </a:lnTo>
                <a:lnTo>
                  <a:pt x="0" y="4111435"/>
                </a:lnTo>
                <a:lnTo>
                  <a:pt x="3296623" y="4111435"/>
                </a:lnTo>
                <a:lnTo>
                  <a:pt x="329662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9448800" y="-275862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TextBox 4"/>
          <p:cNvSpPr txBox="1"/>
          <p:nvPr/>
        </p:nvSpPr>
        <p:spPr>
          <a:xfrm>
            <a:off x="3372175" y="659270"/>
            <a:ext cx="544765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/>
              <a:t>UBND QUẬN DƯƠNG KINH</a:t>
            </a:r>
          </a:p>
          <a:p>
            <a:pPr algn="ctr"/>
            <a:r>
              <a:rPr lang="en-US" sz="2667" b="1" u="sng"/>
              <a:t>TRƯỜNG TIỂU HỌC ANH DŨNG</a:t>
            </a:r>
            <a:endParaRPr lang="en-US" sz="2667" b="1" u="sng"/>
          </a:p>
        </p:txBody>
      </p:sp>
    </p:spTree>
    <p:extLst>
      <p:ext uri="{BB962C8B-B14F-4D97-AF65-F5344CB8AC3E}">
        <p14:creationId xmlns:p14="http://schemas.microsoft.com/office/powerpoint/2010/main" val="33244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2" y="2659960"/>
            <a:ext cx="4591108" cy="18086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25" y="260204"/>
            <a:ext cx="2184511" cy="2180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10" y="4386040"/>
            <a:ext cx="2164989" cy="216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0"/>
            <a:ext cx="6612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DF50D23-E294-48DC-ACB4-7F7BB989A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79" y="730901"/>
            <a:ext cx="7088062" cy="52173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397A2A-FCB9-434E-8918-1830D3A03014}"/>
              </a:ext>
            </a:extLst>
          </p:cNvPr>
          <p:cNvSpPr txBox="1"/>
          <p:nvPr/>
        </p:nvSpPr>
        <p:spPr>
          <a:xfrm>
            <a:off x="7801349" y="1355695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3" name="ba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33123" y="2935963"/>
            <a:ext cx="333391" cy="3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9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food, stool, drawing, ottoman&#10;&#10;Description automatically generated">
            <a:extLst>
              <a:ext uri="{FF2B5EF4-FFF2-40B4-BE49-F238E27FC236}">
                <a16:creationId xmlns:a16="http://schemas.microsoft.com/office/drawing/2014/main" id="{49136497-A964-4462-A8CB-A12416AAF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12" y="637629"/>
            <a:ext cx="6390876" cy="509707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94B21-2344-494E-A39F-7615A73648A2}"/>
              </a:ext>
            </a:extLst>
          </p:cNvPr>
          <p:cNvSpPr txBox="1"/>
          <p:nvPr/>
        </p:nvSpPr>
        <p:spPr>
          <a:xfrm>
            <a:off x="7706945" y="3872652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3" name="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54977" y="5435036"/>
            <a:ext cx="324926" cy="32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1064D2B-67A2-4096-83A8-34D7A38A3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60" y="1024731"/>
            <a:ext cx="4310267" cy="31726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2B8FAB-E090-492A-94D8-4A5F04753889}"/>
              </a:ext>
            </a:extLst>
          </p:cNvPr>
          <p:cNvSpPr txBox="1"/>
          <p:nvPr/>
        </p:nvSpPr>
        <p:spPr>
          <a:xfrm>
            <a:off x="1352322" y="4722903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6" name="Content Placeholder 4" descr="A picture containing food, stool, drawing, ottoman&#10;&#10;Description automatically generated">
            <a:extLst>
              <a:ext uri="{FF2B5EF4-FFF2-40B4-BE49-F238E27FC236}">
                <a16:creationId xmlns:a16="http://schemas.microsoft.com/office/drawing/2014/main" id="{CFE9149B-F8B6-4C41-BEED-3AC6167B0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80" y="900525"/>
            <a:ext cx="4225475" cy="3370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85C10-88C3-46E0-BE0D-96CC60E54875}"/>
              </a:ext>
            </a:extLst>
          </p:cNvPr>
          <p:cNvSpPr txBox="1"/>
          <p:nvPr/>
        </p:nvSpPr>
        <p:spPr>
          <a:xfrm>
            <a:off x="7744268" y="4722903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EB0A-C547-41BF-B709-85276859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E35A8-A2C3-4C1F-881D-7AA54CBBD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1064D2B-67A2-4096-83A8-34D7A38A3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76" y="1831087"/>
            <a:ext cx="4310267" cy="31726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2B8FAB-E090-492A-94D8-4A5F04753889}"/>
              </a:ext>
            </a:extLst>
          </p:cNvPr>
          <p:cNvSpPr txBox="1"/>
          <p:nvPr/>
        </p:nvSpPr>
        <p:spPr>
          <a:xfrm>
            <a:off x="1594369" y="4784752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 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6" name="Content Placeholder 4" descr="A picture containing food, stool, drawing, ottoman&#10;&#10;Description automatically generated">
            <a:extLst>
              <a:ext uri="{FF2B5EF4-FFF2-40B4-BE49-F238E27FC236}">
                <a16:creationId xmlns:a16="http://schemas.microsoft.com/office/drawing/2014/main" id="{CFE9149B-F8B6-4C41-BEED-3AC6167B0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68" y="1343581"/>
            <a:ext cx="4225475" cy="3370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85C10-88C3-46E0-BE0D-96CC60E54875}"/>
              </a:ext>
            </a:extLst>
          </p:cNvPr>
          <p:cNvSpPr txBox="1"/>
          <p:nvPr/>
        </p:nvSpPr>
        <p:spPr>
          <a:xfrm>
            <a:off x="7557655" y="4758288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41361-A3DE-49CA-90C7-F5BB63806EAE}"/>
              </a:ext>
            </a:extLst>
          </p:cNvPr>
          <p:cNvSpPr txBox="1"/>
          <p:nvPr/>
        </p:nvSpPr>
        <p:spPr>
          <a:xfrm>
            <a:off x="5747657" y="5303886"/>
            <a:ext cx="12958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13EDD5-EC65-412E-BF08-758CDD212AE6}"/>
              </a:ext>
            </a:extLst>
          </p:cNvPr>
          <p:cNvSpPr/>
          <p:nvPr/>
        </p:nvSpPr>
        <p:spPr>
          <a:xfrm>
            <a:off x="838200" y="355697"/>
            <a:ext cx="5051612" cy="45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9C6BEB-67B8-4A25-A151-3CF521B9633B}"/>
              </a:ext>
            </a:extLst>
          </p:cNvPr>
          <p:cNvSpPr/>
          <p:nvPr/>
        </p:nvSpPr>
        <p:spPr>
          <a:xfrm>
            <a:off x="6611816" y="329858"/>
            <a:ext cx="5051612" cy="45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1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2B8FAB-E090-492A-94D8-4A5F04753889}"/>
              </a:ext>
            </a:extLst>
          </p:cNvPr>
          <p:cNvSpPr txBox="1"/>
          <p:nvPr/>
        </p:nvSpPr>
        <p:spPr>
          <a:xfrm>
            <a:off x="1594369" y="4784752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 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6" name="Content Placeholder 4" descr="A picture containing food, stool, drawing, ottoman&#10;&#10;Description automatically generated">
            <a:extLst>
              <a:ext uri="{FF2B5EF4-FFF2-40B4-BE49-F238E27FC236}">
                <a16:creationId xmlns:a16="http://schemas.microsoft.com/office/drawing/2014/main" id="{CFE9149B-F8B6-4C41-BEED-3AC6167B0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67" y="772828"/>
            <a:ext cx="4225475" cy="3370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85C10-88C3-46E0-BE0D-96CC60E54875}"/>
              </a:ext>
            </a:extLst>
          </p:cNvPr>
          <p:cNvSpPr txBox="1"/>
          <p:nvPr/>
        </p:nvSpPr>
        <p:spPr>
          <a:xfrm>
            <a:off x="7557655" y="4758288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41361-A3DE-49CA-90C7-F5BB63806EAE}"/>
              </a:ext>
            </a:extLst>
          </p:cNvPr>
          <p:cNvSpPr txBox="1"/>
          <p:nvPr/>
        </p:nvSpPr>
        <p:spPr>
          <a:xfrm>
            <a:off x="5390514" y="5303886"/>
            <a:ext cx="1653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8A99916B-A577-45D1-BF75-D375DDBA1E21}"/>
              </a:ext>
            </a:extLst>
          </p:cNvPr>
          <p:cNvSpPr/>
          <p:nvPr/>
        </p:nvSpPr>
        <p:spPr>
          <a:xfrm rot="7994978" flipH="1" flipV="1">
            <a:off x="10100451" y="4847150"/>
            <a:ext cx="798135" cy="42482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6D26C41-CADD-45BE-AC50-9F19EA18CF0C}"/>
              </a:ext>
            </a:extLst>
          </p:cNvPr>
          <p:cNvSpPr/>
          <p:nvPr/>
        </p:nvSpPr>
        <p:spPr>
          <a:xfrm>
            <a:off x="4492796" y="4732146"/>
            <a:ext cx="949853" cy="8068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90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2B8FAB-E090-492A-94D8-4A5F04753889}"/>
              </a:ext>
            </a:extLst>
          </p:cNvPr>
          <p:cNvSpPr txBox="1"/>
          <p:nvPr/>
        </p:nvSpPr>
        <p:spPr>
          <a:xfrm>
            <a:off x="1594369" y="4784752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85C10-88C3-46E0-BE0D-96CC60E54875}"/>
              </a:ext>
            </a:extLst>
          </p:cNvPr>
          <p:cNvSpPr txBox="1"/>
          <p:nvPr/>
        </p:nvSpPr>
        <p:spPr>
          <a:xfrm>
            <a:off x="7557655" y="4758288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41361-A3DE-49CA-90C7-F5BB63806EAE}"/>
              </a:ext>
            </a:extLst>
          </p:cNvPr>
          <p:cNvSpPr txBox="1"/>
          <p:nvPr/>
        </p:nvSpPr>
        <p:spPr>
          <a:xfrm>
            <a:off x="5728996" y="5303886"/>
            <a:ext cx="1314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8A99916B-A577-45D1-BF75-D375DDBA1E21}"/>
              </a:ext>
            </a:extLst>
          </p:cNvPr>
          <p:cNvSpPr/>
          <p:nvPr/>
        </p:nvSpPr>
        <p:spPr>
          <a:xfrm rot="7994978" flipH="1" flipV="1">
            <a:off x="4469829" y="4934015"/>
            <a:ext cx="635182" cy="35320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6D26C41-CADD-45BE-AC50-9F19EA18CF0C}"/>
              </a:ext>
            </a:extLst>
          </p:cNvPr>
          <p:cNvSpPr/>
          <p:nvPr/>
        </p:nvSpPr>
        <p:spPr>
          <a:xfrm>
            <a:off x="9807286" y="4595005"/>
            <a:ext cx="949853" cy="8068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D3A713FE-9F54-448D-933C-5B0ABDD51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92" y="681037"/>
            <a:ext cx="4310267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3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E1B8-B8D3-4177-9267-0CFCB513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F9B231-035D-4CAC-9CE7-FCD307DE5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3" y="692178"/>
            <a:ext cx="6038953" cy="601707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78758C-3CC3-4567-B15A-29ABA5517598}"/>
              </a:ext>
            </a:extLst>
          </p:cNvPr>
          <p:cNvSpPr txBox="1"/>
          <p:nvPr/>
        </p:nvSpPr>
        <p:spPr>
          <a:xfrm>
            <a:off x="6277810" y="3268945"/>
            <a:ext cx="5441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  <p:pic>
        <p:nvPicPr>
          <p:cNvPr id="3" name="app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0462" y="5040919"/>
            <a:ext cx="408160" cy="4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apple juice can&quot;">
            <a:extLst>
              <a:ext uri="{FF2B5EF4-FFF2-40B4-BE49-F238E27FC236}">
                <a16:creationId xmlns:a16="http://schemas.microsoft.com/office/drawing/2014/main" id="{EBD34C54-1D32-4CAF-BB3F-C2917A71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/>
          <a:stretch/>
        </p:blipFill>
        <p:spPr bwMode="auto">
          <a:xfrm>
            <a:off x="3238500" y="1081954"/>
            <a:ext cx="5715000" cy="50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12358F-0460-4BB6-84D1-2224928F87EF}"/>
              </a:ext>
            </a:extLst>
          </p:cNvPr>
          <p:cNvSpPr txBox="1"/>
          <p:nvPr/>
        </p:nvSpPr>
        <p:spPr>
          <a:xfrm>
            <a:off x="8077424" y="3629458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2" name="c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5208" y="5213057"/>
            <a:ext cx="278449" cy="2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 fontScale="90000"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Unit 3</a:t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Lesson 1</a:t>
            </a:r>
            <a:r>
              <a:rPr lang="en-US" sz="5000" dirty="0">
                <a:solidFill>
                  <a:srgbClr val="FFFFFF"/>
                </a:solidFill>
              </a:rPr>
              <a:t/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/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At the street market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78" y="450220"/>
            <a:ext cx="5917392" cy="59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2D34D-58F2-478C-9AD1-2DCB028F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3DE37-19FF-4EBF-A416-C70F6C0CB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431A23-785D-4220-A6C3-BB39039D9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232"/>
            <a:ext cx="3832852" cy="38189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A373A1-0482-425C-98FB-46829612DDFB}"/>
              </a:ext>
            </a:extLst>
          </p:cNvPr>
          <p:cNvSpPr txBox="1"/>
          <p:nvPr/>
        </p:nvSpPr>
        <p:spPr>
          <a:xfrm>
            <a:off x="838200" y="4727478"/>
            <a:ext cx="5441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8" name="Picture 4" descr="Image result for apple juice can&quot;">
            <a:extLst>
              <a:ext uri="{FF2B5EF4-FFF2-40B4-BE49-F238E27FC236}">
                <a16:creationId xmlns:a16="http://schemas.microsoft.com/office/drawing/2014/main" id="{1FDF374F-1325-402D-81CE-02384CEB2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/>
          <a:stretch/>
        </p:blipFill>
        <p:spPr bwMode="auto">
          <a:xfrm>
            <a:off x="7070107" y="465950"/>
            <a:ext cx="4458066" cy="397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93C9A6-ACDC-491F-9ADB-53C23D4D4B65}"/>
              </a:ext>
            </a:extLst>
          </p:cNvPr>
          <p:cNvSpPr txBox="1"/>
          <p:nvPr/>
        </p:nvSpPr>
        <p:spPr>
          <a:xfrm>
            <a:off x="7408507" y="4711417"/>
            <a:ext cx="41290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4084C-F5CD-4A1B-90C3-5BEA7F7635D0}"/>
              </a:ext>
            </a:extLst>
          </p:cNvPr>
          <p:cNvSpPr txBox="1"/>
          <p:nvPr/>
        </p:nvSpPr>
        <p:spPr>
          <a:xfrm>
            <a:off x="5550041" y="5303886"/>
            <a:ext cx="1493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F15F19-92D7-4561-9135-4547BEB26910}"/>
              </a:ext>
            </a:extLst>
          </p:cNvPr>
          <p:cNvSpPr/>
          <p:nvPr/>
        </p:nvSpPr>
        <p:spPr>
          <a:xfrm>
            <a:off x="498429" y="519962"/>
            <a:ext cx="5051612" cy="45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4A9870-AA48-446D-8076-306D2254CDE4}"/>
              </a:ext>
            </a:extLst>
          </p:cNvPr>
          <p:cNvSpPr/>
          <p:nvPr/>
        </p:nvSpPr>
        <p:spPr>
          <a:xfrm>
            <a:off x="6306210" y="519961"/>
            <a:ext cx="5051612" cy="45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4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2B8FAB-E090-492A-94D8-4A5F04753889}"/>
              </a:ext>
            </a:extLst>
          </p:cNvPr>
          <p:cNvSpPr txBox="1"/>
          <p:nvPr/>
        </p:nvSpPr>
        <p:spPr>
          <a:xfrm>
            <a:off x="838200" y="4675735"/>
            <a:ext cx="45523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85C10-88C3-46E0-BE0D-96CC60E54875}"/>
              </a:ext>
            </a:extLst>
          </p:cNvPr>
          <p:cNvSpPr txBox="1"/>
          <p:nvPr/>
        </p:nvSpPr>
        <p:spPr>
          <a:xfrm>
            <a:off x="7557655" y="4627661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41361-A3DE-49CA-90C7-F5BB63806EAE}"/>
              </a:ext>
            </a:extLst>
          </p:cNvPr>
          <p:cNvSpPr txBox="1"/>
          <p:nvPr/>
        </p:nvSpPr>
        <p:spPr>
          <a:xfrm>
            <a:off x="5390514" y="5303886"/>
            <a:ext cx="1653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8A99916B-A577-45D1-BF75-D375DDBA1E21}"/>
              </a:ext>
            </a:extLst>
          </p:cNvPr>
          <p:cNvSpPr/>
          <p:nvPr/>
        </p:nvSpPr>
        <p:spPr>
          <a:xfrm rot="7994978" flipH="1" flipV="1">
            <a:off x="10239894" y="4867538"/>
            <a:ext cx="836494" cy="384047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6D26C41-CADD-45BE-AC50-9F19EA18CF0C}"/>
              </a:ext>
            </a:extLst>
          </p:cNvPr>
          <p:cNvSpPr/>
          <p:nvPr/>
        </p:nvSpPr>
        <p:spPr>
          <a:xfrm>
            <a:off x="4716734" y="4732146"/>
            <a:ext cx="949853" cy="8068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orange juice can&quot;">
            <a:extLst>
              <a:ext uri="{FF2B5EF4-FFF2-40B4-BE49-F238E27FC236}">
                <a16:creationId xmlns:a16="http://schemas.microsoft.com/office/drawing/2014/main" id="{721CB997-4290-497F-8D53-1559826B5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7"/>
          <a:stretch/>
        </p:blipFill>
        <p:spPr bwMode="auto">
          <a:xfrm>
            <a:off x="3817391" y="176471"/>
            <a:ext cx="4799265" cy="45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2B8FAB-E090-492A-94D8-4A5F04753889}"/>
              </a:ext>
            </a:extLst>
          </p:cNvPr>
          <p:cNvSpPr txBox="1"/>
          <p:nvPr/>
        </p:nvSpPr>
        <p:spPr>
          <a:xfrm>
            <a:off x="970385" y="4706349"/>
            <a:ext cx="44201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85C10-88C3-46E0-BE0D-96CC60E54875}"/>
              </a:ext>
            </a:extLst>
          </p:cNvPr>
          <p:cNvSpPr txBox="1"/>
          <p:nvPr/>
        </p:nvSpPr>
        <p:spPr>
          <a:xfrm>
            <a:off x="7557655" y="4702305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41361-A3DE-49CA-90C7-F5BB63806EAE}"/>
              </a:ext>
            </a:extLst>
          </p:cNvPr>
          <p:cNvSpPr txBox="1"/>
          <p:nvPr/>
        </p:nvSpPr>
        <p:spPr>
          <a:xfrm>
            <a:off x="5521141" y="5303886"/>
            <a:ext cx="1653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8A99916B-A577-45D1-BF75-D375DDBA1E21}"/>
              </a:ext>
            </a:extLst>
          </p:cNvPr>
          <p:cNvSpPr/>
          <p:nvPr/>
        </p:nvSpPr>
        <p:spPr>
          <a:xfrm rot="7994978" flipH="1" flipV="1">
            <a:off x="5008866" y="4824081"/>
            <a:ext cx="809315" cy="41321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6D26C41-CADD-45BE-AC50-9F19EA18CF0C}"/>
              </a:ext>
            </a:extLst>
          </p:cNvPr>
          <p:cNvSpPr/>
          <p:nvPr/>
        </p:nvSpPr>
        <p:spPr>
          <a:xfrm>
            <a:off x="10124519" y="4595005"/>
            <a:ext cx="949853" cy="8068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C58CCC-3451-4044-A591-E1F484C3C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65" y="402489"/>
            <a:ext cx="3832852" cy="3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3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2B8FAB-E090-492A-94D8-4A5F04753889}"/>
              </a:ext>
            </a:extLst>
          </p:cNvPr>
          <p:cNvSpPr txBox="1"/>
          <p:nvPr/>
        </p:nvSpPr>
        <p:spPr>
          <a:xfrm>
            <a:off x="1594369" y="4784752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 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85C10-88C3-46E0-BE0D-96CC60E54875}"/>
              </a:ext>
            </a:extLst>
          </p:cNvPr>
          <p:cNvSpPr txBox="1"/>
          <p:nvPr/>
        </p:nvSpPr>
        <p:spPr>
          <a:xfrm>
            <a:off x="7557655" y="4758288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41361-A3DE-49CA-90C7-F5BB63806EAE}"/>
              </a:ext>
            </a:extLst>
          </p:cNvPr>
          <p:cNvSpPr txBox="1"/>
          <p:nvPr/>
        </p:nvSpPr>
        <p:spPr>
          <a:xfrm>
            <a:off x="5390514" y="5303886"/>
            <a:ext cx="1653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8A99916B-A577-45D1-BF75-D375DDBA1E21}"/>
              </a:ext>
            </a:extLst>
          </p:cNvPr>
          <p:cNvSpPr/>
          <p:nvPr/>
        </p:nvSpPr>
        <p:spPr>
          <a:xfrm rot="7994978" flipH="1" flipV="1">
            <a:off x="10146658" y="4767440"/>
            <a:ext cx="687064" cy="34596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6D26C41-CADD-45BE-AC50-9F19EA18CF0C}"/>
              </a:ext>
            </a:extLst>
          </p:cNvPr>
          <p:cNvSpPr/>
          <p:nvPr/>
        </p:nvSpPr>
        <p:spPr>
          <a:xfrm>
            <a:off x="4530112" y="4732146"/>
            <a:ext cx="949853" cy="8068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45F50E-8012-434C-B63C-9B70ED7D11AB}"/>
              </a:ext>
            </a:extLst>
          </p:cNvPr>
          <p:cNvSpPr/>
          <p:nvPr/>
        </p:nvSpPr>
        <p:spPr>
          <a:xfrm>
            <a:off x="8268574" y="681037"/>
            <a:ext cx="2571107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79" y="681037"/>
            <a:ext cx="5104289" cy="36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2B8FAB-E090-492A-94D8-4A5F04753889}"/>
              </a:ext>
            </a:extLst>
          </p:cNvPr>
          <p:cNvSpPr txBox="1"/>
          <p:nvPr/>
        </p:nvSpPr>
        <p:spPr>
          <a:xfrm>
            <a:off x="1594369" y="4784752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 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85C10-88C3-46E0-BE0D-96CC60E54875}"/>
              </a:ext>
            </a:extLst>
          </p:cNvPr>
          <p:cNvSpPr txBox="1"/>
          <p:nvPr/>
        </p:nvSpPr>
        <p:spPr>
          <a:xfrm>
            <a:off x="7557655" y="4758288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41361-A3DE-49CA-90C7-F5BB63806EAE}"/>
              </a:ext>
            </a:extLst>
          </p:cNvPr>
          <p:cNvSpPr txBox="1"/>
          <p:nvPr/>
        </p:nvSpPr>
        <p:spPr>
          <a:xfrm>
            <a:off x="5390514" y="5303886"/>
            <a:ext cx="1653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8A99916B-A577-45D1-BF75-D375DDBA1E21}"/>
              </a:ext>
            </a:extLst>
          </p:cNvPr>
          <p:cNvSpPr/>
          <p:nvPr/>
        </p:nvSpPr>
        <p:spPr>
          <a:xfrm rot="7994978" flipH="1" flipV="1">
            <a:off x="4701518" y="5002109"/>
            <a:ext cx="752208" cy="35949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6D26C41-CADD-45BE-AC50-9F19EA18CF0C}"/>
              </a:ext>
            </a:extLst>
          </p:cNvPr>
          <p:cNvSpPr/>
          <p:nvPr/>
        </p:nvSpPr>
        <p:spPr>
          <a:xfrm>
            <a:off x="9863266" y="4595005"/>
            <a:ext cx="949853" cy="8068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8F52AF0-5C50-4300-8BE0-F0FF9977B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3"/>
          <a:stretch/>
        </p:blipFill>
        <p:spPr bwMode="auto">
          <a:xfrm>
            <a:off x="4458003" y="188210"/>
            <a:ext cx="3796146" cy="42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87C2FC73-590A-4674-99D6-20F721EC0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771095" y="-1"/>
            <a:ext cx="1420906" cy="1420906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C670BA9-9210-4C80-B65D-9B495E00C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288401" y="49497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31604" y="2087467"/>
            <a:ext cx="825632" cy="8256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89018" y="1986315"/>
            <a:ext cx="337222" cy="3372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4" y="2942576"/>
            <a:ext cx="4147112" cy="19523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81" y="3439533"/>
            <a:ext cx="1815313" cy="1811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85" y="4894950"/>
            <a:ext cx="1716741" cy="17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86" y="0"/>
            <a:ext cx="6625996" cy="6872251"/>
          </a:xfr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 descr="Game controller">
            <a:extLst>
              <a:ext uri="{FF2B5EF4-FFF2-40B4-BE49-F238E27FC236}">
                <a16:creationId xmlns:a16="http://schemas.microsoft.com/office/drawing/2014/main" id="{3E3A6092-F398-492B-8FD1-B3DBD095B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C42341-0678-48F4-843B-6A684672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It’s time to say goodbye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CA822-95AE-4DA5-B710-C6AFFACD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10" y="2062883"/>
            <a:ext cx="2861994" cy="2042585"/>
          </a:xfrm>
        </p:spPr>
      </p:pic>
      <p:sp>
        <p:nvSpPr>
          <p:cNvPr id="4" name="TextBox 3"/>
          <p:cNvSpPr txBox="1"/>
          <p:nvPr/>
        </p:nvSpPr>
        <p:spPr>
          <a:xfrm>
            <a:off x="8509815" y="4308202"/>
            <a:ext cx="22156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spc="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9000" b="1" spc="600" dirty="0" smtClean="0">
                <a:latin typeface=".VnAvant" panose="020B7200000000000000" pitchFamily="34" charset="0"/>
              </a:rPr>
              <a:t>at</a:t>
            </a:r>
            <a:endParaRPr lang="en-US" sz="9000" b="1" spc="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D30D-E0D3-4A39-9145-71392016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83" y="2721789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</a:rPr>
              <a:t>Sit in groups and try to get as many </a:t>
            </a:r>
            <a:r>
              <a:rPr lang="en-US" sz="2800" b="1" dirty="0">
                <a:solidFill>
                  <a:srgbClr val="FF0000"/>
                </a:solidFill>
              </a:rPr>
              <a:t>stars</a:t>
            </a:r>
            <a:r>
              <a:rPr lang="en-US" sz="2800" dirty="0">
                <a:solidFill>
                  <a:srgbClr val="080808"/>
                </a:solidFill>
              </a:rPr>
              <a:t> as possible!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2EAB17-D82F-477F-8A9C-D06FBF6EC8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79772" y="718200"/>
          <a:ext cx="4990496" cy="5810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24">
                  <a:extLst>
                    <a:ext uri="{9D8B030D-6E8A-4147-A177-3AD203B41FA5}">
                      <a16:colId xmlns:a16="http://schemas.microsoft.com/office/drawing/2014/main" val="4046653109"/>
                    </a:ext>
                  </a:extLst>
                </a:gridCol>
                <a:gridCol w="1247624">
                  <a:extLst>
                    <a:ext uri="{9D8B030D-6E8A-4147-A177-3AD203B41FA5}">
                      <a16:colId xmlns:a16="http://schemas.microsoft.com/office/drawing/2014/main" val="1027448298"/>
                    </a:ext>
                  </a:extLst>
                </a:gridCol>
                <a:gridCol w="1247624">
                  <a:extLst>
                    <a:ext uri="{9D8B030D-6E8A-4147-A177-3AD203B41FA5}">
                      <a16:colId xmlns:a16="http://schemas.microsoft.com/office/drawing/2014/main" val="191890583"/>
                    </a:ext>
                  </a:extLst>
                </a:gridCol>
                <a:gridCol w="1247624">
                  <a:extLst>
                    <a:ext uri="{9D8B030D-6E8A-4147-A177-3AD203B41FA5}">
                      <a16:colId xmlns:a16="http://schemas.microsoft.com/office/drawing/2014/main" val="3277744724"/>
                    </a:ext>
                  </a:extLst>
                </a:gridCol>
              </a:tblGrid>
              <a:tr h="602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1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2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3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4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2687783898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896099964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1760903741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673455637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4107495489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3735319392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3370862955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249658929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 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1509218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1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78758C-3CC3-4567-B15A-29ABA5517598}"/>
              </a:ext>
            </a:extLst>
          </p:cNvPr>
          <p:cNvSpPr txBox="1"/>
          <p:nvPr/>
        </p:nvSpPr>
        <p:spPr>
          <a:xfrm>
            <a:off x="7964929" y="4424906"/>
            <a:ext cx="3750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9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  <p:pic>
        <p:nvPicPr>
          <p:cNvPr id="10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F9B231-035D-4CAC-9CE7-FCD307DE54A9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65" y="1605157"/>
            <a:ext cx="2732755" cy="27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DF50D23-E294-48DC-ACB4-7F7BB989A6B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56" y="1973984"/>
            <a:ext cx="3034096" cy="2233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1115" y="4355775"/>
            <a:ext cx="26997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0" b="1" spc="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9000" b="1" spc="600" dirty="0" smtClean="0">
                <a:latin typeface=".VnAvant" panose="020B7200000000000000" pitchFamily="34" charset="0"/>
              </a:rPr>
              <a:t>ag</a:t>
            </a:r>
            <a:endParaRPr lang="en-US" sz="9000" b="1" spc="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791F2A-EE46-47D9-8BA6-F1231B75526E}"/>
              </a:ext>
            </a:extLst>
          </p:cNvPr>
          <p:cNvSpPr txBox="1"/>
          <p:nvPr/>
        </p:nvSpPr>
        <p:spPr>
          <a:xfrm>
            <a:off x="8770776" y="4572715"/>
            <a:ext cx="3421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9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9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75" y="1423396"/>
            <a:ext cx="16668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F45B2-C7D7-4DEC-A033-ABB216A7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ECA61-7C79-4D18-BB09-95F44079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114" y="5540187"/>
            <a:ext cx="2577353" cy="3855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/>
              <a:t>Sit nicely!</a:t>
            </a:r>
          </a:p>
        </p:txBody>
      </p:sp>
      <p:pic>
        <p:nvPicPr>
          <p:cNvPr id="1026" name="Picture 2" descr="Image result for Sit nicely desk">
            <a:extLst>
              <a:ext uri="{FF2B5EF4-FFF2-40B4-BE49-F238E27FC236}">
                <a16:creationId xmlns:a16="http://schemas.microsoft.com/office/drawing/2014/main" id="{DC6BF0DB-A150-4182-AD34-962E552CA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12" y="1557280"/>
            <a:ext cx="1737472" cy="34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48CEDAB7-52C6-4435-8014-EBC2D3316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069"/>
            <a:ext cx="1805689" cy="32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isten">
            <a:extLst>
              <a:ext uri="{FF2B5EF4-FFF2-40B4-BE49-F238E27FC236}">
                <a16:creationId xmlns:a16="http://schemas.microsoft.com/office/drawing/2014/main" id="{FEB9665E-53DF-4C51-95D8-7CC000D4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24" y="2063531"/>
            <a:ext cx="2626218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9118B109-E4A7-4CCA-8015-D2C78E777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962" y="2196396"/>
            <a:ext cx="3092964" cy="246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14CD99-E67D-4C97-A048-17D48E8AFC08}"/>
              </a:ext>
            </a:extLst>
          </p:cNvPr>
          <p:cNvSpPr txBox="1"/>
          <p:nvPr/>
        </p:nvSpPr>
        <p:spPr>
          <a:xfrm>
            <a:off x="5302224" y="5473004"/>
            <a:ext cx="2626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Listen!</a:t>
            </a:r>
          </a:p>
          <a:p>
            <a:endParaRPr lang="en-US" sz="4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94408C-FFDA-48C6-ABF6-84EE2C33F2D9}"/>
              </a:ext>
            </a:extLst>
          </p:cNvPr>
          <p:cNvSpPr/>
          <p:nvPr/>
        </p:nvSpPr>
        <p:spPr>
          <a:xfrm>
            <a:off x="9066348" y="5426836"/>
            <a:ext cx="239257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/>
              <a:t>Be happy!</a:t>
            </a:r>
          </a:p>
        </p:txBody>
      </p:sp>
    </p:spTree>
    <p:extLst>
      <p:ext uri="{BB962C8B-B14F-4D97-AF65-F5344CB8AC3E}">
        <p14:creationId xmlns:p14="http://schemas.microsoft.com/office/powerpoint/2010/main" val="36694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5538DFE-EA9E-42F9-8DDC-17F4D3CD5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65" y="695309"/>
            <a:ext cx="6902957" cy="50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F77059-83CE-48A6-8774-F6347924477D}"/>
              </a:ext>
            </a:extLst>
          </p:cNvPr>
          <p:cNvSpPr txBox="1"/>
          <p:nvPr/>
        </p:nvSpPr>
        <p:spPr>
          <a:xfrm>
            <a:off x="7387023" y="4655395"/>
            <a:ext cx="33242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F9B231-035D-4CAC-9CE7-FCD307DE5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71" y="1285874"/>
            <a:ext cx="4775479" cy="475817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78758C-3CC3-4567-B15A-29ABA5517598}"/>
              </a:ext>
            </a:extLst>
          </p:cNvPr>
          <p:cNvSpPr txBox="1"/>
          <p:nvPr/>
        </p:nvSpPr>
        <p:spPr>
          <a:xfrm>
            <a:off x="6229350" y="4182003"/>
            <a:ext cx="5441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</p:spTree>
    <p:extLst>
      <p:ext uri="{BB962C8B-B14F-4D97-AF65-F5344CB8AC3E}">
        <p14:creationId xmlns:p14="http://schemas.microsoft.com/office/powerpoint/2010/main" val="22923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DF50D23-E294-48DC-ACB4-7F7BB989A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22447"/>
            <a:ext cx="7589108" cy="5586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F77059-83CE-48A6-8774-F6347924477D}"/>
              </a:ext>
            </a:extLst>
          </p:cNvPr>
          <p:cNvSpPr txBox="1"/>
          <p:nvPr/>
        </p:nvSpPr>
        <p:spPr>
          <a:xfrm>
            <a:off x="7695943" y="4630681"/>
            <a:ext cx="33242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spc="6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 smtClean="0">
                <a:ln>
                  <a:noFill/>
                </a:ln>
                <a:effectLst/>
                <a:uLnTx/>
                <a:uFillTx/>
                <a:latin typeface=".VnAvant" panose="020B7200000000000000" pitchFamily="34" charset="0"/>
              </a:rPr>
              <a:t>g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12358F-0460-4BB6-84D1-2224928F87EF}"/>
              </a:ext>
            </a:extLst>
          </p:cNvPr>
          <p:cNvSpPr txBox="1"/>
          <p:nvPr/>
        </p:nvSpPr>
        <p:spPr>
          <a:xfrm>
            <a:off x="7853490" y="4735486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56" y="455635"/>
            <a:ext cx="3138617" cy="59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1400</Words>
  <Application>Microsoft Office PowerPoint</Application>
  <PresentationFormat>Widescreen</PresentationFormat>
  <Paragraphs>259</Paragraphs>
  <Slides>32</Slides>
  <Notes>28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.VnAvant</vt:lpstr>
      <vt:lpstr>Arial</vt:lpstr>
      <vt:lpstr>Berlin Sans FB Demi</vt:lpstr>
      <vt:lpstr>Calibri</vt:lpstr>
      <vt:lpstr>Calibri Light</vt:lpstr>
      <vt:lpstr>Office Theme</vt:lpstr>
      <vt:lpstr>PowerPoint Presentation</vt:lpstr>
      <vt:lpstr>Unit 3 Lesson 1  At the street market</vt:lpstr>
      <vt:lpstr>Sit in groups and try to get as many stars as possible!</vt:lpstr>
      <vt:lpstr>Class rules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</vt:lpstr>
      <vt:lpstr>It’s time to say goodbye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Lesson 1  At the street market</dc:title>
  <dc:creator>Sufacebook</dc:creator>
  <cp:lastModifiedBy>DELL</cp:lastModifiedBy>
  <cp:revision>33</cp:revision>
  <dcterms:created xsi:type="dcterms:W3CDTF">2020-04-03T03:50:31Z</dcterms:created>
  <dcterms:modified xsi:type="dcterms:W3CDTF">2025-04-10T14:51:54Z</dcterms:modified>
</cp:coreProperties>
</file>