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30"/>
  </p:notesMasterIdLst>
  <p:sldIdLst>
    <p:sldId id="282" r:id="rId5"/>
    <p:sldId id="284" r:id="rId6"/>
    <p:sldId id="264" r:id="rId7"/>
    <p:sldId id="308" r:id="rId8"/>
    <p:sldId id="266" r:id="rId9"/>
    <p:sldId id="268" r:id="rId10"/>
    <p:sldId id="269" r:id="rId11"/>
    <p:sldId id="270" r:id="rId12"/>
    <p:sldId id="271" r:id="rId13"/>
    <p:sldId id="309" r:id="rId14"/>
    <p:sldId id="310" r:id="rId15"/>
    <p:sldId id="311" r:id="rId16"/>
    <p:sldId id="312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90" r:id="rId25"/>
    <p:sldId id="291" r:id="rId26"/>
    <p:sldId id="292" r:id="rId27"/>
    <p:sldId id="293" r:id="rId28"/>
    <p:sldId id="318" r:id="rId29"/>
  </p:sldIdLst>
  <p:sldSz cx="12192000" cy="6858000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.VnAvant" panose="020B7200000000000000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63B23B-7F72-3E42-B351-C0BEC6861355}">
          <p14:sldIdLst>
            <p14:sldId id="282"/>
          </p14:sldIdLst>
        </p14:section>
        <p14:section name="Warm-up" id="{C5839CD2-8040-4546-9DED-C369203A3BB9}">
          <p14:sldIdLst>
            <p14:sldId id="284"/>
            <p14:sldId id="264"/>
          </p14:sldIdLst>
        </p14:section>
        <p14:section name="Listen and chant" id="{C6C1F7C9-0FEB-3649-AF11-91214C42E413}">
          <p14:sldIdLst>
            <p14:sldId id="308"/>
            <p14:sldId id="266"/>
            <p14:sldId id="268"/>
            <p14:sldId id="269"/>
            <p14:sldId id="270"/>
            <p14:sldId id="271"/>
            <p14:sldId id="309"/>
          </p14:sldIdLst>
        </p14:section>
        <p14:section name="Listen and tick" id="{82AF718C-E401-1448-AB7E-D69335985D8E}">
          <p14:sldIdLst>
            <p14:sldId id="310"/>
            <p14:sldId id="311"/>
          </p14:sldIdLst>
        </p14:section>
        <p14:section name="Look and trace" id="{3033F9BB-F0E4-0E42-B4EB-274A0B4418B8}">
          <p14:sldIdLst>
            <p14:sldId id="312"/>
          </p14:sldIdLst>
        </p14:section>
        <p14:section name="Game" id="{BBC93B4E-26C3-184D-BDB4-117660A3C818}">
          <p14:sldIdLst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Wrap-up" id="{1D5D9BB9-BEA7-A646-8D2C-68DF6E506DF4}">
          <p14:sldIdLst>
            <p14:sldId id="290"/>
            <p14:sldId id="291"/>
            <p14:sldId id="292"/>
            <p14:sldId id="293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9" autoAdjust="0"/>
    <p:restoredTop sz="94364" autoAdjust="0"/>
  </p:normalViewPr>
  <p:slideViewPr>
    <p:cSldViewPr>
      <p:cViewPr varScale="1">
        <p:scale>
          <a:sx n="69" d="100"/>
          <a:sy n="69" d="100"/>
        </p:scale>
        <p:origin x="4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FB69-E1D3-451D-9652-34F313C6917F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5B514-C6A6-4DD6-A832-E861ED01E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 correctly.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Pupils write letter in the air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write letter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(Teacher can make it fast or slowly)</a:t>
            </a:r>
            <a:r>
              <a:rPr lang="en-VN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Teacher </a:t>
            </a:r>
            <a:r>
              <a:rPr lang="en-VN" dirty="0" smtClean="0">
                <a:effectLst/>
              </a:rPr>
              <a:t>model</a:t>
            </a:r>
            <a:r>
              <a:rPr lang="en-SG" dirty="0" smtClean="0">
                <a:effectLst/>
              </a:rPr>
              <a:t>s</a:t>
            </a:r>
            <a:r>
              <a:rPr lang="en-VN" dirty="0" smtClean="0">
                <a:effectLst/>
              </a:rPr>
              <a:t> the writing</a:t>
            </a:r>
            <a:r>
              <a:rPr lang="en-US" dirty="0" smtClean="0">
                <a:effectLst/>
              </a:rPr>
              <a:t>.</a:t>
            </a:r>
            <a:r>
              <a:rPr lang="en-VN" dirty="0" smtClean="0">
                <a:effectLst/>
              </a:rPr>
              <a:t> </a:t>
            </a:r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Look and trace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writes letter on the board.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team to finish can get bonus stars.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9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chant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Back to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pupil from each team in a turn. Pupils stand with their backs turning to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slide a sentence from the chant. Pupils describe it by doing actions. Pupils guess the sentence.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whole class read again at the end of each turn.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9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7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9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74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3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pictures and vocabulary on slide. Pupils read.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 the picture from 1 to 4.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calls a number. Pupils say the words. Pupils practice the game a few times as a class.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1 pupil from each team in a turn. Pupils say the words as T calls a number. Faster team gets more star.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 correctly.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8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the chant on slide. Whole class read together.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audio. Pupils listen through, then listen and repeat.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then chant and clap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chant in teams.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chant and do actions.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do actions to describe the vocabulary.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pupils chant and do the actions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(action)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I (clap),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(action)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 (action)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(action)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1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writes words on the board.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and does actions: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(put hands on one ear)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(write a tick in the air). Pupils follow.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audio. Pupils do the tasks.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Teacher plays the audio again, pause at each question and checks answer.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a word, pupils go to the board and touch the correct picture.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4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9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9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8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14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3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84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73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5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3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4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4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65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54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7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64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5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7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38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3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32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43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57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9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0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2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0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86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9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8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2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82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3" y="1258279"/>
            <a:ext cx="8359883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5 – Lesson 2</a:t>
            </a:r>
            <a:r>
              <a:rPr lang="en-US" sz="6600">
                <a:solidFill>
                  <a:srgbClr val="FFFFFF"/>
                </a:solidFill>
              </a:rPr>
              <a:t/>
            </a:r>
            <a:br>
              <a:rPr lang="en-US" sz="6600">
                <a:solidFill>
                  <a:srgbClr val="FFFFFF"/>
                </a:solidFill>
              </a:rPr>
            </a:br>
            <a:r>
              <a:rPr lang="en-US" sz="6600">
                <a:solidFill>
                  <a:srgbClr val="FFFFFF"/>
                </a:solidFill>
              </a:rPr>
              <a:t>At</a:t>
            </a:r>
            <a:r>
              <a:rPr lang="en-US" sz="6700">
                <a:solidFill>
                  <a:srgbClr val="FFFFFF"/>
                </a:solidFill>
              </a:rPr>
              <a:t> </a:t>
            </a:r>
            <a:r>
              <a:rPr lang="en-US" sz="6700" dirty="0">
                <a:solidFill>
                  <a:srgbClr val="FFFFFF"/>
                </a:solidFill>
              </a:rPr>
              <a:t>the fish </a:t>
            </a:r>
            <a:r>
              <a:rPr lang="en-US" sz="6700">
                <a:solidFill>
                  <a:srgbClr val="FFFFFF"/>
                </a:solidFill>
              </a:rPr>
              <a:t>and chip </a:t>
            </a:r>
            <a:r>
              <a:rPr lang="en-US" sz="6700" dirty="0">
                <a:solidFill>
                  <a:srgbClr val="FFFFFF"/>
                </a:solidFill>
              </a:rPr>
              <a:t>shop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4" y="5318996"/>
            <a:ext cx="7062675" cy="723671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228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1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3733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1600203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4958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027_U5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947" y="5181603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247903" y="4643446"/>
            <a:ext cx="7791451" cy="616745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Listen and tick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63869" y="2538267"/>
            <a:ext cx="4161575" cy="1969000"/>
            <a:chOff x="3519814" y="2155629"/>
            <a:chExt cx="5548767" cy="2625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Listen and tick</a:t>
            </a:r>
          </a:p>
        </p:txBody>
      </p:sp>
      <p:pic>
        <p:nvPicPr>
          <p:cNvPr id="7" name="Track 028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851" y="1628932"/>
            <a:ext cx="7143751" cy="5232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32004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5867400"/>
            <a:ext cx="533400" cy="533400"/>
          </a:xfrm>
          <a:prstGeom prst="rect">
            <a:avLst/>
          </a:prstGeom>
        </p:spPr>
      </p:pic>
      <p:pic>
        <p:nvPicPr>
          <p:cNvPr id="8" name="Track 0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1656" y="838200"/>
            <a:ext cx="352344" cy="3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7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094" y="4922051"/>
            <a:ext cx="7703820" cy="702471"/>
          </a:xfrm>
        </p:spPr>
        <p:txBody>
          <a:bodyPr vert="horz" lIns="68580" tIns="34291" rIns="68580" bIns="34291" rtlCol="0" anchor="ctr">
            <a:normAutofit/>
          </a:bodyPr>
          <a:lstStyle/>
          <a:p>
            <a:pPr algn="ctr"/>
            <a:endParaRPr lang="en-US" sz="3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4" y="1825632"/>
            <a:ext cx="7886700" cy="300355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54286" y="2578309"/>
            <a:ext cx="3006356" cy="1325407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152654" y="3919334"/>
            <a:ext cx="7886700" cy="616745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Look and trace</a:t>
            </a:r>
          </a:p>
        </p:txBody>
      </p:sp>
    </p:spTree>
    <p:extLst>
      <p:ext uri="{BB962C8B-B14F-4D97-AF65-F5344CB8AC3E}">
        <p14:creationId xmlns:p14="http://schemas.microsoft.com/office/powerpoint/2010/main" val="5688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24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324" y="1905008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6140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603" y="2514608"/>
            <a:ext cx="4226859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f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sh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514603"/>
            <a:ext cx="52578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86200" y="2590806"/>
            <a:ext cx="4724400" cy="1587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ch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ps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2590805"/>
            <a:ext cx="5181600" cy="1587813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603" y="2514608"/>
            <a:ext cx="4226859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m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lk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514603"/>
            <a:ext cx="52578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43200" y="2743200"/>
            <a:ext cx="63246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latin typeface=".VnAvant" panose="020B7200000000000000" pitchFamily="34" charset="0"/>
              </a:rPr>
              <a:t>F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sh</a:t>
            </a:r>
            <a:r>
              <a:rPr lang="en-US" sz="6000" dirty="0">
                <a:latin typeface=".VnAvant" panose="020B7200000000000000" pitchFamily="34" charset="0"/>
              </a:rPr>
              <a:t> and </a:t>
            </a:r>
            <a:r>
              <a:rPr lang="en-US" sz="6000" b="1" dirty="0"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ps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3200" y="2743199"/>
            <a:ext cx="6477000" cy="1600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38400" y="2743200"/>
            <a:ext cx="76200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latin typeface=".VnAvant" panose="020B7200000000000000" pitchFamily="34" charset="0"/>
              </a:rPr>
              <a:t>M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lk</a:t>
            </a:r>
            <a:r>
              <a:rPr lang="en-US" sz="6000" dirty="0">
                <a:latin typeface=".VnAvant" panose="020B7200000000000000" pitchFamily="34" charset="0"/>
              </a:rPr>
              <a:t> and </a:t>
            </a:r>
            <a:r>
              <a:rPr lang="en-US" sz="6000" b="1" dirty="0"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cken</a:t>
            </a:r>
          </a:p>
          <a:p>
            <a:pPr marL="0" indent="0" algn="ctr">
              <a:buNone/>
            </a:pPr>
            <a:endParaRPr lang="en-US" sz="6000" dirty="0"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2743199"/>
            <a:ext cx="7467600" cy="1600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24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043672"/>
            <a:ext cx="525780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06671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2514607"/>
            <a:ext cx="6248400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ch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cken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2514603"/>
            <a:ext cx="57150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3" y="476782"/>
            <a:ext cx="5409339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71" y="1269259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7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9" y="476782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7658491" y="1905007"/>
            <a:ext cx="2614295" cy="283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3" y="476782"/>
            <a:ext cx="5409339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71" y="1269259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7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9" y="476782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7460779" y="2743200"/>
            <a:ext cx="28019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68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3" y="476782"/>
            <a:ext cx="5409339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71" y="1269259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7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9" y="476782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7291939" y="2562983"/>
            <a:ext cx="3065688" cy="17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2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3" y="476782"/>
            <a:ext cx="5409339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71" y="1269259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7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9" y="476782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7913317" y="2286000"/>
            <a:ext cx="192990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3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5410203" y="837826"/>
            <a:ext cx="2161603" cy="12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1828805" y="1721123"/>
            <a:ext cx="1375684" cy="14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8240167" y="2844717"/>
            <a:ext cx="2427841" cy="13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3886207" y="3706279"/>
            <a:ext cx="1083839" cy="158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0" y="2041083"/>
            <a:ext cx="2819400" cy="1143000"/>
          </a:xfrm>
        </p:spPr>
        <p:txBody>
          <a:bodyPr>
            <a:noAutofit/>
          </a:bodyPr>
          <a:lstStyle/>
          <a:p>
            <a:r>
              <a:rPr lang="en-US" sz="3600" b="1" spc="300" dirty="0">
                <a:latin typeface=".VnAvant" panose="020B7200000000000000" pitchFamily="34" charset="0"/>
              </a:rPr>
              <a:t>ch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58738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 dirty="0">
                <a:latin typeface=".VnAvant" panose="020B7200000000000000" pitchFamily="34" charset="0"/>
              </a:rPr>
              <a:t>ch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85999" y="170171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 dirty="0">
                <a:latin typeface=".VnAvant" panose="020B7200000000000000" pitchFamily="34" charset="0"/>
              </a:rPr>
              <a:t>f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24200" y="264200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33600" y="3420525"/>
            <a:ext cx="685800" cy="571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85219" y="5410205"/>
            <a:ext cx="685800" cy="5715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3157158"/>
            <a:ext cx="685800" cy="571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1179" y="4343405"/>
            <a:ext cx="685800" cy="5715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64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1838332" y="3980422"/>
            <a:ext cx="8515351" cy="992981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84989" y="1884608"/>
            <a:ext cx="4067632" cy="1950247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9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chant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3733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1600203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4958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027_U5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3" y="685803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19891" r="51681" b="52349"/>
          <a:stretch/>
        </p:blipFill>
        <p:spPr bwMode="auto">
          <a:xfrm>
            <a:off x="2514605" y="2176624"/>
            <a:ext cx="7231196" cy="27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2295" r="57338" b="50820"/>
          <a:stretch/>
        </p:blipFill>
        <p:spPr bwMode="auto">
          <a:xfrm>
            <a:off x="3189157" y="2057403"/>
            <a:ext cx="5647544" cy="27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8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18798" r="56844" b="52131"/>
          <a:stretch/>
        </p:blipFill>
        <p:spPr bwMode="auto">
          <a:xfrm>
            <a:off x="3200405" y="1845683"/>
            <a:ext cx="6113221" cy="33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9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23825" r="56967" b="50164"/>
          <a:stretch/>
        </p:blipFill>
        <p:spPr bwMode="auto">
          <a:xfrm>
            <a:off x="3700079" y="2072399"/>
            <a:ext cx="5773527" cy="31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9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725</Words>
  <Application>Microsoft Office PowerPoint</Application>
  <PresentationFormat>Widescreen</PresentationFormat>
  <Paragraphs>130</Paragraphs>
  <Slides>25</Slides>
  <Notes>16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 Light</vt:lpstr>
      <vt:lpstr>.VnAvant</vt:lpstr>
      <vt:lpstr>Calibri</vt:lpstr>
      <vt:lpstr>Arial</vt:lpstr>
      <vt:lpstr>Times New Roman</vt:lpstr>
      <vt:lpstr>Office Theme</vt:lpstr>
      <vt:lpstr>1_Office Theme</vt:lpstr>
      <vt:lpstr>2_Office Theme</vt:lpstr>
      <vt:lpstr>3_Office Theme</vt:lpstr>
      <vt:lpstr>Unit 5 – Lesson 2 At the fish and chip shop</vt:lpstr>
      <vt:lpstr>Warm-up</vt:lpstr>
      <vt:lpstr>chicken</vt:lpstr>
      <vt:lpstr>PowerPoint Presentation</vt:lpstr>
      <vt:lpstr>Listen and chant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</vt:lpstr>
      <vt:lpstr>PowerPoint Presentation</vt:lpstr>
      <vt:lpstr>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In the fish and chips shop</dc:title>
  <dc:creator>DANKO</dc:creator>
  <cp:lastModifiedBy>DELL</cp:lastModifiedBy>
  <cp:revision>85</cp:revision>
  <dcterms:created xsi:type="dcterms:W3CDTF">2019-11-26T14:53:08Z</dcterms:created>
  <dcterms:modified xsi:type="dcterms:W3CDTF">2025-04-18T05:09:59Z</dcterms:modified>
</cp:coreProperties>
</file>