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84" r:id="rId2"/>
    <p:sldMasterId id="2147483696" r:id="rId3"/>
  </p:sldMasterIdLst>
  <p:notesMasterIdLst>
    <p:notesMasterId r:id="rId24"/>
  </p:notesMasterIdLst>
  <p:sldIdLst>
    <p:sldId id="279" r:id="rId4"/>
    <p:sldId id="281" r:id="rId5"/>
    <p:sldId id="263" r:id="rId6"/>
    <p:sldId id="267" r:id="rId7"/>
    <p:sldId id="264" r:id="rId8"/>
    <p:sldId id="268" r:id="rId9"/>
    <p:sldId id="265" r:id="rId10"/>
    <p:sldId id="269" r:id="rId11"/>
    <p:sldId id="266" r:id="rId12"/>
    <p:sldId id="270" r:id="rId13"/>
    <p:sldId id="298" r:id="rId14"/>
    <p:sldId id="272" r:id="rId15"/>
    <p:sldId id="299" r:id="rId16"/>
    <p:sldId id="300" r:id="rId17"/>
    <p:sldId id="297" r:id="rId18"/>
    <p:sldId id="286" r:id="rId19"/>
    <p:sldId id="271" r:id="rId20"/>
    <p:sldId id="287" r:id="rId21"/>
    <p:sldId id="273" r:id="rId22"/>
    <p:sldId id="288" r:id="rId23"/>
  </p:sldIdLst>
  <p:sldSz cx="12192000" cy="6858000"/>
  <p:notesSz cx="6858000" cy="9144000"/>
  <p:embeddedFontLst>
    <p:embeddedFont>
      <p:font typeface="Calibri Light" panose="020F0302020204030204" pitchFamily="34" charset="0"/>
      <p:regular r:id="rId25"/>
      <p:italic r:id="rId26"/>
    </p:embeddedFont>
    <p:embeddedFont>
      <p:font typeface=".VnAvant" panose="020B7200000000000000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030137-7AA3-9E40-A55B-659931136BD3}">
          <p14:sldIdLst>
            <p14:sldId id="279"/>
          </p14:sldIdLst>
        </p14:section>
        <p14:section name="Warm-up" id="{18219377-8AFB-E242-95EA-FA9E1B8D6C1D}">
          <p14:sldIdLst>
            <p14:sldId id="281"/>
            <p14:sldId id="263"/>
            <p14:sldId id="267"/>
            <p14:sldId id="264"/>
            <p14:sldId id="268"/>
            <p14:sldId id="265"/>
            <p14:sldId id="269"/>
            <p14:sldId id="266"/>
            <p14:sldId id="270"/>
          </p14:sldIdLst>
        </p14:section>
        <p14:section name="Listen and chant" id="{32BC9126-5318-B444-BFAE-B04862FDBA10}">
          <p14:sldIdLst>
            <p14:sldId id="298"/>
            <p14:sldId id="272"/>
          </p14:sldIdLst>
        </p14:section>
        <p14:section name="Listen and tick" id="{42A9DC26-A91B-0F4E-9F04-EB03CF6118A7}">
          <p14:sldIdLst>
            <p14:sldId id="299"/>
            <p14:sldId id="300"/>
          </p14:sldIdLst>
        </p14:section>
        <p14:section name="Look and trace" id="{24016083-377F-444E-80D1-C3A702DCE531}">
          <p14:sldIdLst>
            <p14:sldId id="297"/>
          </p14:sldIdLst>
        </p14:section>
        <p14:section name="Game" id="{5B926851-4C1A-3E4E-BE13-CA3B41CDE7F1}">
          <p14:sldIdLst>
            <p14:sldId id="286"/>
          </p14:sldIdLst>
        </p14:section>
        <p14:section name="Wrap-up" id="{9B6FF573-45A2-D34A-AD2F-B7FA6D8A2628}">
          <p14:sldIdLst>
            <p14:sldId id="271"/>
            <p14:sldId id="287"/>
            <p14:sldId id="273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88364" autoAdjust="0"/>
  </p:normalViewPr>
  <p:slideViewPr>
    <p:cSldViewPr>
      <p:cViewPr varScale="1">
        <p:scale>
          <a:sx n="65" d="100"/>
          <a:sy n="65" d="100"/>
        </p:scale>
        <p:origin x="85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4DC28-7FCD-405C-B474-26DA9FAC2F7A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9820E-CCC5-4F01-9123-B9DB1CCAD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2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Goals</a:t>
            </a:r>
            <a:r>
              <a:rPr lang="en-US" dirty="0"/>
              <a:t>: By the end of the lesson,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pen, pencil, red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 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listen, recognize the words and tick the correct boxes.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9820E-CCC5-4F01-9123-B9DB1CCAD9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4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47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0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endParaRPr lang="en-V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Help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feel happy at the beginning of the lesson.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Review vocabulary of previous lesson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(Lesson 1)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mins</a:t>
            </a:r>
          </a:p>
          <a:p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What’s this?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 on slide a picture disappearing quickly in a few seconds.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and guess the word.</a:t>
            </a:r>
          </a:p>
          <a:p>
            <a:pPr marL="0" indent="0">
              <a:buFontTx/>
              <a:buNone/>
            </a:pPr>
            <a:r>
              <a:rPr lang="en-US" baseline="0" dirty="0"/>
              <a:t>Note: </a:t>
            </a:r>
            <a:r>
              <a:rPr lang="en-US" baseline="0" dirty="0" smtClean="0"/>
              <a:t>Teacher can </a:t>
            </a:r>
            <a:r>
              <a:rPr lang="en-US" baseline="0" dirty="0"/>
              <a:t>duplicate more slides for </a:t>
            </a:r>
            <a:r>
              <a:rPr lang="en-US" baseline="0" dirty="0" smtClean="0"/>
              <a:t>pupils </a:t>
            </a:r>
            <a:r>
              <a:rPr lang="en-US" baseline="0" dirty="0"/>
              <a:t>to play.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b="1" dirty="0" smtClean="0"/>
              <a:t>G</a:t>
            </a:r>
            <a:r>
              <a:rPr lang="en-US" b="1" dirty="0" smtClean="0"/>
              <a:t>o</a:t>
            </a:r>
            <a:r>
              <a:rPr lang="en-VN" b="1" dirty="0" smtClean="0"/>
              <a:t>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say the sound of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pen, pencil, red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 </a:t>
            </a:r>
            <a:endParaRPr lang="en-US" dirty="0" smtClean="0"/>
          </a:p>
          <a:p>
            <a:endParaRPr lang="en-V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90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Read. Listen and repeat the chant.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chant on slide. Whole class read together.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audio. Pupils listen through, then listen and repeat.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then chant and clap along.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chant in teams. </a:t>
            </a:r>
            <a:endParaRPr lang="en-US" baseline="0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Pupils chant and do actions.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how to do actions to describe the vocabulary.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do the actions as teams. Then Pupils chant and do the actions along.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(clap), e (clap), red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(clap), e (clap), pen (show the pen)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(clap), e (clap), a red pen (show the pen).</a:t>
            </a:r>
            <a:r>
              <a:rPr lang="en-VN" dirty="0">
                <a:effectLst/>
              </a:rPr>
              <a:t> </a:t>
            </a:r>
            <a:endParaRPr lang="en-US" baseline="0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chant as teams and individually. </a:t>
            </a:r>
            <a:endParaRPr lang="en-US" baseline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9820E-CCC5-4F01-9123-B9DB1CCAD96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10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 smtClean="0"/>
              <a:t>G</a:t>
            </a:r>
            <a:r>
              <a:rPr lang="en-US" b="1" dirty="0" smtClean="0"/>
              <a:t>o</a:t>
            </a:r>
            <a:r>
              <a:rPr lang="en-VN" b="1" dirty="0" smtClean="0"/>
              <a:t>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listen, recognize the words and tick the correct boxes.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Listen and tick the correct picture.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writes words on the board.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and does actions: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(put hands on one ear)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tick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(write a tick in the air). Pupils follow.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audio. Pupils do the tasks.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pupils finish, teacher plays the audio again, pause at each question and checks answer. </a:t>
            </a:r>
            <a:endParaRPr lang="en-US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Quick check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a word, pupils go to the board and touch the correct picture. </a:t>
            </a:r>
            <a:endParaRPr lang="en-US" dirty="0" smtClean="0"/>
          </a:p>
          <a:p>
            <a:endParaRPr lang="en-V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55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/>
              <a:t>Goal: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Pupils write letter in the air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and 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letter “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in the air.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(Teacher can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it fast or slowly)</a:t>
            </a:r>
            <a:r>
              <a:rPr lang="en-VN" dirty="0">
                <a:effectLst/>
              </a:rPr>
              <a:t> </a:t>
            </a:r>
            <a:endParaRPr lang="en-US" dirty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 Look and trace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writes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letter on the board.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look and trace in their books. </a:t>
            </a:r>
            <a:endParaRPr lang="en-US" dirty="0"/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9820E-CCC5-4F01-9123-B9DB1CCAD96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60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endParaRPr lang="en-V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are able to write letter “e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are able to identify words that have the sound /e/.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word. If it has the sound /e/,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letter “e” on the board. If not,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write.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may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some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says the word.</a:t>
            </a:r>
            <a:r>
              <a:rPr lang="en-V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vocabulary of the lesson on slide.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say goodbye.</a:t>
            </a:r>
            <a:r>
              <a:rPr lang="en-V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94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0FC2-B9C8-4471-8452-EA51FF9F11BA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8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0FC2-B9C8-4471-8452-EA51FF9F11BA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1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0FC2-B9C8-4471-8452-EA51FF9F11BA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8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95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37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26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4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9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08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64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3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0FC2-B9C8-4471-8452-EA51FF9F11BA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40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89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37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21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53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4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58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33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56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94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0FC2-B9C8-4471-8452-EA51FF9F11BA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0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28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27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40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9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0FC2-B9C8-4471-8452-EA51FF9F11BA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0FC2-B9C8-4471-8452-EA51FF9F11BA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3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0FC2-B9C8-4471-8452-EA51FF9F11BA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6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0FC2-B9C8-4471-8452-EA51FF9F11BA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4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0FC2-B9C8-4471-8452-EA51FF9F11BA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2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0FC2-B9C8-4471-8452-EA51FF9F11BA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4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80FC2-B9C8-4471-8452-EA51FF9F11BA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6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80FC2-B9C8-4471-8452-EA51FF9F11BA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80FC2-B9C8-4471-8452-EA51FF9F11BA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6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1524000" y="3808678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0" y="1258279"/>
            <a:ext cx="8359883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Unit 6 – Lesson 2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8900" dirty="0">
                <a:solidFill>
                  <a:srgbClr val="FFFFFF"/>
                </a:solidFill>
              </a:rPr>
              <a:t>In the classroom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152400"/>
            <a:ext cx="7062674" cy="723670"/>
          </a:xfrm>
        </p:spPr>
        <p:txBody>
          <a:bodyPr anchor="t">
            <a:no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r>
              <a:rPr lang="en-US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t="12889" r="60000" b="37556"/>
          <a:stretch/>
        </p:blipFill>
        <p:spPr bwMode="auto">
          <a:xfrm>
            <a:off x="4800600" y="2133600"/>
            <a:ext cx="2788920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b</a:t>
            </a:r>
            <a:r>
              <a:rPr lang="en-US" sz="7200" b="1" dirty="0">
                <a:solidFill>
                  <a:srgbClr val="FF0000"/>
                </a:solidFill>
              </a:rPr>
              <a:t>e</a:t>
            </a:r>
            <a:r>
              <a:rPr lang="en-US" sz="7200" b="1" dirty="0"/>
              <a:t>ll</a:t>
            </a:r>
          </a:p>
        </p:txBody>
      </p:sp>
    </p:spTree>
    <p:extLst>
      <p:ext uri="{BB962C8B-B14F-4D97-AF65-F5344CB8AC3E}">
        <p14:creationId xmlns:p14="http://schemas.microsoft.com/office/powerpoint/2010/main" val="37582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>
            <a:spLocks noGrp="1"/>
          </p:cNvSpPr>
          <p:nvPr/>
        </p:nvSpPr>
        <p:spPr>
          <a:xfrm>
            <a:off x="1838325" y="3980420"/>
            <a:ext cx="8515350" cy="9929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US" sz="4800" b="1" dirty="0">
                <a:solidFill>
                  <a:prstClr val="black"/>
                </a:solidFill>
              </a:rPr>
              <a:t>Listen and chant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084989" y="1884601"/>
            <a:ext cx="4067632" cy="1950247"/>
            <a:chOff x="3457184" y="1635495"/>
            <a:chExt cx="5423509" cy="26003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184" y="1714419"/>
              <a:ext cx="2526082" cy="252140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540" y="1635495"/>
              <a:ext cx="2605153" cy="2600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22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057401"/>
            <a:ext cx="3962400" cy="40687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b="1" dirty="0">
                <a:latin typeface=".VnAvant" panose="020B7200000000000000" pitchFamily="34" charset="0"/>
              </a:rPr>
              <a:t>r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b="1" dirty="0">
                <a:latin typeface=".VnAvant" panose="020B7200000000000000" pitchFamily="34" charset="0"/>
              </a:rPr>
              <a:t>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b="1" dirty="0">
                <a:latin typeface=".VnAvant" panose="020B7200000000000000" pitchFamily="34" charset="0"/>
              </a:rPr>
              <a:t>p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b="1" dirty="0">
                <a:latin typeface=".VnAvant" panose="020B7200000000000000" pitchFamily="34" charset="0"/>
              </a:rPr>
              <a:t>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dirty="0">
                <a:latin typeface=".VnAvant" panose="020B7200000000000000" pitchFamily="34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>
                <a:latin typeface=".VnAvant" panose="020B7200000000000000" pitchFamily="34" charset="0"/>
              </a:rPr>
              <a:t>a </a:t>
            </a:r>
            <a:r>
              <a:rPr lang="en-US" sz="3600" b="1" dirty="0">
                <a:latin typeface=".VnAvant" panose="020B7200000000000000" pitchFamily="34" charset="0"/>
              </a:rPr>
              <a:t>r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b="1" dirty="0">
                <a:latin typeface=".VnAvant" panose="020B7200000000000000" pitchFamily="34" charset="0"/>
              </a:rPr>
              <a:t>d</a:t>
            </a:r>
            <a:r>
              <a:rPr lang="en-US" sz="3600" dirty="0">
                <a:latin typeface=".VnAvant" panose="020B7200000000000000" pitchFamily="34" charset="0"/>
              </a:rPr>
              <a:t>  </a:t>
            </a:r>
            <a:r>
              <a:rPr lang="en-US" sz="3600" b="1" dirty="0">
                <a:latin typeface=".VnAvant" panose="020B7200000000000000" pitchFamily="34" charset="0"/>
              </a:rPr>
              <a:t>p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b="1" dirty="0">
                <a:latin typeface=".VnAvant" panose="020B7200000000000000" pitchFamily="34" charset="0"/>
              </a:rPr>
              <a:t>n.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28800" y="1600200"/>
            <a:ext cx="3886200" cy="41148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43600" y="1524000"/>
            <a:ext cx="4267200" cy="422042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43600" y="1981201"/>
            <a:ext cx="43434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b="1" dirty="0">
                <a:latin typeface=".VnAvant" panose="020B7200000000000000" pitchFamily="34" charset="0"/>
              </a:rPr>
              <a:t>r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b="1" dirty="0">
                <a:latin typeface=".VnAvant" panose="020B7200000000000000" pitchFamily="34" charset="0"/>
              </a:rPr>
              <a:t>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b="1" dirty="0">
                <a:latin typeface=".VnAvant" panose="020B7200000000000000" pitchFamily="34" charset="0"/>
              </a:rPr>
              <a:t>p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b="1" dirty="0">
                <a:latin typeface=".VnAvant" panose="020B7200000000000000" pitchFamily="34" charset="0"/>
              </a:rPr>
              <a:t>ncil.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dirty="0">
                <a:latin typeface=".VnAvant" panose="020B7200000000000000" pitchFamily="34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>
                <a:latin typeface=".VnAvant" panose="020B7200000000000000" pitchFamily="34" charset="0"/>
              </a:rPr>
              <a:t>a </a:t>
            </a:r>
            <a:r>
              <a:rPr lang="en-US" sz="3600" b="1" dirty="0">
                <a:latin typeface=".VnAvant" panose="020B7200000000000000" pitchFamily="34" charset="0"/>
              </a:rPr>
              <a:t>r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b="1" dirty="0">
                <a:latin typeface=".VnAvant" panose="020B7200000000000000" pitchFamily="34" charset="0"/>
              </a:rPr>
              <a:t>d</a:t>
            </a:r>
            <a:r>
              <a:rPr lang="en-US" sz="3600" dirty="0">
                <a:latin typeface=".VnAvant" panose="020B7200000000000000" pitchFamily="34" charset="0"/>
              </a:rPr>
              <a:t>  </a:t>
            </a:r>
            <a:r>
              <a:rPr lang="en-US" sz="3600" b="1" dirty="0">
                <a:latin typeface=".VnAvant" panose="020B7200000000000000" pitchFamily="34" charset="0"/>
              </a:rPr>
              <a:t>p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b="1" dirty="0">
                <a:latin typeface=".VnAvant" panose="020B7200000000000000" pitchFamily="34" charset="0"/>
              </a:rPr>
              <a:t>ncil.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</p:txBody>
      </p:sp>
      <p:pic>
        <p:nvPicPr>
          <p:cNvPr id="8" name="Track 0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5029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5" grpId="0" animBg="1"/>
      <p:bldP spid="6" grpId="0" animBg="1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2247900" y="4643438"/>
            <a:ext cx="7791450" cy="61674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US" sz="4800" b="1" dirty="0">
                <a:solidFill>
                  <a:prstClr val="black"/>
                </a:solidFill>
              </a:rPr>
              <a:t>Listen and tick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163862" y="2538266"/>
            <a:ext cx="4161575" cy="1969000"/>
            <a:chOff x="3519814" y="2155629"/>
            <a:chExt cx="5548767" cy="26253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524000"/>
            <a:ext cx="6201934" cy="4960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466" y="3094466"/>
            <a:ext cx="486934" cy="486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2266" y="5685266"/>
            <a:ext cx="486934" cy="486934"/>
          </a:xfrm>
          <a:prstGeom prst="rect">
            <a:avLst/>
          </a:prstGeom>
        </p:spPr>
      </p:pic>
      <p:pic>
        <p:nvPicPr>
          <p:cNvPr id="2" name="Track 0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62712" y="595312"/>
            <a:ext cx="319088" cy="319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1" y="304801"/>
            <a:ext cx="34615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Listen and tick</a:t>
            </a:r>
          </a:p>
        </p:txBody>
      </p:sp>
    </p:spTree>
    <p:extLst>
      <p:ext uri="{BB962C8B-B14F-4D97-AF65-F5344CB8AC3E}">
        <p14:creationId xmlns:p14="http://schemas.microsoft.com/office/powerpoint/2010/main" val="243401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38601" y="2286001"/>
            <a:ext cx="4008475" cy="1767209"/>
            <a:chOff x="3657600" y="2301070"/>
            <a:chExt cx="5219047" cy="24798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6426" y="4074033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Look and trace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2057401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5506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2000" r="52750" b="36889"/>
          <a:stretch/>
        </p:blipFill>
        <p:spPr bwMode="auto">
          <a:xfrm>
            <a:off x="7707520" y="2326312"/>
            <a:ext cx="2387610" cy="212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79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t="12889" r="60000" b="37556"/>
          <a:stretch/>
        </p:blipFill>
        <p:spPr bwMode="auto">
          <a:xfrm>
            <a:off x="7521957" y="1737845"/>
            <a:ext cx="2788920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1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2000" r="54250" b="36444"/>
          <a:stretch/>
        </p:blipFill>
        <p:spPr bwMode="auto">
          <a:xfrm>
            <a:off x="7291939" y="1752600"/>
            <a:ext cx="3550920" cy="35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8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057401"/>
            <a:ext cx="5181600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3396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Kết quả hình ảnh cho red pencil cartoo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7"/>
          <a:stretch/>
        </p:blipFill>
        <p:spPr bwMode="auto">
          <a:xfrm>
            <a:off x="7666537" y="2292608"/>
            <a:ext cx="2390393" cy="228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2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2000" r="54250" b="36444"/>
          <a:stretch/>
        </p:blipFill>
        <p:spPr bwMode="auto">
          <a:xfrm>
            <a:off x="1828347" y="1524000"/>
            <a:ext cx="3550920" cy="35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09715" y="-147119"/>
            <a:ext cx="3886200" cy="70051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34895" y="24162"/>
            <a:ext cx="3886200" cy="70051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0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57 -0.03054 C 0.60833 -0.03863 0.55833 -0.0465 0.54097 -0.0465 C 0.43056 -0.0465 0.31701 0.07842 0.31701 0.20356 C 0.31701 0.14064 0.26024 0.07865 0.2066 0.07865 C 0.14983 0.07865 0.09618 0.14157 0.09618 0.20356 C 0.09618 0.17256 0.06771 0.14064 0.03941 0.14064 C 0.01094 0.14064 -0.01736 0.17164 -0.01736 0.20356 C -0.01736 0.1876 -0.0316 0.17256 -0.04583 0.17256 C -0.0599 0.17256 -0.07413 0.18852 -0.07413 0.20356 C -0.07413 0.19546 -0.0816 0.1876 -0.08837 0.1876 C -0.09201 0.1876 -0.1026 0.1957 -0.1026 0.20356 C -0.1026 0.19963 -0.10625 0.19546 -0.1099 0.19546 C -0.1099 0.19454 -0.11736 0.1994 -0.11736 0.20356 C -0.11736 0.20148 -0.11736 0.19963 -0.12101 0.19963 C -0.12101 0.20055 -0.12483 0.20171 -0.12483 0.20356 C -0.12483 0.20264 -0.12483 0.20148 -0.12483 0.20055 C -0.12847 0.20055 -0.12847 0.20148 -0.12847 0.20264 C -0.13212 0.20264 -0.13212 0.20171 -0.13212 0.20055 C -0.13576 0.20055 -0.13576 0.20148 -0.13576 0.20264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17" y="1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r</a:t>
            </a:r>
            <a:r>
              <a:rPr lang="en-US" sz="7200" b="1" dirty="0">
                <a:solidFill>
                  <a:srgbClr val="FF0000"/>
                </a:solidFill>
              </a:rPr>
              <a:t>e</a:t>
            </a:r>
            <a:r>
              <a:rPr lang="en-US" sz="7200" b="1" dirty="0"/>
              <a:t>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2000" r="54250" b="36444"/>
          <a:stretch/>
        </p:blipFill>
        <p:spPr bwMode="auto">
          <a:xfrm>
            <a:off x="4472940" y="2209800"/>
            <a:ext cx="3550920" cy="35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5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2889" r="56625" b="38444"/>
          <a:stretch/>
        </p:blipFill>
        <p:spPr bwMode="auto">
          <a:xfrm>
            <a:off x="1531545" y="1828800"/>
            <a:ext cx="3261360" cy="333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09715" y="-147119"/>
            <a:ext cx="3886200" cy="70051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58739" y="-147119"/>
            <a:ext cx="3886200" cy="70051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2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69789E-6 C 0.00486 0.05297 0.01632 0.12699 0.05868 0.12607 C 0.11997 0.12607 0.12448 -0.12191 0.19757 -0.12306 C 0.26337 -0.12306 0.22813 0.09391 0.29149 0.09299 C 0.35764 0.09299 0.32205 -0.06408 0.39271 -0.06408 C 0.4559 -0.06408 0.42101 0.0421 0.47726 0.0421 C 0.5316 0.0421 0.50347 -0.03909 0.55278 -0.03909 C 0.58108 -0.03909 0.58299 -0.01689 0.58559 1.69789E-6 " pathEditMode="relative" rAng="0" ptsTypes="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7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2889" r="56625" b="38444"/>
          <a:stretch/>
        </p:blipFill>
        <p:spPr bwMode="auto">
          <a:xfrm>
            <a:off x="4267200" y="2286000"/>
            <a:ext cx="3261360" cy="333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p</a:t>
            </a:r>
            <a:r>
              <a:rPr lang="en-US" sz="7200" b="1" dirty="0">
                <a:solidFill>
                  <a:srgbClr val="FF0000"/>
                </a:solidFill>
              </a:rPr>
              <a:t>e</a:t>
            </a:r>
            <a:r>
              <a:rPr lang="en-US" sz="7200" b="1" dirty="0"/>
              <a:t>ncil</a:t>
            </a:r>
          </a:p>
        </p:txBody>
      </p:sp>
    </p:spTree>
    <p:extLst>
      <p:ext uri="{BB962C8B-B14F-4D97-AF65-F5344CB8AC3E}">
        <p14:creationId xmlns:p14="http://schemas.microsoft.com/office/powerpoint/2010/main" val="28059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2000" r="52750" b="36889"/>
          <a:stretch/>
        </p:blipFill>
        <p:spPr bwMode="auto">
          <a:xfrm>
            <a:off x="4040109" y="2209800"/>
            <a:ext cx="393192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09715" y="-147119"/>
            <a:ext cx="3886200" cy="70051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58739" y="-147119"/>
            <a:ext cx="3886200" cy="70051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7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843 -0.00463 L -0.35468 -0.00463 C -0.33402 -0.00463 -0.31076 -0.01874 -0.2901 -0.02059 C -0.27482 -0.02059 -0.24618 -0.00764 -0.23316 -0.00764 C -0.21527 -0.00764 -0.19739 -0.01157 -0.16371 -0.01157 L -0.14045 -0.16655 L -0.11441 0.02035 L -0.0835 -0.00463 L -0.05798 -0.01157 L 0.00417 -0.00555 C 0.03247 -0.00856 0.05573 -0.02152 0.08403 -0.02661 C 0.09428 -0.02753 0.11754 -0.02869 0.13334 -0.02661 C 0.14844 -0.02452 0.16146 -0.01064 0.1665 -0.00972 C 0.17448 -0.00555 0.19237 -0.00972 0.20278 -0.00764 L 0.21841 -0.00463 L 0.24671 -0.00463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57" y="-6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2000" r="52750" b="36889"/>
          <a:stretch/>
        </p:blipFill>
        <p:spPr bwMode="auto">
          <a:xfrm>
            <a:off x="4008120" y="2209800"/>
            <a:ext cx="393192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p</a:t>
            </a:r>
            <a:r>
              <a:rPr lang="en-US" sz="7200" b="1" dirty="0">
                <a:solidFill>
                  <a:srgbClr val="FF0000"/>
                </a:solidFill>
              </a:rPr>
              <a:t>e</a:t>
            </a:r>
            <a:r>
              <a:rPr lang="en-US" sz="7200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6823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t="12889" r="60000" b="37556"/>
          <a:stretch/>
        </p:blipFill>
        <p:spPr bwMode="auto">
          <a:xfrm>
            <a:off x="4800600" y="2133600"/>
            <a:ext cx="2788920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09715" y="-147119"/>
            <a:ext cx="3886200" cy="70051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58739" y="-147119"/>
            <a:ext cx="3886200" cy="70051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09 1.48739E-6 C -0.38628 -0.01897 -0.37517 -0.03701 -0.35347 -0.03701 C -0.32882 -0.03701 -0.32031 -0.01897 -0.31215 1.48739E-6 C -0.30138 0.02105 -0.29323 0.0421 -0.26562 0.0421 C -0.24097 0.0421 -0.23298 0.02105 -0.22204 1.48739E-6 C -0.21684 -0.01897 -0.2059 -0.03701 -0.18125 -0.03701 C -0.15937 -0.03701 -0.14843 -0.01897 -0.13993 1.48739E-6 C -0.13194 0.02105 -0.12083 0.0421 -0.09635 0.0421 C -0.0717 0.0421 -0.05243 1.48739E-6 -0.05243 0.00023 C -0.04461 -0.01897 -0.03593 -0.03701 -0.0118 -0.03701 C 0.01285 -0.03701 0.02136 -0.01897 0.02952 1.48739E-6 C 0.04028 0.02105 0.04844 0.0421 0.07605 0.0421 C 0.1007 0.0421 0.10868 0.02105 0.11667 1.48739E-6 C 0.12778 -0.01897 0.13577 -0.03701 0.16042 -0.03701 C 0.1823 -0.03701 0.19323 -0.01897 0.20174 1.48739E-6 C 0.20973 0.02105 0.22084 0.0421 0.24532 0.0421 C 0.26997 0.0421 0.27813 0.02105 0.28924 1.48739E-6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67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602</Words>
  <Application>Microsoft Office PowerPoint</Application>
  <PresentationFormat>Widescreen</PresentationFormat>
  <Paragraphs>97</Paragraphs>
  <Slides>20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 Light</vt:lpstr>
      <vt:lpstr>.VnAvant</vt:lpstr>
      <vt:lpstr>Calibri</vt:lpstr>
      <vt:lpstr>Times New Roman</vt:lpstr>
      <vt:lpstr>Arial</vt:lpstr>
      <vt:lpstr>Office Theme</vt:lpstr>
      <vt:lpstr>1_Office Theme</vt:lpstr>
      <vt:lpstr>2_Office Theme</vt:lpstr>
      <vt:lpstr>Unit 6 – Lesson 2 In the classroom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GAME</vt:lpstr>
      <vt:lpstr>Goodbye</vt:lpstr>
      <vt:lpstr>Goodbye</vt:lpstr>
      <vt:lpstr>Goodbye</vt:lpstr>
      <vt:lpstr>Goodbye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In the classroom</dc:title>
  <dc:creator>DANKO</dc:creator>
  <cp:lastModifiedBy>DELL</cp:lastModifiedBy>
  <cp:revision>33</cp:revision>
  <dcterms:created xsi:type="dcterms:W3CDTF">2019-11-28T04:48:29Z</dcterms:created>
  <dcterms:modified xsi:type="dcterms:W3CDTF">2025-04-18T05:13:25Z</dcterms:modified>
</cp:coreProperties>
</file>