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notesMasterIdLst>
    <p:notesMasterId r:id="rId23"/>
  </p:notesMasterIdLst>
  <p:sldIdLst>
    <p:sldId id="332" r:id="rId4"/>
    <p:sldId id="286" r:id="rId5"/>
    <p:sldId id="324" r:id="rId6"/>
    <p:sldId id="268" r:id="rId7"/>
    <p:sldId id="269" r:id="rId8"/>
    <p:sldId id="270" r:id="rId9"/>
    <p:sldId id="271" r:id="rId10"/>
    <p:sldId id="272" r:id="rId11"/>
    <p:sldId id="325" r:id="rId12"/>
    <p:sldId id="290" r:id="rId13"/>
    <p:sldId id="280" r:id="rId14"/>
    <p:sldId id="281" r:id="rId15"/>
    <p:sldId id="282" r:id="rId16"/>
    <p:sldId id="283" r:id="rId17"/>
    <p:sldId id="320" r:id="rId18"/>
    <p:sldId id="321" r:id="rId19"/>
    <p:sldId id="322" r:id="rId20"/>
    <p:sldId id="323" r:id="rId21"/>
    <p:sldId id="33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D3AFC6-F4A0-9741-AC04-20581AC93C7D}">
          <p14:sldIdLst>
            <p14:sldId id="332"/>
          </p14:sldIdLst>
        </p14:section>
        <p14:section name="Warm-up" id="{F1AB3CC7-90E4-5D49-8F4C-3D0BA146E66B}">
          <p14:sldIdLst>
            <p14:sldId id="286"/>
          </p14:sldIdLst>
        </p14:section>
        <p14:section name="Listen and repeat" id="{8E41E157-CD74-ED47-9A9C-0074BD6EB9FD}">
          <p14:sldIdLst>
            <p14:sldId id="324"/>
            <p14:sldId id="268"/>
            <p14:sldId id="269"/>
            <p14:sldId id="270"/>
            <p14:sldId id="271"/>
            <p14:sldId id="272"/>
          </p14:sldIdLst>
        </p14:section>
        <p14:section name="Point and say" id="{A4EBC734-5EE1-8546-9C4B-33DBF9B12304}">
          <p14:sldIdLst>
            <p14:sldId id="325"/>
          </p14:sldIdLst>
        </p14:section>
        <p14:section name="Game" id="{40599C1A-994C-9E41-8D56-8121A2ABBB60}">
          <p14:sldIdLst>
            <p14:sldId id="290"/>
            <p14:sldId id="280"/>
            <p14:sldId id="281"/>
            <p14:sldId id="282"/>
            <p14:sldId id="283"/>
          </p14:sldIdLst>
        </p14:section>
        <p14:section name="Wrap-up" id="{9D907A12-0347-914D-9653-1D826B4BDE76}">
          <p14:sldIdLst>
            <p14:sldId id="320"/>
            <p14:sldId id="321"/>
            <p14:sldId id="322"/>
            <p14:sldId id="323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38"/>
    <p:restoredTop sz="58021" autoAdjust="0"/>
  </p:normalViewPr>
  <p:slideViewPr>
    <p:cSldViewPr>
      <p:cViewPr varScale="1">
        <p:scale>
          <a:sx n="42" d="100"/>
          <a:sy n="42" d="100"/>
        </p:scale>
        <p:origin x="72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8C786-4162-4BB0-AC79-913BE0948A3E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339D6-EA8B-4315-8F7D-9436E0FEF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1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824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33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19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Slap the board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Help pupils feel happy at the beginning of the lesson.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Review vocabulary of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previous lesson.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sticks flashcards and word cards on the board.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draws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circle under each picture.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says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word, pupils slap the corresponding circle.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may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say the words.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baseline="0" dirty="0" smtClean="0"/>
              <a:t>Goal: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pronounce the sound of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garden, gate, girl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 smtClean="0">
              <a:effectLst/>
            </a:endParaRPr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Lead-in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Objective: pupils are able to identify and pronounce sound /g/.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letter “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on slide and asks pupils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letter is this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sound does this make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pronounces sound /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/. Pupils listen and repeat. (as a class/ teams)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we are going to learn 4 words that have the sound /g/.</a:t>
            </a:r>
            <a:r>
              <a:rPr lang="en-VN" i="1" dirty="0" smtClean="0">
                <a:effectLst/>
              </a:rPr>
              <a:t> </a:t>
            </a:r>
            <a:endParaRPr lang="en-US" i="1" baseline="0" dirty="0" smtClean="0"/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Listen and repeat vocabulary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Objectives: Pupils are able to identify and pronounce 4 words: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garden, goat, girl, gate</a:t>
            </a:r>
            <a:endParaRPr lang="en-VN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pictures on slide and says the words. (Teacher may pronounce each sound of the word separately, for example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 – g – garden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listen to teacher and repeat. </a:t>
            </a:r>
            <a:endParaRPr lang="en-US" baseline="0" dirty="0" smtClean="0"/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checks pronunciation (as teams).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sticks flashcards and word cards on the board randomly. Teacher has pupils go to the board and put word cards under the matching flashcards.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checks pronunciation individually. Teacher points to a picture and has a pupil say the word.</a:t>
            </a:r>
            <a:r>
              <a:rPr lang="en-VN" dirty="0" smtClean="0">
                <a:effectLst/>
              </a:rPr>
              <a:t> </a:t>
            </a: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263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65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97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baseline="0" dirty="0" smtClean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point to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girl/things/animal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garden, gate, girl, goat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in the picture and say the sound of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garden, gate, girl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goat.</a:t>
            </a:r>
            <a:b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Listen, point and say 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Objective: Pupils are able to point to the correct picture and pronounce the words.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plays the audio, pupils listen and point only.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Then pupils point and say the words.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repeat the words as a class and teams. </a:t>
            </a:r>
          </a:p>
          <a:p>
            <a:pPr marL="0" indent="0">
              <a:buFontTx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Point and say (in pairs) 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work in pairs: 1 pupil points, 1 pupils says the words. 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goes around the class and gives feedback on pupils’ pronunciation.</a:t>
            </a:r>
          </a:p>
          <a:p>
            <a:pPr marL="0" indent="0">
              <a:buFontTx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What’s missing?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sticks 4 flashcards: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girl, gate, goat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garden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board.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to sleep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whole class close their eyes. 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takes one flashcard away, then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Wake up,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open their eyes and says the missing picture. 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584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Hungry Bobby</a:t>
            </a:r>
            <a:endParaRPr lang="en-VN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picture covered partly by a wheel turning 360* clockwise.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has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pupil from each team in a turn.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and say the word. Faster team gets 2 stars, the others get 1 star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has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 class read the word out loud at the end of a turn.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29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vocabulary of the lesson on slide.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goodbye.</a:t>
            </a:r>
            <a:r>
              <a:rPr lang="en-VN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62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0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1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0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52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06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7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79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6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02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49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19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3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48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16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43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20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93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66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00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08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65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76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73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3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331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68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1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1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1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3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2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0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2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1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4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5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390232" y="2954222"/>
            <a:ext cx="9626600" cy="84454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50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UNIT 7: IN THE GARDEN</a:t>
            </a:r>
            <a:endParaRPr sz="5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3277732" y="4210176"/>
            <a:ext cx="5851600" cy="5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b="1" smtClean="0">
                <a:solidFill>
                  <a:srgbClr val="0070C0"/>
                </a:solidFill>
                <a:latin typeface="Comic Sans MS" panose="030F0702030302020204" pitchFamily="66" charset="0"/>
              </a:rPr>
              <a:t>LESSON 1</a:t>
            </a:r>
            <a:endParaRPr lang="vi-VN" sz="4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3277732" y="4087265"/>
            <a:ext cx="5890000" cy="956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10549672" y="4635317"/>
            <a:ext cx="122165" cy="132993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8" name="Google Shape;1591;p38">
            <a:extLst>
              <a:ext uri="{FF2B5EF4-FFF2-40B4-BE49-F238E27FC236}">
                <a16:creationId xmlns:a16="http://schemas.microsoft.com/office/drawing/2014/main" id="{4153C18E-953A-0401-18A6-34390F0E3EA1}"/>
              </a:ext>
            </a:extLst>
          </p:cNvPr>
          <p:cNvGrpSpPr/>
          <p:nvPr/>
        </p:nvGrpSpPr>
        <p:grpSpPr>
          <a:xfrm>
            <a:off x="9342480" y="4094221"/>
            <a:ext cx="1358891" cy="1331820"/>
            <a:chOff x="7157984" y="3426962"/>
            <a:chExt cx="1019168" cy="998865"/>
          </a:xfrm>
        </p:grpSpPr>
        <p:sp>
          <p:nvSpPr>
            <p:cNvPr id="9" name="Google Shape;1592;p38">
              <a:extLst>
                <a:ext uri="{FF2B5EF4-FFF2-40B4-BE49-F238E27FC236}">
                  <a16:creationId xmlns:a16="http://schemas.microsoft.com/office/drawing/2014/main" id="{43954C83-0357-CF70-21B7-86B52C3C1D6D}"/>
                </a:ext>
              </a:extLst>
            </p:cNvPr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593;p38">
              <a:extLst>
                <a:ext uri="{FF2B5EF4-FFF2-40B4-BE49-F238E27FC236}">
                  <a16:creationId xmlns:a16="http://schemas.microsoft.com/office/drawing/2014/main" id="{B9384BEB-FD4C-E335-B2FD-806163C76FD1}"/>
                </a:ext>
              </a:extLst>
            </p:cNvPr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1594;p38">
              <a:extLst>
                <a:ext uri="{FF2B5EF4-FFF2-40B4-BE49-F238E27FC236}">
                  <a16:creationId xmlns:a16="http://schemas.microsoft.com/office/drawing/2014/main" id="{43BF842E-6E77-7F1A-7942-3B43ADD1FC32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1595;p38">
              <a:extLst>
                <a:ext uri="{FF2B5EF4-FFF2-40B4-BE49-F238E27FC236}">
                  <a16:creationId xmlns:a16="http://schemas.microsoft.com/office/drawing/2014/main" id="{9A0C0DCD-0E1D-C2DE-F9BE-E0B97AEF7A81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1596;p38">
              <a:extLst>
                <a:ext uri="{FF2B5EF4-FFF2-40B4-BE49-F238E27FC236}">
                  <a16:creationId xmlns:a16="http://schemas.microsoft.com/office/drawing/2014/main" id="{D141ADDD-3CDF-A7CF-4B02-FE4F24D99A77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1597;p38">
              <a:extLst>
                <a:ext uri="{FF2B5EF4-FFF2-40B4-BE49-F238E27FC236}">
                  <a16:creationId xmlns:a16="http://schemas.microsoft.com/office/drawing/2014/main" id="{BEEC5356-0F62-6A78-D404-18481E9CA271}"/>
                </a:ext>
              </a:extLst>
            </p:cNvPr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598;p38">
              <a:extLst>
                <a:ext uri="{FF2B5EF4-FFF2-40B4-BE49-F238E27FC236}">
                  <a16:creationId xmlns:a16="http://schemas.microsoft.com/office/drawing/2014/main" id="{6E7CB051-D2CE-2E01-C930-11215C575AB4}"/>
                </a:ext>
              </a:extLst>
            </p:cNvPr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599;p38">
              <a:extLst>
                <a:ext uri="{FF2B5EF4-FFF2-40B4-BE49-F238E27FC236}">
                  <a16:creationId xmlns:a16="http://schemas.microsoft.com/office/drawing/2014/main" id="{B42C8D95-DC5F-6575-35E1-E2AF78D65C4D}"/>
                </a:ext>
              </a:extLst>
            </p:cNvPr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600;p38">
              <a:extLst>
                <a:ext uri="{FF2B5EF4-FFF2-40B4-BE49-F238E27FC236}">
                  <a16:creationId xmlns:a16="http://schemas.microsoft.com/office/drawing/2014/main" id="{BAC96C63-4478-3C95-E0C5-9660FF54DBC3}"/>
                </a:ext>
              </a:extLst>
            </p:cNvPr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1601;p38">
              <a:extLst>
                <a:ext uri="{FF2B5EF4-FFF2-40B4-BE49-F238E27FC236}">
                  <a16:creationId xmlns:a16="http://schemas.microsoft.com/office/drawing/2014/main" id="{B905C538-D350-561F-47D3-7F1258E82638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602;p38">
              <a:extLst>
                <a:ext uri="{FF2B5EF4-FFF2-40B4-BE49-F238E27FC236}">
                  <a16:creationId xmlns:a16="http://schemas.microsoft.com/office/drawing/2014/main" id="{CBB4886E-17B3-EE6D-CCD3-1D59B35FABC8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603;p38">
              <a:extLst>
                <a:ext uri="{FF2B5EF4-FFF2-40B4-BE49-F238E27FC236}">
                  <a16:creationId xmlns:a16="http://schemas.microsoft.com/office/drawing/2014/main" id="{2F864B7D-9ACA-A29A-505A-4F20C32B87CD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1" name="Google Shape;1604;p38">
            <a:extLst>
              <a:ext uri="{FF2B5EF4-FFF2-40B4-BE49-F238E27FC236}">
                <a16:creationId xmlns:a16="http://schemas.microsoft.com/office/drawing/2014/main" id="{76E4DCB2-7201-0D5C-D384-40D12F5F2F77}"/>
              </a:ext>
            </a:extLst>
          </p:cNvPr>
          <p:cNvGrpSpPr/>
          <p:nvPr/>
        </p:nvGrpSpPr>
        <p:grpSpPr>
          <a:xfrm>
            <a:off x="1700600" y="3949761"/>
            <a:ext cx="1870456" cy="1513624"/>
            <a:chOff x="1111254" y="3163576"/>
            <a:chExt cx="1206947" cy="1292886"/>
          </a:xfrm>
        </p:grpSpPr>
        <p:sp>
          <p:nvSpPr>
            <p:cNvPr id="22" name="Google Shape;1605;p38">
              <a:extLst>
                <a:ext uri="{FF2B5EF4-FFF2-40B4-BE49-F238E27FC236}">
                  <a16:creationId xmlns:a16="http://schemas.microsoft.com/office/drawing/2014/main" id="{E1605D55-3261-EA41-EFA1-BA3D46C208EC}"/>
                </a:ext>
              </a:extLst>
            </p:cNvPr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3" name="Google Shape;1606;p38">
              <a:extLst>
                <a:ext uri="{FF2B5EF4-FFF2-40B4-BE49-F238E27FC236}">
                  <a16:creationId xmlns:a16="http://schemas.microsoft.com/office/drawing/2014/main" id="{BD54F877-4D26-AADE-E033-C5B428FB5158}"/>
                </a:ext>
              </a:extLst>
            </p:cNvPr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24" name="Google Shape;1607;p38">
                <a:extLst>
                  <a:ext uri="{FF2B5EF4-FFF2-40B4-BE49-F238E27FC236}">
                    <a16:creationId xmlns:a16="http://schemas.microsoft.com/office/drawing/2014/main" id="{9C151141-17FD-DB8E-A076-EF81E7B761EC}"/>
                  </a:ext>
                </a:extLst>
              </p:cNvPr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" name="Google Shape;1608;p38">
                <a:extLst>
                  <a:ext uri="{FF2B5EF4-FFF2-40B4-BE49-F238E27FC236}">
                    <a16:creationId xmlns:a16="http://schemas.microsoft.com/office/drawing/2014/main" id="{7227FA0B-22FE-782B-C066-B42664B68640}"/>
                  </a:ext>
                </a:extLst>
              </p:cNvPr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" name="Google Shape;1609;p38">
                <a:extLst>
                  <a:ext uri="{FF2B5EF4-FFF2-40B4-BE49-F238E27FC236}">
                    <a16:creationId xmlns:a16="http://schemas.microsoft.com/office/drawing/2014/main" id="{8398D403-2C6C-4795-C297-27E07302E05C}"/>
                  </a:ext>
                </a:extLst>
              </p:cNvPr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" name="Google Shape;1610;p38">
                <a:extLst>
                  <a:ext uri="{FF2B5EF4-FFF2-40B4-BE49-F238E27FC236}">
                    <a16:creationId xmlns:a16="http://schemas.microsoft.com/office/drawing/2014/main" id="{66797BCD-D4CF-255A-10B3-430B27239397}"/>
                  </a:ext>
                </a:extLst>
              </p:cNvPr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" name="Google Shape;1611;p38">
                <a:extLst>
                  <a:ext uri="{FF2B5EF4-FFF2-40B4-BE49-F238E27FC236}">
                    <a16:creationId xmlns:a16="http://schemas.microsoft.com/office/drawing/2014/main" id="{88682D4D-7B54-9384-93DD-986E3C507DC5}"/>
                  </a:ext>
                </a:extLst>
              </p:cNvPr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" name="Google Shape;1612;p38">
                <a:extLst>
                  <a:ext uri="{FF2B5EF4-FFF2-40B4-BE49-F238E27FC236}">
                    <a16:creationId xmlns:a16="http://schemas.microsoft.com/office/drawing/2014/main" id="{F2BB99BF-239E-63A5-297D-2928F1EBD874}"/>
                  </a:ext>
                </a:extLst>
              </p:cNvPr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" name="Google Shape;1613;p38">
                <a:extLst>
                  <a:ext uri="{FF2B5EF4-FFF2-40B4-BE49-F238E27FC236}">
                    <a16:creationId xmlns:a16="http://schemas.microsoft.com/office/drawing/2014/main" id="{6B73107B-0801-CDF2-85F5-A8493D302978}"/>
                  </a:ext>
                </a:extLst>
              </p:cNvPr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" name="Google Shape;1614;p38">
                <a:extLst>
                  <a:ext uri="{FF2B5EF4-FFF2-40B4-BE49-F238E27FC236}">
                    <a16:creationId xmlns:a16="http://schemas.microsoft.com/office/drawing/2014/main" id="{8168B123-DE66-63EA-FBD8-D7E682B9B501}"/>
                  </a:ext>
                </a:extLst>
              </p:cNvPr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" name="Google Shape;1615;p38">
                <a:extLst>
                  <a:ext uri="{FF2B5EF4-FFF2-40B4-BE49-F238E27FC236}">
                    <a16:creationId xmlns:a16="http://schemas.microsoft.com/office/drawing/2014/main" id="{98C0D6E1-F1B3-682C-8303-EF3FD95713B8}"/>
                  </a:ext>
                </a:extLst>
              </p:cNvPr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" name="Google Shape;1616;p38">
                <a:extLst>
                  <a:ext uri="{FF2B5EF4-FFF2-40B4-BE49-F238E27FC236}">
                    <a16:creationId xmlns:a16="http://schemas.microsoft.com/office/drawing/2014/main" id="{5CAD1846-0754-EC68-964E-B57480D519A8}"/>
                  </a:ext>
                </a:extLst>
              </p:cNvPr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" name="Google Shape;1617;p38">
                <a:extLst>
                  <a:ext uri="{FF2B5EF4-FFF2-40B4-BE49-F238E27FC236}">
                    <a16:creationId xmlns:a16="http://schemas.microsoft.com/office/drawing/2014/main" id="{C01621CF-F849-71B9-9D00-CB691B790D98}"/>
                  </a:ext>
                </a:extLst>
              </p:cNvPr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" name="Google Shape;1618;p38">
                <a:extLst>
                  <a:ext uri="{FF2B5EF4-FFF2-40B4-BE49-F238E27FC236}">
                    <a16:creationId xmlns:a16="http://schemas.microsoft.com/office/drawing/2014/main" id="{82B792FF-244C-9B28-C1DE-EFC250FF346E}"/>
                  </a:ext>
                </a:extLst>
              </p:cNvPr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6" name="Google Shape;1619;p38">
                <a:extLst>
                  <a:ext uri="{FF2B5EF4-FFF2-40B4-BE49-F238E27FC236}">
                    <a16:creationId xmlns:a16="http://schemas.microsoft.com/office/drawing/2014/main" id="{1365BE8C-4C8F-8ED9-ECC5-1D83E188575D}"/>
                  </a:ext>
                </a:extLst>
              </p:cNvPr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" name="Google Shape;1620;p38">
                <a:extLst>
                  <a:ext uri="{FF2B5EF4-FFF2-40B4-BE49-F238E27FC236}">
                    <a16:creationId xmlns:a16="http://schemas.microsoft.com/office/drawing/2014/main" id="{57BFDBAC-B3E9-FBE2-ACA7-9EAE077AC020}"/>
                  </a:ext>
                </a:extLst>
              </p:cNvPr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" name="Google Shape;1621;p38">
                <a:extLst>
                  <a:ext uri="{FF2B5EF4-FFF2-40B4-BE49-F238E27FC236}">
                    <a16:creationId xmlns:a16="http://schemas.microsoft.com/office/drawing/2014/main" id="{5FEBB72A-BDF1-6BB1-5891-93A5D6936BBB}"/>
                  </a:ext>
                </a:extLst>
              </p:cNvPr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3902331" y="533400"/>
            <a:ext cx="4602401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133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  <a:endParaRPr lang="en-US" sz="2133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06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026" y="2043665"/>
            <a:ext cx="4578896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800" dirty="0">
                <a:solidFill>
                  <a:srgbClr val="FFFFFF"/>
                </a:solidFill>
              </a:rPr>
              <a:t/>
            </a:r>
            <a:br>
              <a:rPr lang="en-US" sz="8800" dirty="0">
                <a:solidFill>
                  <a:srgbClr val="FFFFFF"/>
                </a:solidFill>
              </a:rPr>
            </a:br>
            <a:r>
              <a:rPr lang="en-US" sz="8800" dirty="0">
                <a:solidFill>
                  <a:srgbClr val="FFFFFF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83934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7200" b="1" dirty="0">
                <a:latin typeface=".VnAvant" panose="020B7200000000000000" pitchFamily="34" charset="0"/>
              </a:rPr>
              <a:t>arden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9" t="13333" r="22252" b="9556"/>
          <a:stretch/>
        </p:blipFill>
        <p:spPr bwMode="auto">
          <a:xfrm>
            <a:off x="3886200" y="1569720"/>
            <a:ext cx="5105400" cy="471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e 4"/>
          <p:cNvSpPr/>
          <p:nvPr/>
        </p:nvSpPr>
        <p:spPr>
          <a:xfrm>
            <a:off x="2895600" y="304800"/>
            <a:ext cx="7010400" cy="6477000"/>
          </a:xfrm>
          <a:prstGeom prst="pie">
            <a:avLst>
              <a:gd name="adj1" fmla="val 18577115"/>
              <a:gd name="adj2" fmla="val 162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8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7200" b="1" dirty="0">
                <a:latin typeface=".VnAvant" panose="020B7200000000000000" pitchFamily="34" charset="0"/>
              </a:rPr>
              <a:t>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5" t="16443" r="19000" b="12223"/>
          <a:stretch/>
        </p:blipFill>
        <p:spPr bwMode="auto">
          <a:xfrm>
            <a:off x="3767698" y="1874520"/>
            <a:ext cx="5858712" cy="399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e 4"/>
          <p:cNvSpPr/>
          <p:nvPr/>
        </p:nvSpPr>
        <p:spPr>
          <a:xfrm>
            <a:off x="2758440" y="396240"/>
            <a:ext cx="7010400" cy="6477000"/>
          </a:xfrm>
          <a:prstGeom prst="pie">
            <a:avLst>
              <a:gd name="adj1" fmla="val 18577115"/>
              <a:gd name="adj2" fmla="val 162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6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7200" b="1" spc="300" dirty="0">
                <a:latin typeface=".VnAvant" panose="020B7200000000000000" pitchFamily="34" charset="0"/>
              </a:rPr>
              <a:t>irl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12889" r="29500" b="8222"/>
          <a:stretch/>
        </p:blipFill>
        <p:spPr bwMode="auto">
          <a:xfrm>
            <a:off x="4114800" y="1600201"/>
            <a:ext cx="3886200" cy="472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e 4"/>
          <p:cNvSpPr/>
          <p:nvPr/>
        </p:nvSpPr>
        <p:spPr>
          <a:xfrm>
            <a:off x="2758440" y="396240"/>
            <a:ext cx="7010400" cy="6477000"/>
          </a:xfrm>
          <a:prstGeom prst="pie">
            <a:avLst>
              <a:gd name="adj1" fmla="val 18577115"/>
              <a:gd name="adj2" fmla="val 162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4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976" y="1981200"/>
            <a:ext cx="5328425" cy="4105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7200" b="1" dirty="0">
                <a:latin typeface=".VnAvant" panose="020B7200000000000000" pitchFamily="34" charset="0"/>
              </a:rPr>
              <a:t>oat</a:t>
            </a:r>
          </a:p>
        </p:txBody>
      </p:sp>
      <p:sp>
        <p:nvSpPr>
          <p:cNvPr id="4" name="Pie 3"/>
          <p:cNvSpPr/>
          <p:nvPr/>
        </p:nvSpPr>
        <p:spPr>
          <a:xfrm>
            <a:off x="2971800" y="381000"/>
            <a:ext cx="7010400" cy="6477000"/>
          </a:xfrm>
          <a:prstGeom prst="pie">
            <a:avLst>
              <a:gd name="adj1" fmla="val 18577115"/>
              <a:gd name="adj2" fmla="val 162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0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9" t="13333" r="22252" b="9556"/>
          <a:stretch/>
        </p:blipFill>
        <p:spPr bwMode="auto">
          <a:xfrm>
            <a:off x="7530404" y="2438400"/>
            <a:ext cx="2602326" cy="240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4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909" y="2743200"/>
            <a:ext cx="2896000" cy="191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4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12889" r="29500" b="8222"/>
          <a:stretch/>
        </p:blipFill>
        <p:spPr bwMode="auto">
          <a:xfrm>
            <a:off x="7482835" y="2057400"/>
            <a:ext cx="275779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0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080" y="2514600"/>
            <a:ext cx="2955115" cy="227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6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26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026" y="2043665"/>
            <a:ext cx="4726374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1707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rawing of a face&#10;&#10;Description automatically generated">
            <a:extLst>
              <a:ext uri="{FF2B5EF4-FFF2-40B4-BE49-F238E27FC236}">
                <a16:creationId xmlns:a16="http://schemas.microsoft.com/office/drawing/2014/main" id="{EBE9E41C-344C-43B9-A691-2B28CD814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88" y="2852220"/>
            <a:ext cx="3443331" cy="1356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095" y="1017692"/>
            <a:ext cx="1554275" cy="1551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79" y="4181491"/>
            <a:ext cx="1450859" cy="14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3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33601"/>
            <a:ext cx="8229600" cy="399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b="1" dirty="0" err="1">
                <a:solidFill>
                  <a:srgbClr val="FF0000"/>
                </a:solidFill>
                <a:latin typeface=".VnArial" panose="020B7200000000000000" pitchFamily="34" charset="0"/>
              </a:rPr>
              <a:t>g</a:t>
            </a:r>
            <a:endParaRPr lang="en-US" sz="166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pic>
        <p:nvPicPr>
          <p:cNvPr id="4" name="G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9638" y="4800601"/>
            <a:ext cx="411163" cy="41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7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7200" b="1" dirty="0">
                <a:latin typeface=".VnAvant" panose="020B7200000000000000" pitchFamily="34" charset="0"/>
              </a:rPr>
              <a:t>arden</a:t>
            </a:r>
          </a:p>
        </p:txBody>
      </p:sp>
      <p:pic>
        <p:nvPicPr>
          <p:cNvPr id="5" name="garden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9312" y="1295400"/>
            <a:ext cx="319088" cy="31908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9" t="13333" r="22252" b="9556"/>
          <a:stretch/>
        </p:blipFill>
        <p:spPr bwMode="auto">
          <a:xfrm>
            <a:off x="3581400" y="1828800"/>
            <a:ext cx="544950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24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7200" b="1" dirty="0">
                <a:latin typeface=".VnAvant" panose="020B7200000000000000" pitchFamily="34" charset="0"/>
              </a:rPr>
              <a:t>ate</a:t>
            </a:r>
          </a:p>
        </p:txBody>
      </p:sp>
      <p:pic>
        <p:nvPicPr>
          <p:cNvPr id="4" name="gate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03926" y="1295401"/>
            <a:ext cx="334963" cy="3349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785" y="1752600"/>
            <a:ext cx="7030431" cy="46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7200" b="1" spc="300" dirty="0">
                <a:latin typeface=".VnAvant" panose="020B7200000000000000" pitchFamily="34" charset="0"/>
              </a:rPr>
              <a:t>irl</a:t>
            </a:r>
          </a:p>
        </p:txBody>
      </p:sp>
      <p:pic>
        <p:nvPicPr>
          <p:cNvPr id="4" name="girl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19800" y="1355725"/>
            <a:ext cx="381000" cy="3810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12889" r="29500" b="8222"/>
          <a:stretch/>
        </p:blipFill>
        <p:spPr bwMode="auto">
          <a:xfrm>
            <a:off x="4267200" y="1878121"/>
            <a:ext cx="3962400" cy="481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76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7200" b="1" dirty="0">
                <a:latin typeface=".VnAvant" panose="020B7200000000000000" pitchFamily="34" charset="0"/>
              </a:rPr>
              <a:t>oat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680" y="1676400"/>
            <a:ext cx="6020640" cy="4639322"/>
          </a:xfrm>
          <a:prstGeom prst="rect">
            <a:avLst/>
          </a:prstGeom>
        </p:spPr>
      </p:pic>
      <p:pic>
        <p:nvPicPr>
          <p:cNvPr id="4" name="go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9801" y="1295401"/>
            <a:ext cx="36512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4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AC30B93-6D19-4AE1-87F6-4E5BACBB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9AB285-33DB-4406-9CD9-32D2DAAD4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053" y="3064183"/>
            <a:ext cx="3110334" cy="14642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85" y="3429000"/>
            <a:ext cx="1451482" cy="1448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39" y="4528463"/>
            <a:ext cx="1288235" cy="128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501</Words>
  <Application>Microsoft Office PowerPoint</Application>
  <PresentationFormat>Widescreen</PresentationFormat>
  <Paragraphs>84</Paragraphs>
  <Slides>19</Slides>
  <Notes>11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.VnArial</vt:lpstr>
      <vt:lpstr>.VnAvant</vt:lpstr>
      <vt:lpstr>Arial</vt:lpstr>
      <vt:lpstr>Calibri</vt:lpstr>
      <vt:lpstr>Calibri Light</vt:lpstr>
      <vt:lpstr>Comic Sans MS</vt:lpstr>
      <vt:lpstr>Times New Roman</vt:lpstr>
      <vt:lpstr>Office Theme</vt:lpstr>
      <vt:lpstr>1_Office Theme</vt:lpstr>
      <vt:lpstr>2_Office Theme</vt:lpstr>
      <vt:lpstr>UNIT 7: IN THE GARDEN</vt:lpstr>
      <vt:lpstr>Warm-up</vt:lpstr>
      <vt:lpstr>PowerPoint Presentation</vt:lpstr>
      <vt:lpstr>PowerPoint Presentation</vt:lpstr>
      <vt:lpstr>garden</vt:lpstr>
      <vt:lpstr>gate</vt:lpstr>
      <vt:lpstr>girl</vt:lpstr>
      <vt:lpstr>goat</vt:lpstr>
      <vt:lpstr>PowerPoint Presentation</vt:lpstr>
      <vt:lpstr> GAME</vt:lpstr>
      <vt:lpstr>garden</vt:lpstr>
      <vt:lpstr>gate</vt:lpstr>
      <vt:lpstr>girl</vt:lpstr>
      <vt:lpstr>goat</vt:lpstr>
      <vt:lpstr>Goodbye</vt:lpstr>
      <vt:lpstr>Goodbye</vt:lpstr>
      <vt:lpstr>Goodbye</vt:lpstr>
      <vt:lpstr>Goodbye</vt:lpstr>
      <vt:lpstr>PowerPoint Presentation</vt:lpstr>
    </vt:vector>
  </TitlesOfParts>
  <Company>Updatesofts Forums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In the classroom</dc:title>
  <dc:creator>DANKO</dc:creator>
  <cp:lastModifiedBy>DELL</cp:lastModifiedBy>
  <cp:revision>38</cp:revision>
  <dcterms:created xsi:type="dcterms:W3CDTF">2019-11-28T03:59:29Z</dcterms:created>
  <dcterms:modified xsi:type="dcterms:W3CDTF">2025-04-18T05:15:33Z</dcterms:modified>
</cp:coreProperties>
</file>