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84" r:id="rId2"/>
    <p:sldMasterId id="2147483696" r:id="rId3"/>
  </p:sldMasterIdLst>
  <p:notesMasterIdLst>
    <p:notesMasterId r:id="rId22"/>
  </p:notesMasterIdLst>
  <p:sldIdLst>
    <p:sldId id="310" r:id="rId4"/>
    <p:sldId id="315" r:id="rId5"/>
    <p:sldId id="335" r:id="rId6"/>
    <p:sldId id="297" r:id="rId7"/>
    <p:sldId id="298" r:id="rId8"/>
    <p:sldId id="299" r:id="rId9"/>
    <p:sldId id="300" r:id="rId10"/>
    <p:sldId id="328" r:id="rId11"/>
    <p:sldId id="305" r:id="rId12"/>
    <p:sldId id="306" r:id="rId13"/>
    <p:sldId id="307" r:id="rId14"/>
    <p:sldId id="308" r:id="rId15"/>
    <p:sldId id="334" r:id="rId16"/>
    <p:sldId id="319" r:id="rId17"/>
    <p:sldId id="320" r:id="rId18"/>
    <p:sldId id="321" r:id="rId19"/>
    <p:sldId id="322" r:id="rId20"/>
    <p:sldId id="323" r:id="rId21"/>
  </p:sldIdLst>
  <p:sldSz cx="12192000" cy="6858000"/>
  <p:notesSz cx="6858000" cy="9144000"/>
  <p:embeddedFontLst>
    <p:embeddedFont>
      <p:font typeface="Calibri Light" panose="020F0302020204030204" pitchFamily="34" charset="0"/>
      <p:regular r:id="rId23"/>
      <p:italic r:id="rId24"/>
    </p:embeddedFon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.VnAvant" panose="020B7200000000000000" pitchFamily="34" charset="0"/>
      <p:regular r:id="rId29"/>
      <p:bold r:id="rId30"/>
      <p:italic r:id="rId31"/>
      <p:boldItalic r:id="rId32"/>
    </p:embeddedFont>
    <p:embeddedFont>
      <p:font typeface="UTM Avo" panose="02040603050506020204" pitchFamily="18" charset="0"/>
      <p:regular r:id="rId33"/>
      <p:bold r:id="rId34"/>
      <p:italic r:id="rId35"/>
      <p:boldItalic r:id="rId36"/>
    </p:embeddedFont>
    <p:embeddedFont>
      <p:font typeface="Candara Light" panose="020B0604020202020204" charset="0"/>
      <p:regular r:id="rId37"/>
      <p:italic r:id="rId3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F6FA559-C0EF-3F47-8717-DAA171F59E5E}">
          <p14:sldIdLst>
            <p14:sldId id="310"/>
          </p14:sldIdLst>
        </p14:section>
        <p14:section name="Warm-up" id="{0B0D45E9-AC16-334F-AC19-65B9E73571B5}">
          <p14:sldIdLst>
            <p14:sldId id="315"/>
          </p14:sldIdLst>
        </p14:section>
        <p14:section name="Listen and repeat" id="{F761AD5F-A6A6-FE46-B51C-5BF13F663B26}">
          <p14:sldIdLst>
            <p14:sldId id="335"/>
            <p14:sldId id="297"/>
            <p14:sldId id="298"/>
            <p14:sldId id="299"/>
            <p14:sldId id="300"/>
          </p14:sldIdLst>
        </p14:section>
        <p14:section name="Let's talk" id="{A7EBB15D-DCF6-7447-909C-9148DA4D9F22}">
          <p14:sldIdLst>
            <p14:sldId id="328"/>
            <p14:sldId id="305"/>
            <p14:sldId id="306"/>
            <p14:sldId id="307"/>
            <p14:sldId id="308"/>
          </p14:sldIdLst>
        </p14:section>
        <p14:section name="Let's sing" id="{19902048-E559-AB42-B6D6-865F45587F1D}">
          <p14:sldIdLst>
            <p14:sldId id="334"/>
            <p14:sldId id="319"/>
          </p14:sldIdLst>
        </p14:section>
        <p14:section name="Wrap-up" id="{EF654A5D-391F-774D-AA40-20C8F127EEFC}">
          <p14:sldIdLst>
            <p14:sldId id="320"/>
            <p14:sldId id="321"/>
            <p14:sldId id="322"/>
            <p14:sldId id="32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711"/>
    <p:restoredTop sz="57960" autoAdjust="0"/>
  </p:normalViewPr>
  <p:slideViewPr>
    <p:cSldViewPr>
      <p:cViewPr varScale="1">
        <p:scale>
          <a:sx n="42" d="100"/>
          <a:sy n="42" d="100"/>
        </p:scale>
        <p:origin x="1260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4.fntdata"/><Relationship Id="rId39" Type="http://schemas.openxmlformats.org/officeDocument/2006/relationships/presProps" Target="presProps.xml"/><Relationship Id="rId21" Type="http://schemas.openxmlformats.org/officeDocument/2006/relationships/slide" Target="slides/slide18.xml"/><Relationship Id="rId34" Type="http://schemas.openxmlformats.org/officeDocument/2006/relationships/font" Target="fonts/font12.fntdata"/><Relationship Id="rId42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font" Target="fonts/font7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schemas.openxmlformats.org/officeDocument/2006/relationships/font" Target="fonts/font15.fntdata"/><Relationship Id="rId40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36" Type="http://schemas.openxmlformats.org/officeDocument/2006/relationships/font" Target="fonts/font14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font" Target="fonts/font9.fntdata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35" Type="http://schemas.openxmlformats.org/officeDocument/2006/relationships/font" Target="fonts/font13.fntdata"/><Relationship Id="rId8" Type="http://schemas.openxmlformats.org/officeDocument/2006/relationships/slide" Target="slides/slide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3.fntdata"/><Relationship Id="rId33" Type="http://schemas.openxmlformats.org/officeDocument/2006/relationships/font" Target="fonts/font11.fntdata"/><Relationship Id="rId38" Type="http://schemas.openxmlformats.org/officeDocument/2006/relationships/font" Target="fonts/font1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E8C786-4162-4BB0-AC79-913BE0948A3E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0339D6-EA8B-4315-8F7D-9436E0FEF5C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135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Goal: By the end of the lesson, p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upils will be able to:</a:t>
            </a: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listen and repeat the sentence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garden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en-US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introduce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something, using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_______. </a:t>
            </a:r>
            <a:endParaRPr lang="en-US" dirty="0"/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sing a song with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_______ in the garden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/>
            </a:r>
            <a:b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74453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84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4272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8041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Pass the picture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Goals: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Help Pupils feel happy at the beginning of the lesson.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Review vocabulary of previous lesson 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flashcards, Pupils read vocabulary.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random song,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pass a picture around. When the music stops. student who has the picture has to stand up and say the word out loud. 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2307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b="1" dirty="0" smtClean="0"/>
              <a:t>Goal</a:t>
            </a:r>
            <a:r>
              <a:rPr lang="en-US" b="1" dirty="0" smtClean="0"/>
              <a:t>:</a:t>
            </a:r>
            <a:r>
              <a:rPr lang="en-VN" dirty="0" smtClean="0"/>
              <a:t>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listen and repeat the sentence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garden.</a:t>
            </a:r>
            <a:b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Getting to know the structure There’s a _____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There’s a …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on slide. Teacher says, pupils repeat the structure.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shows picture of a goat together with the structure. Teacher has whole class say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There’s a goat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Teacher does the same with garden, gate, girl.</a:t>
            </a:r>
            <a:r>
              <a:rPr lang="en-VN" dirty="0" smtClean="0">
                <a:effectLst/>
              </a:rPr>
              <a:t> </a:t>
            </a:r>
            <a:endParaRPr lang="en-US" baseline="0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Pupils listen and repeat.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2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open to the Listen and repeat part in their books.</a:t>
            </a:r>
          </a:p>
          <a:p>
            <a:pPr marL="171450" indent="-171450">
              <a:buFontTx/>
              <a:buChar char="-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the audio, pupils listen and repeat. </a:t>
            </a:r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check.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Quick check as teams: Teacher holds up flashcard “girl” and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 1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Pupils of team 1 says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There’s a girl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Teacher does the same with the other teams.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does the same for individual check.</a:t>
            </a:r>
            <a:r>
              <a:rPr lang="en-VN" dirty="0" smtClean="0">
                <a:effectLst/>
              </a:rPr>
              <a:t> </a:t>
            </a:r>
            <a:endParaRPr lang="en-US" baseline="0" dirty="0" smtClean="0"/>
          </a:p>
          <a:p>
            <a:endParaRPr lang="en-VN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32127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95429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VN" b="1" dirty="0"/>
              <a:t>Goal: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dirty="0"/>
              <a:t>-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introduce something, using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_______.</a:t>
            </a:r>
            <a:endParaRPr lang="en-US" dirty="0"/>
          </a:p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Point and say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3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open to the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Let’s talk!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part.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point to the pictures and say using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</a:t>
            </a:r>
            <a:r>
              <a:rPr lang="en-VN" dirty="0" smtClean="0">
                <a:effectLst/>
              </a:rPr>
              <a:t> </a:t>
            </a:r>
            <a:endParaRPr lang="en-US" baseline="0" dirty="0"/>
          </a:p>
          <a:p>
            <a:endParaRPr lang="en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15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Practice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Game: Lucky star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8 mins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picture on slide. Pupils have to say using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There’s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_____.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If correct,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 open a number to get stars.</a:t>
            </a:r>
            <a:r>
              <a:rPr lang="en-VN" dirty="0">
                <a:effectLst/>
              </a:rPr>
              <a:t> </a:t>
            </a:r>
            <a:endParaRPr lang="en-US" baseline="0" dirty="0"/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30339D6-EA8B-4315-8F7D-9436E0FEF5C4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0837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b="1" dirty="0" smtClean="0"/>
              <a:t>Goal: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V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will be able to sing a song with the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is a _______ in the garden.</a:t>
            </a:r>
            <a:b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endParaRPr lang="en-US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1: Getting to know the song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and pupils read the song lyrics together.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Teacher plays the audio.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only listen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</a:t>
            </a:r>
            <a:r>
              <a:rPr lang="en-US" sz="1200" kern="1200" baseline="300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nd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time: Pupils listen and sing.</a:t>
            </a:r>
            <a:r>
              <a:rPr lang="en-VN" dirty="0" smtClean="0">
                <a:effectLst/>
              </a:rPr>
              <a:t> </a:t>
            </a:r>
            <a:endParaRPr lang="en-US" baseline="0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2: Sing and do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5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plays the audio, shows pupils some actions to do when singing the song. </a:t>
            </a:r>
            <a:endParaRPr lang="en-US" dirty="0" smtClean="0"/>
          </a:p>
          <a:p>
            <a:r>
              <a:rPr lang="en-US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Step 3: Quick check 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Time limit: 4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mins</a:t>
            </a:r>
            <a:endParaRPr lang="en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sings and do in teams. Better team gets more stars. </a:t>
            </a:r>
            <a:endParaRPr lang="en-US" dirty="0" smtClean="0"/>
          </a:p>
          <a:p>
            <a:endParaRPr lang="en-VN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FABF2E9-0B01-49AB-BB7C-49A115314A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40924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Goal: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are able to use the structure and vocabulary to write new lyrics for the song.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divides 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into small teams (4-5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 </a:t>
            </a:r>
            <a:r>
              <a:rPr lang="en-US" sz="1200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team</a:t>
            </a:r>
            <a:r>
              <a:rPr lang="en-US" sz="1200" kern="120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create new lyrics for the song using words and structure </a:t>
            </a:r>
            <a:r>
              <a:rPr lang="en-US" sz="120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There </a:t>
            </a:r>
            <a:r>
              <a:rPr lang="en-US" sz="120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is…</a:t>
            </a:r>
            <a:endParaRPr lang="en-VN" sz="1200" i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may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have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perform the new song.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91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Teacher shows 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vocabulary of the lesson on slide.</a:t>
            </a:r>
            <a:endParaRPr lang="en-VN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Pupils say goodbye.</a:t>
            </a:r>
            <a:r>
              <a:rPr lang="en-VN" dirty="0">
                <a:effectLst/>
              </a:rPr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ABF2E9-0B01-49AB-BB7C-49A115314AF2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5975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8177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808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8524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77316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7432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2256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0104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01171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4409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88320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4834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3488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489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149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03952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235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48309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26099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4820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512352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23849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9217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8305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897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3283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5523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1542F770-EDC1-4D46-A423-D195BE5A428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18/04/202525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E428809F-5923-47CE-AC4A-17702515FA1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1213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012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33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9256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002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7320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112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46489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110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B51F4-F686-4CA1-9E80-4A2C62FE6510}" type="datetimeFigureOut">
              <a:rPr lang="en-US" smtClean="0"/>
              <a:pPr/>
              <a:t>18/04/202525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5B10E1-D1BD-4A06-98CA-4096B8BF72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1754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5.png"/><Relationship Id="rId5" Type="http://schemas.openxmlformats.org/officeDocument/2006/relationships/image" Target="../media/image14.jpeg"/><Relationship Id="rId4" Type="http://schemas.openxmlformats.org/officeDocument/2006/relationships/notesSlide" Target="../notesSlides/notesSlide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86197D16-FE75-4A0E-A0C9-28C0F04A43DF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000" y="0"/>
            <a:ext cx="9144000" cy="557022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A8FCEC6-4B30-4FF2-8B32-504BEAEA3A1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716" b="9820"/>
          <a:stretch>
            <a:fillRect/>
          </a:stretch>
        </p:blipFill>
        <p:spPr>
          <a:xfrm>
            <a:off x="1524000" y="3808678"/>
            <a:ext cx="9144000" cy="3049325"/>
          </a:xfrm>
          <a:custGeom>
            <a:avLst/>
            <a:gdLst>
              <a:gd name="connsiteX0" fmla="*/ 0 w 12192000"/>
              <a:gd name="connsiteY0" fmla="*/ 0 h 3049325"/>
              <a:gd name="connsiteX1" fmla="*/ 12192000 w 12192000"/>
              <a:gd name="connsiteY1" fmla="*/ 0 h 3049325"/>
              <a:gd name="connsiteX2" fmla="*/ 12192000 w 12192000"/>
              <a:gd name="connsiteY2" fmla="*/ 3049325 h 3049325"/>
              <a:gd name="connsiteX3" fmla="*/ 0 w 12192000"/>
              <a:gd name="connsiteY3" fmla="*/ 3049325 h 3049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2000" h="3049325">
                <a:moveTo>
                  <a:pt x="0" y="0"/>
                </a:moveTo>
                <a:lnTo>
                  <a:pt x="12192000" y="0"/>
                </a:lnTo>
                <a:lnTo>
                  <a:pt x="12192000" y="3049325"/>
                </a:lnTo>
                <a:lnTo>
                  <a:pt x="0" y="3049325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898EF1-39C3-48EB-88F1-70A9E9D40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6060" y="1258279"/>
            <a:ext cx="8359883" cy="2976344"/>
          </a:xfrm>
        </p:spPr>
        <p:txBody>
          <a:bodyPr anchor="ctr">
            <a:normAutofit/>
          </a:bodyPr>
          <a:lstStyle/>
          <a:p>
            <a:pPr algn="l"/>
            <a:r>
              <a:rPr lang="en-US" sz="6600" dirty="0">
                <a:solidFill>
                  <a:srgbClr val="FFFFFF"/>
                </a:solidFill>
              </a:rPr>
              <a:t>Unit 7 – Lesson 3</a:t>
            </a:r>
            <a:br>
              <a:rPr lang="en-US" sz="6600" dirty="0">
                <a:solidFill>
                  <a:srgbClr val="FFFFFF"/>
                </a:solidFill>
              </a:rPr>
            </a:br>
            <a:r>
              <a:rPr lang="en-US" sz="8900" dirty="0">
                <a:solidFill>
                  <a:srgbClr val="FFFFFF"/>
                </a:solidFill>
              </a:rPr>
              <a:t>In the garden</a:t>
            </a:r>
            <a:endParaRPr lang="en-US" sz="6600" dirty="0">
              <a:solidFill>
                <a:srgbClr val="FFFFFF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7ABE00B-5C74-4EC8-8DC0-B88D32C8F5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4663" y="165277"/>
            <a:ext cx="7062674" cy="723670"/>
          </a:xfrm>
        </p:spPr>
        <p:txBody>
          <a:bodyPr anchor="t">
            <a:noAutofit/>
          </a:bodyPr>
          <a:lstStyle/>
          <a:p>
            <a:r>
              <a:rPr lang="en-US" sz="2000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DƯƠNG KINH</a:t>
            </a:r>
          </a:p>
          <a:p>
            <a:r>
              <a:rPr lang="en-US" sz="2000" u="sng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ANH DŨNG</a:t>
            </a:r>
            <a:endParaRPr lang="en-US" sz="2000" u="sng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25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12889" r="29500" b="8222"/>
          <a:stretch/>
        </p:blipFill>
        <p:spPr bwMode="auto">
          <a:xfrm>
            <a:off x="4267200" y="904248"/>
            <a:ext cx="3657600" cy="444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There’s a </a:t>
            </a:r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girl</a:t>
            </a:r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9204960" y="1021080"/>
            <a:ext cx="533400" cy="533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9418320" y="4267200"/>
            <a:ext cx="533400" cy="533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9944100" y="4267200"/>
            <a:ext cx="533400" cy="533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9685020" y="3810000"/>
            <a:ext cx="533400" cy="533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9144000" y="3886200"/>
            <a:ext cx="533400" cy="3810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9707880" y="1173480"/>
            <a:ext cx="533400" cy="3810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5-Point Star 24"/>
          <p:cNvSpPr/>
          <p:nvPr/>
        </p:nvSpPr>
        <p:spPr>
          <a:xfrm>
            <a:off x="8915400" y="4419600"/>
            <a:ext cx="533400" cy="3810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8915400" y="3642360"/>
            <a:ext cx="1562100" cy="134874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8" name="5-Point Star 27"/>
          <p:cNvSpPr/>
          <p:nvPr/>
        </p:nvSpPr>
        <p:spPr>
          <a:xfrm>
            <a:off x="9441180" y="1584960"/>
            <a:ext cx="533400" cy="3810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5-Point Star 28"/>
          <p:cNvSpPr/>
          <p:nvPr/>
        </p:nvSpPr>
        <p:spPr>
          <a:xfrm>
            <a:off x="9616440" y="2880360"/>
            <a:ext cx="533400" cy="3810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8923020" y="2308860"/>
            <a:ext cx="1524000" cy="1143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8915400" y="927108"/>
            <a:ext cx="1524000" cy="1143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UTM Avo" panose="020406030505060202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956871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4" fill="hold">
                      <p:stCondLst>
                        <p:cond delay="0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6" grpId="0" animBg="1"/>
      <p:bldP spid="23" grpId="0" animBg="1"/>
      <p:bldP spid="25" grpId="0" animBg="1"/>
      <p:bldP spid="26" grpId="0" animBg="1"/>
      <p:bldP spid="26" grpId="1" animBg="1"/>
      <p:bldP spid="28" grpId="0" animBg="1"/>
      <p:bldP spid="29" grpId="0" animBg="1"/>
      <p:bldP spid="30" grpId="0" animBg="1"/>
      <p:bldP spid="30" grpId="1" animBg="1"/>
      <p:bldP spid="31" grpId="0" animBg="1"/>
      <p:bldP spid="31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812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There’s a </a:t>
            </a:r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gate</a:t>
            </a:r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5-Point Star 8"/>
          <p:cNvSpPr/>
          <p:nvPr/>
        </p:nvSpPr>
        <p:spPr>
          <a:xfrm>
            <a:off x="9502140" y="723900"/>
            <a:ext cx="533400" cy="533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9540240" y="2918460"/>
            <a:ext cx="281940" cy="27432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9780270" y="2491740"/>
            <a:ext cx="281940" cy="27432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9395460" y="2499360"/>
            <a:ext cx="281940" cy="27432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10020300" y="4678680"/>
            <a:ext cx="281940" cy="1905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9380220" y="4686300"/>
            <a:ext cx="281940" cy="1905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9220200" y="1162050"/>
            <a:ext cx="281940" cy="1905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9734550" y="4449036"/>
            <a:ext cx="281940" cy="1905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5-Point Star 19"/>
          <p:cNvSpPr/>
          <p:nvPr/>
        </p:nvSpPr>
        <p:spPr>
          <a:xfrm>
            <a:off x="9928860" y="2918460"/>
            <a:ext cx="281940" cy="27432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ounded Rectangle 20"/>
          <p:cNvSpPr/>
          <p:nvPr/>
        </p:nvSpPr>
        <p:spPr>
          <a:xfrm>
            <a:off x="8991600" y="2202180"/>
            <a:ext cx="1524000" cy="1143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2" name="5-Point Star 21"/>
          <p:cNvSpPr/>
          <p:nvPr/>
        </p:nvSpPr>
        <p:spPr>
          <a:xfrm>
            <a:off x="10069830" y="1104900"/>
            <a:ext cx="281940" cy="1905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5-Point Star 22"/>
          <p:cNvSpPr/>
          <p:nvPr/>
        </p:nvSpPr>
        <p:spPr>
          <a:xfrm>
            <a:off x="10054590" y="4258536"/>
            <a:ext cx="281940" cy="1905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5-Point Star 23"/>
          <p:cNvSpPr/>
          <p:nvPr/>
        </p:nvSpPr>
        <p:spPr>
          <a:xfrm>
            <a:off x="9399270" y="4271688"/>
            <a:ext cx="281940" cy="1905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9067800" y="3972786"/>
            <a:ext cx="1524000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8972550" y="533400"/>
            <a:ext cx="1524000" cy="1143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UTM Avo" panose="02040603050506020204" pitchFamily="18" charset="0"/>
              </a:rPr>
              <a:t>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5444" y="990200"/>
            <a:ext cx="6191837" cy="411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947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7" fill="hold">
                      <p:stCondLst>
                        <p:cond delay="0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20" grpId="0" animBg="1"/>
      <p:bldP spid="21" grpId="0" animBg="1"/>
      <p:bldP spid="21" grpId="1" animBg="1"/>
      <p:bldP spid="22" grpId="0" animBg="1"/>
      <p:bldP spid="23" grpId="0" animBg="1"/>
      <p:bldP spid="24" grpId="0" animBg="1"/>
      <p:bldP spid="25" grpId="0" animBg="1"/>
      <p:bldP spid="25" grpId="1" animBg="1"/>
      <p:bldP spid="26" grpId="0" animBg="1"/>
      <p:bldP spid="2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 t="13333" r="22252" b="9556"/>
          <a:stretch/>
        </p:blipFill>
        <p:spPr bwMode="auto">
          <a:xfrm>
            <a:off x="3949224" y="914400"/>
            <a:ext cx="4293552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1981200" y="51816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There’s a </a:t>
            </a:r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garden</a:t>
            </a:r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5-Point Star 2"/>
          <p:cNvSpPr/>
          <p:nvPr/>
        </p:nvSpPr>
        <p:spPr>
          <a:xfrm>
            <a:off x="9502140" y="723900"/>
            <a:ext cx="533400" cy="533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9502140" y="2712720"/>
            <a:ext cx="533400" cy="533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9768840" y="2232660"/>
            <a:ext cx="533400" cy="533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/>
        </p:nvSpPr>
        <p:spPr>
          <a:xfrm>
            <a:off x="9144000" y="2240280"/>
            <a:ext cx="533400" cy="533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9768840" y="4488180"/>
            <a:ext cx="533400" cy="3810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9128760" y="4495800"/>
            <a:ext cx="533400" cy="3810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5-Point Star 16"/>
          <p:cNvSpPr/>
          <p:nvPr/>
        </p:nvSpPr>
        <p:spPr>
          <a:xfrm>
            <a:off x="9768840" y="3886200"/>
            <a:ext cx="533400" cy="3810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5-Point Star 17"/>
          <p:cNvSpPr/>
          <p:nvPr/>
        </p:nvSpPr>
        <p:spPr>
          <a:xfrm>
            <a:off x="9144000" y="3886200"/>
            <a:ext cx="533400" cy="3810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ounded Rectangle 3"/>
          <p:cNvSpPr/>
          <p:nvPr/>
        </p:nvSpPr>
        <p:spPr>
          <a:xfrm>
            <a:off x="9006840" y="533400"/>
            <a:ext cx="1524000" cy="1143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9014460" y="2179320"/>
            <a:ext cx="1524000" cy="1143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9006840" y="3764280"/>
            <a:ext cx="1524000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UTM Avo" panose="02040603050506020204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676071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" grpId="0"/>
      <p:bldP spid="3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4" grpId="0" animBg="1"/>
      <p:bldP spid="4" grpId="1" animBg="1"/>
      <p:bldP spid="19" grpId="0" animBg="1"/>
      <p:bldP spid="19" grpId="1" animBg="1"/>
      <p:bldP spid="20" grpId="0" animBg="1"/>
      <p:bldP spid="20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F90A9E-B1FF-4C9C-A113-DE61D076CF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69770" y="1351026"/>
            <a:ext cx="2801024" cy="3092958"/>
          </a:xfr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z="3600" b="1" dirty="0"/>
              <a:t>Let’s sing</a:t>
            </a:r>
          </a:p>
        </p:txBody>
      </p:sp>
      <p:pic>
        <p:nvPicPr>
          <p:cNvPr id="1026" name="Picture 2" descr="Image result for singing">
            <a:extLst>
              <a:ext uri="{FF2B5EF4-FFF2-40B4-BE49-F238E27FC236}">
                <a16:creationId xmlns:a16="http://schemas.microsoft.com/office/drawing/2014/main" id="{CC3B56E5-3840-4239-A11B-DE49D262BA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4706" y="1016254"/>
            <a:ext cx="6065044" cy="40362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04" y="3662940"/>
            <a:ext cx="1658541" cy="1852038"/>
          </a:xfrm>
          <a:prstGeom prst="rect">
            <a:avLst/>
          </a:prstGeom>
        </p:spPr>
      </p:pic>
      <p:pic>
        <p:nvPicPr>
          <p:cNvPr id="4" name="Track 040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2819401" y="3111232"/>
            <a:ext cx="317769" cy="31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8061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9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6200" y="2743201"/>
            <a:ext cx="4578896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800" dirty="0">
                <a:solidFill>
                  <a:srgbClr val="FFFFFF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Further activity</a:t>
            </a:r>
          </a:p>
        </p:txBody>
      </p:sp>
    </p:spTree>
    <p:extLst>
      <p:ext uri="{BB962C8B-B14F-4D97-AF65-F5344CB8AC3E}">
        <p14:creationId xmlns:p14="http://schemas.microsoft.com/office/powerpoint/2010/main" val="1695108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 t="13333" r="22252" b="9556"/>
          <a:stretch/>
        </p:blipFill>
        <p:spPr bwMode="auto">
          <a:xfrm>
            <a:off x="7420611" y="1989305"/>
            <a:ext cx="3137596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1966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26909" y="2743200"/>
            <a:ext cx="2896000" cy="1911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609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12889" r="29500" b="8222"/>
          <a:stretch/>
        </p:blipFill>
        <p:spPr bwMode="auto">
          <a:xfrm>
            <a:off x="7482835" y="2133600"/>
            <a:ext cx="2757796" cy="335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93417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FEF4E260-B79D-41D8-90EB-C84807CD77E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2601" y="476780"/>
            <a:ext cx="5409338" cy="592065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62663" y="1269257"/>
            <a:ext cx="4467265" cy="30389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r"/>
            <a:r>
              <a:rPr lang="en-US" sz="8800" dirty="0">
                <a:solidFill>
                  <a:srgbClr val="FFFFFF"/>
                </a:solidFill>
              </a:rPr>
              <a:t>Goodbye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686AD50-C6DC-4D98-A467-9AC1F3C2D8D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947160" y="4424906"/>
            <a:ext cx="2743200" cy="0"/>
          </a:xfrm>
          <a:prstGeom prst="line">
            <a:avLst/>
          </a:prstGeom>
          <a:ln w="19050">
            <a:solidFill>
              <a:srgbClr val="FFFFFF">
                <a:alpha val="8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>
            <a:extLst>
              <a:ext uri="{FF2B5EF4-FFF2-40B4-BE49-F238E27FC236}">
                <a16:creationId xmlns:a16="http://schemas.microsoft.com/office/drawing/2014/main" id="{241208F6-8B1C-4098-9388-150BC8E447B2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412591" y="476780"/>
            <a:ext cx="2898287" cy="5920653"/>
          </a:xfrm>
          <a:prstGeom prst="rect">
            <a:avLst/>
          </a:prstGeom>
          <a:solidFill>
            <a:srgbClr val="A6A6A6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8080" y="2514600"/>
            <a:ext cx="2955115" cy="227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685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880617" y="0"/>
            <a:ext cx="8182719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D46C12F-6486-4E55-8C92-2EE2BF896D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81400" y="2043665"/>
            <a:ext cx="4876800" cy="2031055"/>
          </a:xfrm>
        </p:spPr>
        <p:txBody>
          <a:bodyPr vert="horz" lIns="91440" tIns="45720" rIns="91440" bIns="45720" rtlCol="0" anchor="b">
            <a:noAutofit/>
          </a:bodyPr>
          <a:lstStyle/>
          <a:p>
            <a:pPr algn="ctr"/>
            <a:r>
              <a:rPr lang="en-US" sz="8000" dirty="0">
                <a:solidFill>
                  <a:srgbClr val="FFFFFF"/>
                </a:solidFill>
              </a:rPr>
              <a:t>Warm-up</a:t>
            </a:r>
          </a:p>
        </p:txBody>
      </p:sp>
    </p:spTree>
    <p:extLst>
      <p:ext uri="{BB962C8B-B14F-4D97-AF65-F5344CB8AC3E}">
        <p14:creationId xmlns:p14="http://schemas.microsoft.com/office/powerpoint/2010/main" val="116176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AF26E05-F315-4D97-9628-E99749EBD7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1174" y="1289448"/>
            <a:ext cx="4157494" cy="2225705"/>
          </a:xfrm>
        </p:spPr>
        <p:txBody>
          <a:bodyPr vert="horz" lIns="68580" tIns="34290" rIns="68580" bIns="34290" rtlCol="0" anchor="b">
            <a:normAutofit/>
          </a:bodyPr>
          <a:lstStyle/>
          <a:p>
            <a:r>
              <a:rPr lang="en-US" sz="3600" b="1" dirty="0">
                <a:latin typeface=".VnAvant" panose="020B7200000000000000" pitchFamily="34" charset="0"/>
              </a:rPr>
              <a:t>Listen and repeat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2969" y="1875721"/>
            <a:ext cx="1493231" cy="149046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37194" y="3515153"/>
            <a:ext cx="1398613" cy="1396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622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050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There’s a</a:t>
            </a:r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             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4924" y="3948408"/>
            <a:ext cx="3444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goat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4600" y="1652292"/>
            <a:ext cx="2773132" cy="2195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8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2514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There’s a</a:t>
            </a:r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          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132095" y="3962400"/>
            <a:ext cx="3444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girl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00" t="12889" r="29500" b="8222"/>
          <a:stretch/>
        </p:blipFill>
        <p:spPr bwMode="auto">
          <a:xfrm>
            <a:off x="6553200" y="810278"/>
            <a:ext cx="2498716" cy="30378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3050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0" y="2040585"/>
            <a:ext cx="2895600" cy="201475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133600" y="25908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There’s a</a:t>
            </a:r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            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509084" y="4034053"/>
            <a:ext cx="3444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gate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95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65960" y="231648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There’s a</a:t>
            </a:r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              .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294120" y="4036194"/>
            <a:ext cx="344424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garden</a:t>
            </a:r>
            <a:endParaRPr lang="en-US" sz="6600" dirty="0">
              <a:latin typeface=".VnAvant" panose="020B72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49" t="13333" r="22252" b="9556"/>
          <a:stretch/>
        </p:blipFill>
        <p:spPr bwMode="auto">
          <a:xfrm>
            <a:off x="6583680" y="1379220"/>
            <a:ext cx="2865120" cy="264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699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475" y="1170196"/>
            <a:ext cx="2807693" cy="28024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704B1D95-F2DC-4E65-9246-8BA7CBB405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7324" y="3556461"/>
            <a:ext cx="8954477" cy="1424410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4800" b="1" spc="300" dirty="0">
                <a:solidFill>
                  <a:srgbClr val="1B1B1B"/>
                </a:solidFill>
                <a:latin typeface="Candara Light" panose="020E0502030303020204" pitchFamily="34" charset="0"/>
              </a:rPr>
              <a:t>Let’s talk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981200" y="5181600"/>
            <a:ext cx="8229600" cy="1143000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There’s a </a:t>
            </a:r>
            <a:r>
              <a:rPr lang="en-US" sz="6600" b="1" dirty="0">
                <a:latin typeface=".VnAvant" panose="020B7200000000000000" pitchFamily="34" charset="0"/>
                <a:cs typeface="Arial" panose="020B0604020202020204" pitchFamily="34" charset="0"/>
              </a:rPr>
              <a:t>goat</a:t>
            </a:r>
            <a:r>
              <a:rPr lang="en-US" sz="6600" dirty="0">
                <a:solidFill>
                  <a:srgbClr val="FF000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5-Point Star 7"/>
          <p:cNvSpPr/>
          <p:nvPr/>
        </p:nvSpPr>
        <p:spPr>
          <a:xfrm>
            <a:off x="9502140" y="723900"/>
            <a:ext cx="533400" cy="533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5-Point Star 10"/>
          <p:cNvSpPr/>
          <p:nvPr/>
        </p:nvSpPr>
        <p:spPr>
          <a:xfrm>
            <a:off x="9144000" y="2240280"/>
            <a:ext cx="533400" cy="533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9768840" y="4488180"/>
            <a:ext cx="533400" cy="3810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/>
        </p:nvSpPr>
        <p:spPr>
          <a:xfrm>
            <a:off x="9128760" y="4495800"/>
            <a:ext cx="533400" cy="3810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9425940" y="3886200"/>
            <a:ext cx="533400" cy="3810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8991600" y="2202180"/>
            <a:ext cx="1524000" cy="1143000"/>
          </a:xfrm>
          <a:prstGeom prst="round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UTM Avo" panose="02040603050506020204" pitchFamily="18" charset="0"/>
              </a:rPr>
              <a:t>2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9006840" y="3764280"/>
            <a:ext cx="1524000" cy="1143000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30" name="5-Point Star 29"/>
          <p:cNvSpPr/>
          <p:nvPr/>
        </p:nvSpPr>
        <p:spPr>
          <a:xfrm>
            <a:off x="9677400" y="1120140"/>
            <a:ext cx="533400" cy="53340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8983980" y="685800"/>
            <a:ext cx="1524000" cy="114300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>
                <a:latin typeface="UTM Avo" panose="02040603050506020204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604" y="856992"/>
            <a:ext cx="5353797" cy="4010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17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5" grpId="0"/>
      <p:bldP spid="8" grpId="0" animBg="1"/>
      <p:bldP spid="11" grpId="0" animBg="1"/>
      <p:bldP spid="12" grpId="0" animBg="1"/>
      <p:bldP spid="13" grpId="0" animBg="1"/>
      <p:bldP spid="15" grpId="0" animBg="1"/>
      <p:bldP spid="17" grpId="0" animBg="1"/>
      <p:bldP spid="17" grpId="1" animBg="1"/>
      <p:bldP spid="18" grpId="0" animBg="1"/>
      <p:bldP spid="18" grpId="1" animBg="1"/>
      <p:bldP spid="30" grpId="0" animBg="1"/>
      <p:bldP spid="31" grpId="0" animBg="1"/>
      <p:bldP spid="3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2177</TotalTime>
  <Words>411</Words>
  <Application>Microsoft Office PowerPoint</Application>
  <PresentationFormat>Widescreen</PresentationFormat>
  <Paragraphs>103</Paragraphs>
  <Slides>18</Slides>
  <Notes>12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8" baseType="lpstr">
      <vt:lpstr>Calibri Light</vt:lpstr>
      <vt:lpstr>Calibri</vt:lpstr>
      <vt:lpstr>.VnAvant</vt:lpstr>
      <vt:lpstr>Times New Roman</vt:lpstr>
      <vt:lpstr>UTM Avo</vt:lpstr>
      <vt:lpstr>Candara Light</vt:lpstr>
      <vt:lpstr>Arial</vt:lpstr>
      <vt:lpstr>Office Theme</vt:lpstr>
      <vt:lpstr>1_Office Theme</vt:lpstr>
      <vt:lpstr>2_Office Theme</vt:lpstr>
      <vt:lpstr>Unit 7 – Lesson 3 In the garden</vt:lpstr>
      <vt:lpstr>Warm-up</vt:lpstr>
      <vt:lpstr>Listen and repeat</vt:lpstr>
      <vt:lpstr>There’s a               .</vt:lpstr>
      <vt:lpstr>There’s a            .</vt:lpstr>
      <vt:lpstr>There’s a              .</vt:lpstr>
      <vt:lpstr>There’s a              .</vt:lpstr>
      <vt:lpstr>Let’s talk</vt:lpstr>
      <vt:lpstr>There’s a goat.</vt:lpstr>
      <vt:lpstr>PowerPoint Presentation</vt:lpstr>
      <vt:lpstr>PowerPoint Presentation</vt:lpstr>
      <vt:lpstr>PowerPoint Presentation</vt:lpstr>
      <vt:lpstr>Let’s sing</vt:lpstr>
      <vt:lpstr>Further activity</vt:lpstr>
      <vt:lpstr>Goodbye</vt:lpstr>
      <vt:lpstr>Goodbye</vt:lpstr>
      <vt:lpstr>Goodbye</vt:lpstr>
      <vt:lpstr>Goodbye</vt:lpstr>
    </vt:vector>
  </TitlesOfParts>
  <Company>Updatesofts Forums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6 In the classroom</dc:title>
  <dc:creator>DANKO</dc:creator>
  <cp:lastModifiedBy>DELL</cp:lastModifiedBy>
  <cp:revision>41</cp:revision>
  <dcterms:created xsi:type="dcterms:W3CDTF">2019-11-28T03:59:29Z</dcterms:created>
  <dcterms:modified xsi:type="dcterms:W3CDTF">2025-04-18T05:18:05Z</dcterms:modified>
</cp:coreProperties>
</file>