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96" r:id="rId3"/>
  </p:sldMasterIdLst>
  <p:notesMasterIdLst>
    <p:notesMasterId r:id="rId27"/>
  </p:notesMasterIdLst>
  <p:sldIdLst>
    <p:sldId id="333" r:id="rId4"/>
    <p:sldId id="295" r:id="rId5"/>
    <p:sldId id="296" r:id="rId6"/>
    <p:sldId id="331" r:id="rId7"/>
    <p:sldId id="268" r:id="rId8"/>
    <p:sldId id="269" r:id="rId9"/>
    <p:sldId id="270" r:id="rId10"/>
    <p:sldId id="271" r:id="rId11"/>
    <p:sldId id="272" r:id="rId12"/>
    <p:sldId id="332" r:id="rId13"/>
    <p:sldId id="300" r:id="rId14"/>
    <p:sldId id="285" r:id="rId15"/>
    <p:sldId id="286" r:id="rId16"/>
    <p:sldId id="290" r:id="rId17"/>
    <p:sldId id="291" r:id="rId18"/>
    <p:sldId id="287" r:id="rId19"/>
    <p:sldId id="288" r:id="rId20"/>
    <p:sldId id="293" r:id="rId21"/>
    <p:sldId id="292" r:id="rId22"/>
    <p:sldId id="322" r:id="rId23"/>
    <p:sldId id="323" r:id="rId24"/>
    <p:sldId id="324" r:id="rId25"/>
    <p:sldId id="325" r:id="rId26"/>
  </p:sldIdLst>
  <p:sldSz cx="12192000" cy="6858000"/>
  <p:notesSz cx="6858000" cy="9144000"/>
  <p:embeddedFontLst>
    <p:embeddedFont>
      <p:font typeface="Modern No. 20" panose="02070704070505020303" pitchFamily="18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.VnAvant" panose="020B7200000000000000" pitchFamily="34" charset="0"/>
      <p:regular r:id="rId35"/>
      <p:bold r:id="rId36"/>
      <p:italic r:id="rId37"/>
      <p:boldItalic r:id="rId38"/>
    </p:embeddedFont>
    <p:embeddedFont>
      <p:font typeface="More Sugar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B589B7-2279-504A-A2A1-BB58C7DBF0C3}">
          <p14:sldIdLst>
            <p14:sldId id="333"/>
            <p14:sldId id="295"/>
          </p14:sldIdLst>
        </p14:section>
        <p14:section name="Warm-up" id="{20A58B5A-E2CF-F746-A0EA-BE00D1266C30}">
          <p14:sldIdLst>
            <p14:sldId id="296"/>
          </p14:sldIdLst>
        </p14:section>
        <p14:section name="Listen and repeat" id="{FB2295A8-F021-7F42-9C10-033F84326B9B}">
          <p14:sldIdLst>
            <p14:sldId id="331"/>
            <p14:sldId id="268"/>
            <p14:sldId id="269"/>
            <p14:sldId id="270"/>
            <p14:sldId id="271"/>
            <p14:sldId id="272"/>
          </p14:sldIdLst>
        </p14:section>
        <p14:section name="Point and say" id="{7BCDF4DA-931C-9D4C-B694-115270CEC0B8}">
          <p14:sldIdLst>
            <p14:sldId id="332"/>
          </p14:sldIdLst>
        </p14:section>
        <p14:section name="Game" id="{73988D63-8402-7847-A617-3BB152F9E67F}">
          <p14:sldIdLst>
            <p14:sldId id="300"/>
            <p14:sldId id="285"/>
            <p14:sldId id="286"/>
            <p14:sldId id="290"/>
            <p14:sldId id="291"/>
            <p14:sldId id="287"/>
            <p14:sldId id="288"/>
            <p14:sldId id="293"/>
            <p14:sldId id="292"/>
          </p14:sldIdLst>
        </p14:section>
        <p14:section name="Wrap-up" id="{E1056DC2-4414-224F-B918-D70E05B598B3}">
          <p14:sldIdLst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2"/>
    <p:restoredTop sz="94364" autoAdjust="0"/>
  </p:normalViewPr>
  <p:slideViewPr>
    <p:cSldViewPr>
      <p:cViewPr varScale="1">
        <p:scale>
          <a:sx n="61" d="100"/>
          <a:sy n="61" d="100"/>
        </p:scale>
        <p:origin x="10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 of the unit, pupils will be able to: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hands,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express a command.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with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/>
              <a:t>Lesson 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animal and parts of the body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head, horse.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8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Quick spelling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happy at the beginning of the lesson.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(Unit 7)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sticks flashcards on the board. Pupils read the words again.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spells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the matching picture.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pronounce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 smtClean="0">
              <a:effectLst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Lead-in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identify and pronounce sound /h/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letter “h” on slide and asks pupils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this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sound does this make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pronounces sound /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 Pupils listen and repeat. (as a class/ teams)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/h/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4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 and repeat vocabulary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Objectives: Pupils are able to identify and pronounce 4 words: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 on slide and says the words.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each sound of the word separately, for example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– h – head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listen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checks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pronunciation (as teams).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sticks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flashcards and word cards on the board randomly.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go to the board and put word cards under the matching flashcards.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checks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pronunciation individually.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points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 picture and has 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word.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86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Goal:</a:t>
            </a:r>
          </a:p>
          <a:p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to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animal and parts of the body in the picture and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head, horse.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Listen, point and say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point to the correct picture and pronounce the words.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point only.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pupils point and say the words.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repeat the words as a class and teams.</a:t>
            </a: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Point and say (in pairs)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pairs: 1 pupil points, 1 pupil say the words.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goes around the class and gives feedback on pupils’ pronunciation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gives each team a set of 4 word cards: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head, horse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word, pupils choose the matching word card and stick it under the picture on the board.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 to play. (When pupils in the first table row finish their turn, they pass the word cards to the next table.)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5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this?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slide a picture disappearing quickly in a few seconds.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guess the word.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9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4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9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1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3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0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2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6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16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75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8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30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93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71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6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91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3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85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94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13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5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206796" cy="6858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87191" y="1092742"/>
            <a:ext cx="7417619" cy="4672516"/>
          </a:xfrm>
          <a:custGeom>
            <a:avLst/>
            <a:gdLst/>
            <a:ahLst/>
            <a:cxnLst/>
            <a:rect l="l" t="t" r="r" b="b"/>
            <a:pathLst>
              <a:path w="11126428" h="7008774">
                <a:moveTo>
                  <a:pt x="0" y="0"/>
                </a:moveTo>
                <a:lnTo>
                  <a:pt x="11126428" y="0"/>
                </a:lnTo>
                <a:lnTo>
                  <a:pt x="11126428" y="7008774"/>
                </a:lnTo>
                <a:lnTo>
                  <a:pt x="0" y="700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61753" y="-339621"/>
            <a:ext cx="3132343" cy="4447581"/>
          </a:xfrm>
          <a:custGeom>
            <a:avLst/>
            <a:gdLst/>
            <a:ahLst/>
            <a:cxnLst/>
            <a:rect l="l" t="t" r="r" b="b"/>
            <a:pathLst>
              <a:path w="4698514" h="6671371">
                <a:moveTo>
                  <a:pt x="0" y="0"/>
                </a:moveTo>
                <a:lnTo>
                  <a:pt x="4698515" y="0"/>
                </a:lnTo>
                <a:lnTo>
                  <a:pt x="4698515" y="6671371"/>
                </a:lnTo>
                <a:lnTo>
                  <a:pt x="0" y="6671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1246" y="3563069"/>
            <a:ext cx="3429148" cy="3438467"/>
          </a:xfrm>
          <a:custGeom>
            <a:avLst/>
            <a:gdLst/>
            <a:ahLst/>
            <a:cxnLst/>
            <a:rect l="l" t="t" r="r" b="b"/>
            <a:pathLst>
              <a:path w="5143722" h="5157700">
                <a:moveTo>
                  <a:pt x="0" y="0"/>
                </a:moveTo>
                <a:lnTo>
                  <a:pt x="5143722" y="0"/>
                </a:lnTo>
                <a:lnTo>
                  <a:pt x="5143722" y="5157700"/>
                </a:lnTo>
                <a:lnTo>
                  <a:pt x="0" y="51577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86002" y="1669130"/>
            <a:ext cx="5419996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6"/>
              </a:lnSpc>
            </a:pPr>
            <a:r>
              <a:rPr lang="en-US" sz="5838" spc="-117">
                <a:solidFill>
                  <a:srgbClr val="F7838D"/>
                </a:solidFill>
                <a:latin typeface="Modern No. 20" panose="02070704070505020303" pitchFamily="18" charset="0"/>
                <a:ea typeface="More Sugar"/>
                <a:cs typeface="More Sugar"/>
                <a:sym typeface="More Sugar"/>
              </a:rPr>
              <a:t>Hello and Welcome To My English Class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0574" y="19242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3" y="3064183"/>
            <a:ext cx="3110334" cy="146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5" y="3429000"/>
            <a:ext cx="1451482" cy="144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4528463"/>
            <a:ext cx="1288235" cy="12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52" y="22098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  <a:t/>
            </a:r>
            <a:b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</a:br>
            <a: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4063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4038600" y="1524000"/>
            <a:ext cx="3962400" cy="51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50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ead</a:t>
            </a:r>
          </a:p>
        </p:txBody>
      </p:sp>
    </p:spTree>
    <p:extLst>
      <p:ext uri="{BB962C8B-B14F-4D97-AF65-F5344CB8AC3E}">
        <p14:creationId xmlns:p14="http://schemas.microsoft.com/office/powerpoint/2010/main" val="24585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3657600" y="1737360"/>
            <a:ext cx="478721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and</a:t>
            </a:r>
            <a:endParaRPr lang="en-US" sz="7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2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6408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ead</a:t>
            </a:r>
            <a:endParaRPr lang="en-US" sz="9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and</a:t>
            </a:r>
            <a:endParaRPr lang="en-US" sz="1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81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orse</a:t>
            </a:r>
            <a:endParaRPr lang="en-US" sz="1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air</a:t>
            </a:r>
            <a:endParaRPr lang="en-US" sz="16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4191000" y="1846113"/>
            <a:ext cx="3916680" cy="49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air</a:t>
            </a:r>
            <a:endParaRPr lang="en-US" sz="7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3886200" y="1828801"/>
            <a:ext cx="4389120" cy="47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9644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8000" b="1" dirty="0">
                <a:latin typeface=".VnAvant" panose="020B7200000000000000" pitchFamily="34" charset="0"/>
              </a:rPr>
              <a:t>orse</a:t>
            </a:r>
            <a:endParaRPr lang="en-US" sz="8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8 – Lesson 1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park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7569702" y="2209801"/>
            <a:ext cx="2452370" cy="31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7393620" y="1752600"/>
            <a:ext cx="2941320" cy="31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7412590" y="1981200"/>
            <a:ext cx="291465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6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543800" y="1838191"/>
            <a:ext cx="2590800" cy="33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239" y="2057401"/>
            <a:ext cx="4805522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5997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8" y="2852220"/>
            <a:ext cx="3443331" cy="1356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5" y="1017692"/>
            <a:ext cx="1554275" cy="155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9" y="4181491"/>
            <a:ext cx="1450859" cy="14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16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endParaRPr lang="en-US" sz="16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H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4329112"/>
            <a:ext cx="319088" cy="3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9638" y="1295401"/>
            <a:ext cx="411163" cy="4111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4191000" y="1836420"/>
            <a:ext cx="3733800" cy="48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ead</a:t>
            </a:r>
          </a:p>
        </p:txBody>
      </p:sp>
    </p:spTree>
    <p:extLst>
      <p:ext uri="{BB962C8B-B14F-4D97-AF65-F5344CB8AC3E}">
        <p14:creationId xmlns:p14="http://schemas.microsoft.com/office/powerpoint/2010/main" val="1036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and</a:t>
            </a:r>
          </a:p>
        </p:txBody>
      </p:sp>
      <p:pic>
        <p:nvPicPr>
          <p:cNvPr id="4" name="han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3764" y="1295401"/>
            <a:ext cx="365125" cy="36512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4014855" y="2133600"/>
            <a:ext cx="442996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orse</a:t>
            </a:r>
          </a:p>
        </p:txBody>
      </p:sp>
      <p:pic>
        <p:nvPicPr>
          <p:cNvPr id="4" name="hors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1" y="1295401"/>
            <a:ext cx="411163" cy="4111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3886200" y="1828801"/>
            <a:ext cx="4389120" cy="47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air</a:t>
            </a:r>
            <a:endParaRPr lang="en-US" sz="72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4296890" y="1981201"/>
            <a:ext cx="3810790" cy="48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5838" y="1219201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461</Words>
  <Application>Microsoft Office PowerPoint</Application>
  <PresentationFormat>Widescreen</PresentationFormat>
  <Paragraphs>92</Paragraphs>
  <Slides>23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Modern No. 20</vt:lpstr>
      <vt:lpstr>Calibri Light</vt:lpstr>
      <vt:lpstr>Calibri</vt:lpstr>
      <vt:lpstr>.VnAvant</vt:lpstr>
      <vt:lpstr>More Sugar</vt:lpstr>
      <vt:lpstr>Times New Roman</vt:lpstr>
      <vt:lpstr>Arial</vt:lpstr>
      <vt:lpstr>Office Theme</vt:lpstr>
      <vt:lpstr>1_Office Theme</vt:lpstr>
      <vt:lpstr>2_Office Theme</vt:lpstr>
      <vt:lpstr>PowerPoint Presentation</vt:lpstr>
      <vt:lpstr>Unit 8 – Lesson 1 In the park</vt:lpstr>
      <vt:lpstr>Warm-up</vt:lpstr>
      <vt:lpstr>PowerPoint Presentation</vt:lpstr>
      <vt:lpstr>PowerPoint Presentation</vt:lpstr>
      <vt:lpstr>head</vt:lpstr>
      <vt:lpstr>hand</vt:lpstr>
      <vt:lpstr>horse</vt:lpstr>
      <vt:lpstr>hair</vt:lpstr>
      <vt:lpstr>PowerPoint Presentation</vt:lpstr>
      <vt:lpstr> GAME</vt:lpstr>
      <vt:lpstr>PowerPoint Presentation</vt:lpstr>
      <vt:lpstr>PowerPoint Presentation</vt:lpstr>
      <vt:lpstr>PowerPoint Presentation</vt:lpstr>
      <vt:lpstr>PowerPoint Presentation</vt:lpstr>
      <vt:lpstr>horse</vt:lpstr>
      <vt:lpstr>hair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DELL</cp:lastModifiedBy>
  <cp:revision>29</cp:revision>
  <dcterms:created xsi:type="dcterms:W3CDTF">2019-11-28T03:59:29Z</dcterms:created>
  <dcterms:modified xsi:type="dcterms:W3CDTF">2025-04-18T05:19:40Z</dcterms:modified>
</cp:coreProperties>
</file>