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75" r:id="rId2"/>
  </p:sldMasterIdLst>
  <p:notesMasterIdLst>
    <p:notesMasterId r:id="rId13"/>
  </p:notesMasterIdLst>
  <p:sldIdLst>
    <p:sldId id="302" r:id="rId3"/>
    <p:sldId id="280" r:id="rId4"/>
    <p:sldId id="282" r:id="rId5"/>
    <p:sldId id="291" r:id="rId6"/>
    <p:sldId id="292" r:id="rId7"/>
    <p:sldId id="300" r:id="rId8"/>
    <p:sldId id="301" r:id="rId9"/>
    <p:sldId id="264" r:id="rId10"/>
    <p:sldId id="296" r:id="rId11"/>
    <p:sldId id="298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29495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390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542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375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010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7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376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0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0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80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27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0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7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7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0170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4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1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35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50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15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557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645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08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350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581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293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222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4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1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34346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6754" y="2840391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6: NGÔI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NHÀ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3739" y="2171411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4887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800" y="78121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70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70553B-39E5-4021-B310-7C57F364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1" t="77850" r="8250" b="14360"/>
          <a:stretch/>
        </p:blipFill>
        <p:spPr>
          <a:xfrm>
            <a:off x="731778" y="304800"/>
            <a:ext cx="4764148" cy="1207217"/>
          </a:xfrm>
          <a:prstGeom prst="rect">
            <a:avLst/>
          </a:prstGeom>
        </p:spPr>
      </p:pic>
      <p:pic>
        <p:nvPicPr>
          <p:cNvPr id="1026" name="Picture 2" descr="Thỏa sức sáng tạo, lan tỏa yêu thương cùng cuộc thi vẽ &quot;Đất Xanh ...">
            <a:extLst>
              <a:ext uri="{FF2B5EF4-FFF2-40B4-BE49-F238E27FC236}">
                <a16:creationId xmlns:a16="http://schemas.microsoft.com/office/drawing/2014/main" id="{A55C7A33-B9CC-4FD9-8801-37B7C2FCD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242478"/>
            <a:ext cx="4076700" cy="27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ộc thi vẽ tranh NGÔI NHÀ MƠ ƯỚC">
            <a:extLst>
              <a:ext uri="{FF2B5EF4-FFF2-40B4-BE49-F238E27FC236}">
                <a16:creationId xmlns:a16="http://schemas.microsoft.com/office/drawing/2014/main" id="{711189C2-0C02-4444-ACA8-469C420EB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0" y="2197312"/>
            <a:ext cx="4076700" cy="288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5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20" y="96370"/>
            <a:ext cx="2706378" cy="6111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67" y="976185"/>
            <a:ext cx="5655060" cy="1596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" y="2963165"/>
            <a:ext cx="1963526" cy="1494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92" y="3084724"/>
            <a:ext cx="1647905" cy="1373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68" y="2963165"/>
            <a:ext cx="1526261" cy="1613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00" y="3026749"/>
            <a:ext cx="1874443" cy="15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29166 0.00771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512567" y="121453"/>
            <a:ext cx="2799164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b="1">
                <a:solidFill>
                  <a:srgbClr val="FF0000"/>
                </a:solidFill>
                <a:latin typeface="+mj-lt"/>
                <a:ea typeface="Arial Rounded"/>
                <a:cs typeface="Arial Rounded"/>
                <a:sym typeface="Arial Rounded"/>
              </a:rPr>
              <a:t>Ngôi </a:t>
            </a:r>
            <a:r>
              <a:rPr lang="vi-VN" sz="2000" b="1" smtClean="0">
                <a:solidFill>
                  <a:srgbClr val="FF0000"/>
                </a:solidFill>
                <a:latin typeface="+mj-lt"/>
                <a:ea typeface="Arial Rounded"/>
                <a:cs typeface="Arial Rounded"/>
                <a:sym typeface="Arial Rounded"/>
              </a:rPr>
              <a:t>nhà</a:t>
            </a:r>
            <a:endParaRPr lang="vi-VN" sz="2000" b="1" dirty="0">
              <a:solidFill>
                <a:srgbClr val="FF0000"/>
              </a:solidFill>
              <a:latin typeface="+mj-lt"/>
              <a:sym typeface="Arial Rounded"/>
            </a:endParaRPr>
          </a:p>
          <a:p>
            <a:r>
              <a:rPr lang="vi-VN" sz="2000" b="1" dirty="0">
                <a:solidFill>
                  <a:schemeClr val="tx1"/>
                </a:solidFill>
                <a:latin typeface="+mj-lt"/>
                <a:sym typeface="Arial Rounded"/>
              </a:rPr>
              <a:t>Em yêu nhà em</a:t>
            </a:r>
          </a:p>
          <a:p>
            <a:r>
              <a:rPr lang="vi-VN" sz="2000" b="1" dirty="0">
                <a:solidFill>
                  <a:schemeClr val="tx1"/>
                </a:solidFill>
                <a:latin typeface="+mj-lt"/>
                <a:sym typeface="Arial Rounded"/>
              </a:rPr>
              <a:t>Hàng xoan trước ngõ</a:t>
            </a:r>
          </a:p>
          <a:p>
            <a:r>
              <a:rPr lang="vi-VN" sz="2000" b="1" dirty="0">
                <a:solidFill>
                  <a:schemeClr val="tx1"/>
                </a:solidFill>
                <a:latin typeface="+mj-lt"/>
                <a:sym typeface="Arial Rounded"/>
              </a:rPr>
              <a:t>Hoa xao xuyến nở</a:t>
            </a:r>
          </a:p>
          <a:p>
            <a:r>
              <a:rPr lang="vi-VN" sz="2000" b="1" dirty="0">
                <a:solidFill>
                  <a:schemeClr val="tx1"/>
                </a:solidFill>
                <a:latin typeface="+mj-lt"/>
                <a:sym typeface="Arial Rounded"/>
              </a:rPr>
              <a:t>Như mây từng chùm.</a:t>
            </a:r>
          </a:p>
          <a:p>
            <a:endParaRPr lang="vi-VN" sz="2000" b="1" dirty="0">
              <a:solidFill>
                <a:schemeClr val="tx1"/>
              </a:solidFill>
              <a:latin typeface="+mj-lt"/>
              <a:sym typeface="Arial Rounded"/>
            </a:endParaRPr>
          </a:p>
          <a:p>
            <a:r>
              <a:rPr lang="vi-VN" sz="2000" b="1" dirty="0">
                <a:solidFill>
                  <a:schemeClr val="tx1"/>
                </a:solidFill>
                <a:latin typeface="+mj-lt"/>
                <a:sym typeface="Arial Rounded"/>
              </a:rPr>
              <a:t>Em yêu tiếng chim</a:t>
            </a:r>
          </a:p>
          <a:p>
            <a:r>
              <a:rPr lang="vi-VN" sz="2000" b="1" dirty="0">
                <a:solidFill>
                  <a:schemeClr val="tx1"/>
                </a:solidFill>
                <a:latin typeface="+mj-lt"/>
                <a:sym typeface="Arial Rounded"/>
              </a:rPr>
              <a:t>Đầu hồi lảnh lót</a:t>
            </a:r>
          </a:p>
          <a:p>
            <a:r>
              <a:rPr lang="vi-VN" sz="2000" b="1" dirty="0">
                <a:solidFill>
                  <a:schemeClr val="tx1"/>
                </a:solidFill>
                <a:latin typeface="+mj-lt"/>
                <a:sym typeface="Arial Rounded"/>
              </a:rPr>
              <a:t>Mái vàng thơm phức</a:t>
            </a:r>
          </a:p>
          <a:p>
            <a:r>
              <a:rPr lang="vi-VN" sz="2000" b="1" dirty="0">
                <a:solidFill>
                  <a:schemeClr val="tx1"/>
                </a:solidFill>
                <a:latin typeface="+mj-lt"/>
                <a:sym typeface="Arial Rounded"/>
              </a:rPr>
              <a:t>Rạ đầy sân phơi.</a:t>
            </a:r>
          </a:p>
          <a:p>
            <a:endParaRPr lang="vi-VN" sz="2000" b="1" dirty="0">
              <a:solidFill>
                <a:schemeClr val="tx1"/>
              </a:solidFill>
              <a:latin typeface="+mj-lt"/>
              <a:sym typeface="Arial Rounded"/>
            </a:endParaRPr>
          </a:p>
          <a:p>
            <a:r>
              <a:rPr lang="vi-VN" sz="2000" b="1" dirty="0">
                <a:solidFill>
                  <a:schemeClr val="tx1"/>
                </a:solidFill>
                <a:latin typeface="+mj-lt"/>
                <a:sym typeface="Arial Rounded"/>
              </a:rPr>
              <a:t>Em yêu ngôi nhà</a:t>
            </a:r>
          </a:p>
          <a:p>
            <a:r>
              <a:rPr lang="vi-VN" sz="2000" b="1" dirty="0">
                <a:solidFill>
                  <a:schemeClr val="tx1"/>
                </a:solidFill>
                <a:latin typeface="+mj-lt"/>
                <a:sym typeface="Arial Rounded"/>
              </a:rPr>
              <a:t>Gỗ, tre mộc mạc</a:t>
            </a:r>
          </a:p>
          <a:p>
            <a:r>
              <a:rPr lang="vi-VN" sz="2000" b="1" dirty="0">
                <a:solidFill>
                  <a:schemeClr val="tx1"/>
                </a:solidFill>
                <a:latin typeface="+mj-lt"/>
                <a:sym typeface="Arial Rounded"/>
              </a:rPr>
              <a:t>Như yêu đất nước</a:t>
            </a:r>
          </a:p>
          <a:p>
            <a:r>
              <a:rPr lang="vi-VN" sz="2000" b="1">
                <a:solidFill>
                  <a:schemeClr val="tx1"/>
                </a:solidFill>
                <a:latin typeface="+mj-lt"/>
                <a:sym typeface="Arial Rounded"/>
              </a:rPr>
              <a:t>Bốn mùa </a:t>
            </a:r>
            <a:r>
              <a:rPr lang="vi-VN" sz="2000" b="1" dirty="0">
                <a:solidFill>
                  <a:schemeClr val="tx1"/>
                </a:solidFill>
                <a:latin typeface="+mj-lt"/>
                <a:sym typeface="Arial Rounded"/>
              </a:rPr>
              <a:t>chim ca.</a:t>
            </a:r>
          </a:p>
          <a:p>
            <a:r>
              <a:rPr lang="vi-VN" sz="2000" b="1" i="1" dirty="0">
                <a:solidFill>
                  <a:schemeClr val="tx1"/>
                </a:solidFill>
                <a:latin typeface="+mj-lt"/>
                <a:sym typeface="Arial Rounded"/>
              </a:rPr>
              <a:t>                            (Tô Hà)</a:t>
            </a:r>
            <a:endParaRPr lang="vi-VN" sz="2000" b="1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71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191792"/>
            <a:ext cx="128379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049856" y="191793"/>
            <a:ext cx="2515432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b="1" dirty="0">
                <a:solidFill>
                  <a:srgbClr val="00B050"/>
                </a:solidFill>
                <a:latin typeface="+mj-lt"/>
                <a:sym typeface="Arial Rounded"/>
              </a:rPr>
              <a:t>Em yêu nhà em</a:t>
            </a:r>
          </a:p>
          <a:p>
            <a:r>
              <a:rPr lang="vi-VN" sz="2000" b="1" dirty="0">
                <a:solidFill>
                  <a:srgbClr val="00B050"/>
                </a:solidFill>
                <a:latin typeface="+mj-lt"/>
                <a:sym typeface="Arial Rounded"/>
              </a:rPr>
              <a:t>Hàng xoan trước ngõ</a:t>
            </a:r>
          </a:p>
          <a:p>
            <a:r>
              <a:rPr lang="vi-VN" sz="2000" b="1" dirty="0">
                <a:solidFill>
                  <a:srgbClr val="00B050"/>
                </a:solidFill>
                <a:latin typeface="+mj-lt"/>
                <a:sym typeface="Arial Rounded"/>
              </a:rPr>
              <a:t>Hoa xao xuyến nở</a:t>
            </a:r>
          </a:p>
          <a:p>
            <a:r>
              <a:rPr lang="vi-VN" sz="2000" b="1" dirty="0">
                <a:solidFill>
                  <a:srgbClr val="00B050"/>
                </a:solidFill>
                <a:latin typeface="+mj-lt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  <p:sp>
        <p:nvSpPr>
          <p:cNvPr id="6" name="Google Shape;253;p7"/>
          <p:cNvSpPr/>
          <p:nvPr/>
        </p:nvSpPr>
        <p:spPr>
          <a:xfrm>
            <a:off x="1587980" y="723179"/>
            <a:ext cx="436657" cy="34992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887" y="3504166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C00000"/>
                </a:solidFill>
                <a:latin typeface="+mj-lt"/>
                <a:sym typeface="Arial Rounded"/>
              </a:rPr>
              <a:t>Em yêu ngôi nhà</a:t>
            </a:r>
          </a:p>
          <a:p>
            <a:r>
              <a:rPr lang="vi-VN" sz="2000" b="1" dirty="0">
                <a:solidFill>
                  <a:srgbClr val="C00000"/>
                </a:solidFill>
                <a:latin typeface="+mj-lt"/>
                <a:sym typeface="Arial Rounded"/>
              </a:rPr>
              <a:t>Gỗ, tre mộc mạc</a:t>
            </a:r>
          </a:p>
          <a:p>
            <a:r>
              <a:rPr lang="vi-VN" sz="2000" b="1" dirty="0">
                <a:solidFill>
                  <a:srgbClr val="C00000"/>
                </a:solidFill>
                <a:latin typeface="+mj-lt"/>
                <a:sym typeface="Arial Rounded"/>
              </a:rPr>
              <a:t>Như yêu đất nước</a:t>
            </a:r>
          </a:p>
          <a:p>
            <a:r>
              <a:rPr lang="vi-VN" sz="2000" b="1" dirty="0">
                <a:solidFill>
                  <a:srgbClr val="C00000"/>
                </a:solidFill>
                <a:latin typeface="+mj-lt"/>
                <a:sym typeface="Arial Rounded"/>
              </a:rPr>
              <a:t>Bốn mùa chim 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9856" y="2081524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7030A0"/>
                </a:solidFill>
                <a:latin typeface="+mj-lt"/>
                <a:sym typeface="Arial Rounded"/>
              </a:rPr>
              <a:t>Em yêu tiếng chim</a:t>
            </a:r>
          </a:p>
          <a:p>
            <a:r>
              <a:rPr lang="vi-VN" sz="2000" b="1" dirty="0">
                <a:solidFill>
                  <a:srgbClr val="7030A0"/>
                </a:solidFill>
                <a:latin typeface="+mj-lt"/>
                <a:sym typeface="Arial Rounded"/>
              </a:rPr>
              <a:t>Đầu hồi lảnh lót</a:t>
            </a:r>
          </a:p>
          <a:p>
            <a:r>
              <a:rPr lang="vi-VN" sz="2000" b="1" dirty="0">
                <a:solidFill>
                  <a:srgbClr val="7030A0"/>
                </a:solidFill>
                <a:latin typeface="+mj-lt"/>
                <a:sym typeface="Arial Rounded"/>
              </a:rPr>
              <a:t>Mái vàng thơm phức</a:t>
            </a:r>
          </a:p>
          <a:p>
            <a:r>
              <a:rPr lang="vi-VN" sz="2000" b="1" dirty="0">
                <a:solidFill>
                  <a:srgbClr val="7030A0"/>
                </a:solidFill>
                <a:latin typeface="+mj-lt"/>
                <a:sym typeface="Arial Rounded"/>
              </a:rPr>
              <a:t>Rạ đầy sân phơi.</a:t>
            </a:r>
          </a:p>
        </p:txBody>
      </p:sp>
      <p:sp>
        <p:nvSpPr>
          <p:cNvPr id="13" name="Google Shape;253;p7"/>
          <p:cNvSpPr/>
          <p:nvPr/>
        </p:nvSpPr>
        <p:spPr>
          <a:xfrm>
            <a:off x="1596337" y="2081524"/>
            <a:ext cx="436657" cy="34992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253;p7"/>
          <p:cNvSpPr/>
          <p:nvPr/>
        </p:nvSpPr>
        <p:spPr>
          <a:xfrm>
            <a:off x="1527130" y="3504166"/>
            <a:ext cx="436657" cy="34992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64945" y="1686297"/>
            <a:ext cx="10739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55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093504" y="939034"/>
            <a:ext cx="5506705" cy="3515919"/>
            <a:chOff x="520181" y="455472"/>
            <a:chExt cx="6373779" cy="468802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81" y="455472"/>
              <a:ext cx="3016768" cy="214044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568" y="2895881"/>
              <a:ext cx="2952381" cy="2247619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489807" y="2188396"/>
              <a:ext cx="2404153" cy="86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 dirty="0">
                  <a:solidFill>
                    <a:srgbClr val="FF0000"/>
                  </a:solidFill>
                  <a:latin typeface="+mj-lt"/>
                </a:rPr>
                <a:t>đầu hồi</a:t>
              </a:r>
              <a:endParaRPr lang="en-US" sz="3600" b="1" dirty="0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 flipV="1">
              <a:off x="3113070" y="1931542"/>
              <a:ext cx="1448656" cy="51370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2925602" y="2691829"/>
              <a:ext cx="1564205" cy="15616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38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191792"/>
            <a:ext cx="128379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049856" y="191793"/>
            <a:ext cx="2515432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b="1" dirty="0">
                <a:solidFill>
                  <a:srgbClr val="00B050"/>
                </a:solidFill>
                <a:latin typeface="+mj-lt"/>
                <a:sym typeface="Arial Rounded"/>
              </a:rPr>
              <a:t>Em yêu nhà em</a:t>
            </a:r>
          </a:p>
          <a:p>
            <a:r>
              <a:rPr lang="vi-VN" sz="2000" b="1" dirty="0">
                <a:solidFill>
                  <a:srgbClr val="00B050"/>
                </a:solidFill>
                <a:latin typeface="+mj-lt"/>
                <a:sym typeface="Arial Rounded"/>
              </a:rPr>
              <a:t>Hàng xoan trước ngõ</a:t>
            </a:r>
          </a:p>
          <a:p>
            <a:r>
              <a:rPr lang="vi-VN" sz="2000" b="1" dirty="0">
                <a:solidFill>
                  <a:srgbClr val="00B050"/>
                </a:solidFill>
                <a:latin typeface="+mj-lt"/>
                <a:sym typeface="Arial Rounded"/>
              </a:rPr>
              <a:t>Hoa xao xuyến nở</a:t>
            </a:r>
          </a:p>
          <a:p>
            <a:r>
              <a:rPr lang="vi-VN" sz="2000" b="1" dirty="0">
                <a:solidFill>
                  <a:srgbClr val="00B050"/>
                </a:solidFill>
                <a:latin typeface="+mj-lt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  <p:sp>
        <p:nvSpPr>
          <p:cNvPr id="6" name="Google Shape;253;p7"/>
          <p:cNvSpPr/>
          <p:nvPr/>
        </p:nvSpPr>
        <p:spPr>
          <a:xfrm>
            <a:off x="1587980" y="723179"/>
            <a:ext cx="436657" cy="34992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887" y="3504166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C00000"/>
                </a:solidFill>
                <a:latin typeface="+mj-lt"/>
                <a:sym typeface="Arial Rounded"/>
              </a:rPr>
              <a:t>Em yêu ngôi nhà</a:t>
            </a:r>
          </a:p>
          <a:p>
            <a:r>
              <a:rPr lang="vi-VN" sz="2000" b="1" dirty="0">
                <a:solidFill>
                  <a:srgbClr val="C00000"/>
                </a:solidFill>
                <a:latin typeface="+mj-lt"/>
                <a:sym typeface="Arial Rounded"/>
              </a:rPr>
              <a:t>Gỗ, tre mộc mạc</a:t>
            </a:r>
          </a:p>
          <a:p>
            <a:r>
              <a:rPr lang="vi-VN" sz="2000" b="1" dirty="0">
                <a:solidFill>
                  <a:srgbClr val="C00000"/>
                </a:solidFill>
                <a:latin typeface="+mj-lt"/>
                <a:sym typeface="Arial Rounded"/>
              </a:rPr>
              <a:t>Như yêu đất nước</a:t>
            </a:r>
          </a:p>
          <a:p>
            <a:r>
              <a:rPr lang="vi-VN" sz="2000" b="1" dirty="0">
                <a:solidFill>
                  <a:srgbClr val="C00000"/>
                </a:solidFill>
                <a:latin typeface="+mj-lt"/>
                <a:sym typeface="Arial Rounded"/>
              </a:rPr>
              <a:t>Bốn mùa chim 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9856" y="2081524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7030A0"/>
                </a:solidFill>
                <a:latin typeface="+mj-lt"/>
                <a:sym typeface="Arial Rounded"/>
              </a:rPr>
              <a:t>Em yêu tiếng chim</a:t>
            </a:r>
          </a:p>
          <a:p>
            <a:r>
              <a:rPr lang="vi-VN" sz="2000" b="1" dirty="0">
                <a:solidFill>
                  <a:srgbClr val="7030A0"/>
                </a:solidFill>
                <a:latin typeface="+mj-lt"/>
                <a:sym typeface="Arial Rounded"/>
              </a:rPr>
              <a:t>Đầu hồi lảnh lót</a:t>
            </a:r>
          </a:p>
          <a:p>
            <a:r>
              <a:rPr lang="vi-VN" sz="2000" b="1" dirty="0">
                <a:solidFill>
                  <a:srgbClr val="7030A0"/>
                </a:solidFill>
                <a:latin typeface="+mj-lt"/>
                <a:sym typeface="Arial Rounded"/>
              </a:rPr>
              <a:t>Mái vàng thơm phức</a:t>
            </a:r>
          </a:p>
          <a:p>
            <a:r>
              <a:rPr lang="vi-VN" sz="2000" b="1" dirty="0">
                <a:solidFill>
                  <a:srgbClr val="7030A0"/>
                </a:solidFill>
                <a:latin typeface="+mj-lt"/>
                <a:sym typeface="Arial Rounded"/>
              </a:rPr>
              <a:t>Rạ đầy sân phơi.</a:t>
            </a:r>
          </a:p>
        </p:txBody>
      </p:sp>
      <p:sp>
        <p:nvSpPr>
          <p:cNvPr id="13" name="Google Shape;253;p7"/>
          <p:cNvSpPr/>
          <p:nvPr/>
        </p:nvSpPr>
        <p:spPr>
          <a:xfrm>
            <a:off x="1596337" y="2081524"/>
            <a:ext cx="436657" cy="34992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253;p7"/>
          <p:cNvSpPr/>
          <p:nvPr/>
        </p:nvSpPr>
        <p:spPr>
          <a:xfrm>
            <a:off x="1527130" y="3504166"/>
            <a:ext cx="436657" cy="34992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64945" y="1686297"/>
            <a:ext cx="10739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7561" y="2723922"/>
            <a:ext cx="8069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27952" y="3038105"/>
            <a:ext cx="10739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0825" y="3369338"/>
            <a:ext cx="455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41095" y="4165885"/>
            <a:ext cx="10739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33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1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31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1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1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1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31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1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vần</a:t>
            </a:r>
            <a:r>
              <a:rPr lang="en-US" altLang="zh-CN" sz="31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100" b="1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100" b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mỗi </a:t>
            </a:r>
            <a:r>
              <a:rPr lang="en-US" altLang="zh-CN" sz="3100" b="1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100" b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chùm, ph</a:t>
            </a:r>
            <a:r>
              <a:rPr lang="vi-VN" altLang="zh-CN" sz="3100" b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ơ</a:t>
            </a:r>
            <a:r>
              <a:rPr lang="en-US" altLang="zh-CN" sz="3100" b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i, n</a:t>
            </a:r>
            <a:r>
              <a:rPr lang="vi-VN" altLang="zh-CN" sz="3100" b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ước</a:t>
            </a:r>
            <a:r>
              <a:rPr lang="en-US" altLang="zh-CN" sz="31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</a:t>
            </a:r>
            <a:endParaRPr lang="zh-CN" altLang="en-US" sz="31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8-Point Star 3"/>
          <p:cNvSpPr/>
          <p:nvPr/>
        </p:nvSpPr>
        <p:spPr>
          <a:xfrm>
            <a:off x="7399606" y="1091436"/>
            <a:ext cx="1744394" cy="129957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5050257" y="1071005"/>
            <a:ext cx="1744394" cy="129957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flipV="1">
            <a:off x="6907789" y="1580105"/>
            <a:ext cx="378678" cy="3466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10-Point Star 9"/>
          <p:cNvSpPr/>
          <p:nvPr/>
        </p:nvSpPr>
        <p:spPr>
          <a:xfrm>
            <a:off x="1252025" y="3207433"/>
            <a:ext cx="1983544" cy="160371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-Point Star 10"/>
          <p:cNvSpPr/>
          <p:nvPr/>
        </p:nvSpPr>
        <p:spPr>
          <a:xfrm>
            <a:off x="4811107" y="3207432"/>
            <a:ext cx="1983544" cy="160371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flipV="1">
            <a:off x="3847171" y="3908472"/>
            <a:ext cx="378678" cy="3466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71803" y="1292914"/>
            <a:ext cx="1771994" cy="89662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chùm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43797" y="1753441"/>
            <a:ext cx="10457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loud 14"/>
          <p:cNvSpPr/>
          <p:nvPr/>
        </p:nvSpPr>
        <p:spPr>
          <a:xfrm>
            <a:off x="3259319" y="1272484"/>
            <a:ext cx="1521586" cy="89662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cụm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8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5410970" y="818137"/>
            <a:ext cx="365621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rgbClr val="4CA420"/>
                </a:solidFill>
                <a:latin typeface="+mj-lt"/>
                <a:ea typeface="Arial Rounded"/>
                <a:cs typeface="Arial Rounded"/>
                <a:sym typeface="Arial Rounded"/>
              </a:rPr>
              <a:t>a) Trước ngôi nhà của bạn nhỏ có gì?</a:t>
            </a:r>
            <a:endParaRPr sz="2800" b="1" dirty="0">
              <a:solidFill>
                <a:srgbClr val="4CA420"/>
              </a:solidFill>
              <a:latin typeface="+mj-lt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5410969" y="771860"/>
            <a:ext cx="343226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</a:t>
            </a:r>
            <a:r>
              <a:rPr lang="vi-VN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) </a:t>
            </a:r>
            <a:r>
              <a:rPr lang="vi-VN" sz="3200" b="1" dirty="0">
                <a:solidFill>
                  <a:srgbClr val="4CA420"/>
                </a:solidFill>
                <a:latin typeface="+mj-lt"/>
                <a:ea typeface="Arial Rounded"/>
                <a:cs typeface="Arial Rounded"/>
                <a:sym typeface="Arial Rounded"/>
              </a:rPr>
              <a:t>Tiếng chim hót ở đầu hồi như thế nào?</a:t>
            </a:r>
            <a:endParaRPr sz="3200" b="1" dirty="0">
              <a:solidFill>
                <a:srgbClr val="4CA420"/>
              </a:solidFill>
              <a:latin typeface="+mj-lt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5468253" y="820178"/>
            <a:ext cx="354164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</a:t>
            </a:r>
            <a:r>
              <a:rPr lang="vi-VN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) </a:t>
            </a:r>
            <a:r>
              <a:rPr lang="vi-VN" sz="3200" b="1" dirty="0">
                <a:solidFill>
                  <a:srgbClr val="4CA420"/>
                </a:solidFill>
                <a:latin typeface="+mj-lt"/>
                <a:ea typeface="Arial Rounded"/>
                <a:cs typeface="Times New Roman" pitchFamily="18" charset="0"/>
                <a:sym typeface="Arial Rounded"/>
              </a:rPr>
              <a:t>Câu thơ nào nói về hình ảnh mái nhà?</a:t>
            </a:r>
            <a:endParaRPr sz="3200" b="1" dirty="0">
              <a:solidFill>
                <a:srgbClr val="4CA420"/>
              </a:solidFill>
              <a:latin typeface="+mj-lt"/>
              <a:ea typeface="Arial Rounded"/>
              <a:cs typeface="Times New Roman" pitchFamily="18" charset="0"/>
              <a:sym typeface="Arial Rounde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7" y="259190"/>
            <a:ext cx="2726246" cy="6388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03" y="796871"/>
            <a:ext cx="3280893" cy="4274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81878" y="191793"/>
            <a:ext cx="2618024" cy="54014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pPr>
              <a:spcBef>
                <a:spcPts val="600"/>
              </a:spcBef>
            </a:pPr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Hàng xoan trước ngõ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</a:t>
            </a:r>
            <a:endParaRPr lang="vi-VN" sz="1600" i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121" y="2659926"/>
            <a:ext cx="289731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tiếng chim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Đầu hồi lảnh lót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Mái vàng thơm phức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Rạ đầy sân phơi.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8482" y="945222"/>
            <a:ext cx="1340592" cy="47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07572" y="1225805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626438" y="1625915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047334" y="2026025"/>
            <a:ext cx="11068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954215" y="2655041"/>
            <a:ext cx="12310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989965" y="3036952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154878" y="3413978"/>
            <a:ext cx="12732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019820" y="3791004"/>
            <a:ext cx="8832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053863" y="837237"/>
            <a:ext cx="9361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056186" y="1225805"/>
            <a:ext cx="12679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466915" y="1625915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181961" y="2002941"/>
            <a:ext cx="12751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047212" y="2671469"/>
            <a:ext cx="12897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2053862" y="3036952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2061318" y="3390894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2914564" y="814153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061318" y="1605203"/>
            <a:ext cx="6671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2914559" y="3791004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583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</TotalTime>
  <Words>316</Words>
  <Application>Microsoft Office PowerPoint</Application>
  <PresentationFormat>On-screen Show (16:9)</PresentationFormat>
  <Paragraphs>129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 Rounded</vt:lpstr>
      <vt:lpstr>Arial-Rounded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Windows User</cp:lastModifiedBy>
  <cp:revision>36</cp:revision>
  <dcterms:created xsi:type="dcterms:W3CDTF">2020-08-13T09:19:08Z</dcterms:created>
  <dcterms:modified xsi:type="dcterms:W3CDTF">2025-04-05T07:26:30Z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