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7"/>
  </p:notesMasterIdLst>
  <p:sldIdLst>
    <p:sldId id="11088475" r:id="rId4"/>
    <p:sldId id="11088471" r:id="rId5"/>
    <p:sldId id="267" r:id="rId6"/>
    <p:sldId id="256" r:id="rId7"/>
    <p:sldId id="257" r:id="rId8"/>
    <p:sldId id="261" r:id="rId9"/>
    <p:sldId id="11088448" r:id="rId10"/>
    <p:sldId id="11088463" r:id="rId11"/>
    <p:sldId id="11088464" r:id="rId12"/>
    <p:sldId id="11088450" r:id="rId13"/>
    <p:sldId id="11088465" r:id="rId14"/>
    <p:sldId id="11088466" r:id="rId15"/>
    <p:sldId id="110884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9BD264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492EA-F86A-D1CA-76F3-2C2AEB714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878B0-D7E4-BD6F-7A70-2A8BC43FE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024DC5-0F64-5F8F-FEB4-EC3BA88E8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BD83D-0C52-805E-D3F0-E27625ACA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679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gif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7.gif"/><Relationship Id="rId1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12" Type="http://schemas.openxmlformats.org/officeDocument/2006/relationships/image" Target="../media/image13.gif"/><Relationship Id="rId17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16.gif"/><Relationship Id="rId5" Type="http://schemas.openxmlformats.org/officeDocument/2006/relationships/image" Target="../media/image24.gif"/><Relationship Id="rId1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image" Target="../media/image26.gif"/><Relationship Id="rId1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60D67-370C-B4BA-83A5-B65C96D1E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>
            <a:extLst>
              <a:ext uri="{FF2B5EF4-FFF2-40B4-BE49-F238E27FC236}">
                <a16:creationId xmlns:a16="http://schemas.microsoft.com/office/drawing/2014/main" id="{92180809-D449-7D41-5764-1D6723F5C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>
            <a:extLst>
              <a:ext uri="{FF2B5EF4-FFF2-40B4-BE49-F238E27FC236}">
                <a16:creationId xmlns:a16="http://schemas.microsoft.com/office/drawing/2014/main" id="{5A58F4A5-980B-7CAD-E7A1-D06CCA50C445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17444" y="2877176"/>
            <a:ext cx="4906376" cy="3980824"/>
          </a:xfrm>
          <a:prstGeom prst="rect">
            <a:avLst/>
          </a:prstGeom>
        </p:spPr>
      </p:pic>
      <p:pic>
        <p:nvPicPr>
          <p:cNvPr id="4" name="19">
            <a:extLst>
              <a:ext uri="{FF2B5EF4-FFF2-40B4-BE49-F238E27FC236}">
                <a16:creationId xmlns:a16="http://schemas.microsoft.com/office/drawing/2014/main" id="{CEC1A491-CFE2-C33A-D2F3-A370886AAC76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059738" y="3626804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0CA24A2E-A211-597E-3BC4-F3F0C69FF2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279276" y="1386348"/>
            <a:ext cx="9803219" cy="3332333"/>
          </a:xfrm>
          <a:prstGeom prst="rect">
            <a:avLst/>
          </a:prstGeom>
        </p:spPr>
      </p:pic>
      <p:pic>
        <p:nvPicPr>
          <p:cNvPr id="19" name="69">
            <a:extLst>
              <a:ext uri="{FF2B5EF4-FFF2-40B4-BE49-F238E27FC236}">
                <a16:creationId xmlns:a16="http://schemas.microsoft.com/office/drawing/2014/main" id="{A5E31349-42FA-F19E-6A04-1E85C6A21516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614344" y="166733"/>
            <a:ext cx="3603548" cy="19867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204E80-19F5-DC6F-9E33-53FEDC96C99C}"/>
              </a:ext>
            </a:extLst>
          </p:cNvPr>
          <p:cNvSpPr/>
          <p:nvPr/>
        </p:nvSpPr>
        <p:spPr>
          <a:xfrm>
            <a:off x="2343075" y="2601592"/>
            <a:ext cx="80730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 22: Tìm hiểu cơ quan hô hấp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(Tiết 2)</a:t>
            </a:r>
            <a:endParaRPr kumimoji="0" lang="en-US" altLang="zh-CN" sz="44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5ABE56-C988-B25A-E179-799F31B76091}"/>
              </a:ext>
            </a:extLst>
          </p:cNvPr>
          <p:cNvSpPr/>
          <p:nvPr/>
        </p:nvSpPr>
        <p:spPr>
          <a:xfrm>
            <a:off x="3555079" y="118794"/>
            <a:ext cx="50818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en-US" altLang="zh-CN" sz="32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A8E61F-CAF0-3AB7-7714-543E604A0997}"/>
              </a:ext>
            </a:extLst>
          </p:cNvPr>
          <p:cNvCxnSpPr/>
          <p:nvPr/>
        </p:nvCxnSpPr>
        <p:spPr>
          <a:xfrm>
            <a:off x="4748981" y="1194337"/>
            <a:ext cx="28611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2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6" y="1674112"/>
            <a:ext cx="11387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1. Em sẽ nói và làm gì khi gặp các tình huống sau?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5044" y="3005035"/>
            <a:ext cx="7650956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sẽ ngăn cản bé trai lại để bé không đưa viên bi vào miệng và nói:</a:t>
            </a:r>
          </a:p>
          <a:p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Em đừng cho viên bi vào miệng nhé! Bi rất cứng, không sạch đâu. Nhỡ em nuốt phải thì sẽ bị tắc đường thở và đi bệnh viện cấp cứu đấy!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417DCB-24D4-407D-BE91-9A4606E0D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2289646"/>
            <a:ext cx="4216119" cy="454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6" y="1674112"/>
            <a:ext cx="11387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1. Em sẽ nói và làm gì khi gặp các tình huống sau?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855DC-B4CC-48EC-95F2-4DAB2530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332"/>
            <a:ext cx="5227219" cy="46543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D03C48-7C68-41E7-B8F1-F6AC9BC9AD07}"/>
              </a:ext>
            </a:extLst>
          </p:cNvPr>
          <p:cNvSpPr/>
          <p:nvPr/>
        </p:nvSpPr>
        <p:spPr>
          <a:xfrm>
            <a:off x="5421085" y="2997582"/>
            <a:ext cx="6449786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sẽ ngăn cản em bé không đưa quả nhãn vào miệng và nói:</a:t>
            </a:r>
          </a:p>
          <a:p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Em ơi, đừng ăn cả quả nhãn như vậy. Nó to và có hạt bên trong nên sẽ khó nuốt lắm. Em hãy bóc vỏ và bỏ hạt ra rồi ăn.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20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353" y="1655824"/>
            <a:ext cx="11466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2. Nêu thêm tình huống có thể dẫn đến nguy cơ tắc đường hô hấp và đề xuất cách phòng tránh.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D0DC7-389C-4F02-82EE-E3A10621A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03" y="2253344"/>
            <a:ext cx="4647798" cy="3840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83595D-1AC2-40CA-A45D-C8AB24412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3" y="3175018"/>
            <a:ext cx="3575953" cy="26785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8FB2A8-2C39-4CE0-86DE-AB75D7D12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44" y="3466869"/>
            <a:ext cx="3723533" cy="2487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0FBECB-C4D8-45CF-9A41-EEAAADE409C3}"/>
              </a:ext>
            </a:extLst>
          </p:cNvPr>
          <p:cNvSpPr txBox="1"/>
          <p:nvPr/>
        </p:nvSpPr>
        <p:spPr>
          <a:xfrm>
            <a:off x="3956427" y="5853531"/>
            <a:ext cx="399885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ngậm đồ chơi nhỏ, đồng xu,… trong miệng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2910F4-A3ED-4B05-83E4-304959F111CF}"/>
              </a:ext>
            </a:extLst>
          </p:cNvPr>
          <p:cNvSpPr txBox="1"/>
          <p:nvPr/>
        </p:nvSpPr>
        <p:spPr>
          <a:xfrm>
            <a:off x="50684" y="5877938"/>
            <a:ext cx="379166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ngủ trùm chăn kín đầu gây khó thở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A8A32A-AE0D-4278-99D1-D612E63E934F}"/>
              </a:ext>
            </a:extLst>
          </p:cNvPr>
          <p:cNvSpPr txBox="1"/>
          <p:nvPr/>
        </p:nvSpPr>
        <p:spPr>
          <a:xfrm>
            <a:off x="502864" y="2673557"/>
            <a:ext cx="9464095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 phòng tránh: nên ăn chậm, bình tĩnh, nhai kĩ</a:t>
            </a: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E08DE8-47ED-4690-99F5-4962E22F6158}"/>
              </a:ext>
            </a:extLst>
          </p:cNvPr>
          <p:cNvSpPr txBox="1"/>
          <p:nvPr/>
        </p:nvSpPr>
        <p:spPr>
          <a:xfrm>
            <a:off x="8399336" y="6184676"/>
            <a:ext cx="359759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vừa ăn vừa cười đùa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9" y="912835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51926" y="1034174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1100A-70D6-4BCB-971A-9EE27B6ED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7" b="36753"/>
          <a:stretch/>
        </p:blipFill>
        <p:spPr>
          <a:xfrm>
            <a:off x="1846411" y="1574380"/>
            <a:ext cx="8029826" cy="51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6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38028E86-FB3E-48BE-A8BB-AA7933B188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2" y="0"/>
            <a:ext cx="122015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3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1068437" y="927743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B</a:t>
            </a:r>
            <a:r>
              <a:rPr lang="vi-VN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4330" y="122220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34" y="163255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8E1D8E5C-ECFA-47AC-943C-5BAF7A8E65A7}"/>
              </a:ext>
            </a:extLst>
          </p:cNvPr>
          <p:cNvSpPr txBox="1"/>
          <p:nvPr/>
        </p:nvSpPr>
        <p:spPr>
          <a:xfrm>
            <a:off x="6741660" y="3081266"/>
            <a:ext cx="234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by </a:t>
            </a:r>
            <a:r>
              <a:rPr lang="vi-VN" dirty="0"/>
              <a:t> Hoang Thu</a:t>
            </a:r>
            <a:endParaRPr lang="en-US" dirty="0"/>
          </a:p>
        </p:txBody>
      </p:sp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0" y="113229"/>
            <a:ext cx="4602977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174283" y="5742169"/>
            <a:ext cx="20372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3747030" y="1107101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4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8" y="23701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931995" y="3918382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6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77" y="2545729"/>
            <a:ext cx="1749437" cy="1545336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7372071D-E889-47F7-8AC9-D38DB8254A22}"/>
              </a:ext>
            </a:extLst>
          </p:cNvPr>
          <p:cNvSpPr/>
          <p:nvPr/>
        </p:nvSpPr>
        <p:spPr>
          <a:xfrm>
            <a:off x="7786183" y="2125152"/>
            <a:ext cx="457200" cy="457200"/>
          </a:xfrm>
          <a:prstGeom prst="ellipse">
            <a:avLst/>
          </a:prstGeom>
          <a:solidFill>
            <a:srgbClr val="E99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1" name="7">
            <a:hlinkClick r:id="rId8" action="ppaction://hlinksldjump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71" y="691514"/>
            <a:ext cx="1613086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875906" y="4325348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10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54" y="3374314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1824525" y="46179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0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9" y="314656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9075039" y="3868148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0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56" y="2582554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5" y="2861197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8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1" y="1828978"/>
            <a:ext cx="2091294" cy="1545336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0597FB20-1A0A-46C3-AD8D-CEFD3819E132}"/>
              </a:ext>
            </a:extLst>
          </p:cNvPr>
          <p:cNvSpPr/>
          <p:nvPr/>
        </p:nvSpPr>
        <p:spPr>
          <a:xfrm>
            <a:off x="10246568" y="1430638"/>
            <a:ext cx="457200" cy="457200"/>
          </a:xfrm>
          <a:prstGeom prst="ellipse">
            <a:avLst/>
          </a:prstGeom>
          <a:solidFill>
            <a:srgbClr val="E4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42" name="8">
            <a:hlinkClick r:id="rId15" action="ppaction://hlinksldjump"/>
            <a:extLst>
              <a:ext uri="{FF2B5EF4-FFF2-40B4-BE49-F238E27FC236}">
                <a16:creationId xmlns:a16="http://schemas.microsoft.com/office/drawing/2014/main" id="{81A38DC9-4DBF-48B5-AE8C-A76673CF86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67" y="342502"/>
            <a:ext cx="1651000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474724" y="5746057"/>
            <a:ext cx="20372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534372" y="1082860"/>
            <a:ext cx="605858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</a:p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A</a:t>
            </a:r>
          </a:p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</a:t>
            </a:r>
          </a:p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9" y="4621150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294" y="4621150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6382365" y="1143845"/>
            <a:ext cx="605858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</a:p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B</a:t>
            </a:r>
          </a:p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</a:t>
            </a:r>
          </a:p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B</a:t>
            </a:r>
          </a:p>
        </p:txBody>
      </p:sp>
      <p:sp>
        <p:nvSpPr>
          <p:cNvPr id="16" name="Heart 15">
            <a:hlinkClick r:id="rId18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6" grpId="0" animBg="1"/>
      <p:bldP spid="62" grpId="0" animBg="1"/>
      <p:bldP spid="60" grpId="0" animBg="1"/>
      <p:bldP spid="65" grpId="0" animBg="1"/>
      <p:bldP spid="61" grpId="0" animBg="1"/>
      <p:bldP spid="67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/>
              <a:t>đá bóng, nhảy dây, bơi lội, đá cầu, hít xà, ...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689113" y="16616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solidFill>
                  <a:srgbClr val="FF0000"/>
                </a:solidFill>
              </a:rPr>
              <a:t>Các hoạt động mà em thường xuyên làm để chăm sóc, bảo vệ cơ quan vận động 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/>
              <a:t>đá bóng, nhảy dây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2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Ngủ, ngồi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Khóc 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05138" y="2415001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quản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 bộ phận chính của cơ quan hô hấp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 quản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Mũi, khí quản, phế quản, phổi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656" y="1538532"/>
            <a:ext cx="11625072" cy="54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mô hình cơ quan hô hấp dưới đây và trả lời các câu hỏi sau: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ED8B18-D6C0-4107-9EA2-342A0CD7C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2198072"/>
            <a:ext cx="3602736" cy="46461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280EFE-598B-4138-9F72-5AA6772A1884}"/>
              </a:ext>
            </a:extLst>
          </p:cNvPr>
          <p:cNvSpPr/>
          <p:nvPr/>
        </p:nvSpPr>
        <p:spPr>
          <a:xfrm>
            <a:off x="6361175" y="2198072"/>
            <a:ext cx="55991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1. Các bộ phận a, b, c ở mô hình tương ứng với bộ phận nào của cơ quan hô hấp?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062D16B-0A9F-4119-B3C8-F9A02BB14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6" y="3005875"/>
            <a:ext cx="2237423" cy="6583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quản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0160AB0-65D0-41D8-8D41-3CB185477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152" y="4257538"/>
            <a:ext cx="2237423" cy="6583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Phế quản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2E8157A-4E1E-4A25-8C42-CB2E27B63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247" y="5525449"/>
            <a:ext cx="2237423" cy="6583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24163" y="4400550"/>
            <a:ext cx="226218" cy="3405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50381" y="4741069"/>
            <a:ext cx="457771" cy="6072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050381" y="4741069"/>
            <a:ext cx="457771" cy="614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66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2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656" y="1520244"/>
            <a:ext cx="11625072" cy="54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mô hình cơ quan hô hấp dưới đây và trả lời các câu hỏi sau: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80EFE-598B-4138-9F72-5AA6772A1884}"/>
              </a:ext>
            </a:extLst>
          </p:cNvPr>
          <p:cNvSpPr/>
          <p:nvPr/>
        </p:nvSpPr>
        <p:spPr>
          <a:xfrm>
            <a:off x="4663440" y="2245444"/>
            <a:ext cx="75285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2. Nêu sự thay đổi của hai quả bóng khi thổi vào đầu ống hút.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1B54F2-5A5B-4C24-9C51-4338CDFC4A65}"/>
              </a:ext>
            </a:extLst>
          </p:cNvPr>
          <p:cNvSpPr/>
          <p:nvPr/>
        </p:nvSpPr>
        <p:spPr>
          <a:xfrm>
            <a:off x="4773169" y="4485089"/>
            <a:ext cx="7296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Hoạt động này giống với hoạt động hít vào hay thở ra?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812C4-AD98-4CAD-AAE1-E474D6686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4" y="2095477"/>
            <a:ext cx="3813398" cy="47625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2FFFA4-5B97-4F4A-86F5-974F2AF5716B}"/>
              </a:ext>
            </a:extLst>
          </p:cNvPr>
          <p:cNvSpPr txBox="1"/>
          <p:nvPr/>
        </p:nvSpPr>
        <p:spPr>
          <a:xfrm>
            <a:off x="4895091" y="3243298"/>
            <a:ext cx="7296909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 quả bóng sẽ phình ra, to lên khi thổi vào hai đầu ống hút.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202CB3-1D38-4CC3-8FF4-6D72FBF1E46B}"/>
              </a:ext>
            </a:extLst>
          </p:cNvPr>
          <p:cNvSpPr txBox="1"/>
          <p:nvPr/>
        </p:nvSpPr>
        <p:spPr>
          <a:xfrm>
            <a:off x="4895090" y="5665823"/>
            <a:ext cx="729690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Hoạt động này giống với hoạt động thở ra.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656" y="1538532"/>
            <a:ext cx="11625072" cy="54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mô hình cơ quan hô hấp dưới đây và trả lời các câu hỏi sau: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824225" y="72368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80EFE-598B-4138-9F72-5AA6772A1884}"/>
              </a:ext>
            </a:extLst>
          </p:cNvPr>
          <p:cNvSpPr/>
          <p:nvPr/>
        </p:nvSpPr>
        <p:spPr>
          <a:xfrm>
            <a:off x="4754880" y="2198072"/>
            <a:ext cx="7205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3. Dùng tay giữ chặt ống hút và thổi. </a:t>
            </a:r>
          </a:p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thấy hai quả bóng có thay đổi không?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1B54F2-5A5B-4C24-9C51-4338CDFC4A65}"/>
              </a:ext>
            </a:extLst>
          </p:cNvPr>
          <p:cNvSpPr/>
          <p:nvPr/>
        </p:nvSpPr>
        <p:spPr>
          <a:xfrm>
            <a:off x="4657344" y="4363644"/>
            <a:ext cx="753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cs typeface="Arial" panose="020B0604020202020204" pitchFamily="34" charset="0"/>
              </a:rPr>
              <a:t>Điều gì sẽ xảy ra nếu có vật rơi vào khí quản hoặc phế quản?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88A13-8189-4C0F-A620-CAA979207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9" y="2074230"/>
            <a:ext cx="3829658" cy="4783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A5FEE7-7A9C-492D-9E10-7B1A4D3841C1}"/>
              </a:ext>
            </a:extLst>
          </p:cNvPr>
          <p:cNvSpPr txBox="1"/>
          <p:nvPr/>
        </p:nvSpPr>
        <p:spPr>
          <a:xfrm>
            <a:off x="4648200" y="3458934"/>
            <a:ext cx="754379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 quả bóng không thay đổi so với ban đầu.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185EC-4FBF-4881-8DE6-E8CA6AEED34E}"/>
              </a:ext>
            </a:extLst>
          </p:cNvPr>
          <p:cNvSpPr txBox="1"/>
          <p:nvPr/>
        </p:nvSpPr>
        <p:spPr>
          <a:xfrm>
            <a:off x="5011631" y="5449724"/>
            <a:ext cx="7191036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Nếu có vật rơi vào khí quản hoặc phế quản thì đường hô hấp sẽ bị tắc có thể dẫn đến tử vong.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38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682</Words>
  <Application>Microsoft Office PowerPoint</Application>
  <PresentationFormat>Widescreen</PresentationFormat>
  <Paragraphs>102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Averta Std CY Bold</vt:lpstr>
      <vt:lpstr>Calibri</vt:lpstr>
      <vt:lpstr>Calibri Light</vt:lpstr>
      <vt:lpstr>Quicksand Medium</vt:lpstr>
      <vt:lpstr>Times New Roman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Hang Nguyen</cp:lastModifiedBy>
  <cp:revision>430</cp:revision>
  <dcterms:created xsi:type="dcterms:W3CDTF">2021-06-23T08:03:30Z</dcterms:created>
  <dcterms:modified xsi:type="dcterms:W3CDTF">2025-03-24T15:41:32Z</dcterms:modified>
</cp:coreProperties>
</file>