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80" r:id="rId2"/>
    <p:sldId id="256" r:id="rId3"/>
    <p:sldId id="277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embeddedFontLst>
    <p:embeddedFont>
      <p:font typeface="Cookie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1" name="Google Shape;44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Google Shape;44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1" name="Google Shape;45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2" name="Google Shape;45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" name="Google Shape;45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" name="Google Shape;45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rgbClr val="E36C09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36" name="Google Shape;736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8" name="Google Shape;738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0" name="Google Shape;740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1" name="Google Shape;741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42" name="Google Shape;742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4" name="Google Shape;744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5" name="Google Shape;745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7" name="Google Shape;747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8" name="Google Shape;748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0" name="Google Shape;750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51" name="Google Shape;751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3" name="Google Shape;753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4" name="Google Shape;75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6" name="Google Shape;756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8" name="Google Shape;758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8"/>
          <p:cNvSpPr txBox="1"/>
          <p:nvPr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807" name="Google Shape;807;p2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08" name="Google Shape;808;p2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1" name="Google Shape;871;p2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72" name="Google Shape;872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4" name="Google Shape;874;p2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875" name="Google Shape;875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2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886" name="Google Shape;886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2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0" name="Google Shape;890;p2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891" name="Google Shape;891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E36C09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95" name="Google Shape;89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6" name="Google Shape;89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97" name="Google Shape;89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9" name="Google Shape;89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0" name="Google Shape;90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01" name="Google Shape;90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3" name="Google Shape;90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04" name="Google Shape;90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6" name="Google Shape;90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07" name="Google Shape;90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9" name="Google Shape;90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10" name="Google Shape;91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2" name="Google Shape;91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13" name="Google Shape;91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5" name="Google Shape;91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9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/>
          </a:p>
        </p:txBody>
      </p:sp>
      <p:grpSp>
        <p:nvGrpSpPr>
          <p:cNvPr id="966" name="Google Shape;96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67" name="Google Shape;96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70" name="Google Shape;97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0" name="Google Shape;98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81" name="Google Shape;98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5" name="Google Shape;98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86" name="Google Shape;98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8" name="Google Shape;988;p29"/>
          <p:cNvGrpSpPr/>
          <p:nvPr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989" name="Google Shape;989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053" name="Google Shape;1053;p29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68;p3">
            <a:extLst>
              <a:ext uri="{FF2B5EF4-FFF2-40B4-BE49-F238E27FC236}">
                <a16:creationId xmlns:a16="http://schemas.microsoft.com/office/drawing/2014/main" id="{5A9162EB-68EA-A573-4536-C0E5019F74B6}"/>
              </a:ext>
            </a:extLst>
          </p:cNvPr>
          <p:cNvSpPr/>
          <p:nvPr/>
        </p:nvSpPr>
        <p:spPr>
          <a:xfrm>
            <a:off x="3450140" y="347575"/>
            <a:ext cx="529172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UBND QUẬN DƯƠNG KINH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00" b="1" dirty="0"/>
              <a:t>TRƯỜNG TIỂU HỌC ANH DŨNG</a:t>
            </a:r>
            <a:endParaRPr sz="26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1D1254-8517-EB4D-1B59-6AA158928DB8}"/>
              </a:ext>
            </a:extLst>
          </p:cNvPr>
          <p:cNvCxnSpPr/>
          <p:nvPr/>
        </p:nvCxnSpPr>
        <p:spPr>
          <a:xfrm>
            <a:off x="4650658" y="1229032"/>
            <a:ext cx="32348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EB1C58B-416E-39C9-2CF8-BE56F90A3732}"/>
              </a:ext>
            </a:extLst>
          </p:cNvPr>
          <p:cNvSpPr txBox="1"/>
          <p:nvPr/>
        </p:nvSpPr>
        <p:spPr>
          <a:xfrm>
            <a:off x="3048000" y="2259196"/>
            <a:ext cx="6096000" cy="253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BÀI 55</a:t>
            </a:r>
            <a:endParaRPr lang="en-US" sz="4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ĐỀ</a:t>
            </a:r>
            <a:r>
              <a:rPr lang="en-US" sz="48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- XI- MÉT. MÉT</a:t>
            </a:r>
            <a:endParaRPr lang="vi-VN" sz="4800" b="1" i="0" u="none" strike="noStrike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ookie"/>
              <a:cs typeface="Times New Roman" panose="02020603050405020304" pitchFamily="18" charset="0"/>
              <a:sym typeface="Cookie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okie"/>
              </a:rPr>
              <a:t>(Tiết 2)</a:t>
            </a:r>
            <a:endParaRPr lang="en-US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06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9" name="Google Shape;4519;p15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20" name="Google Shape;4520;p15"/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– CẦU TRƯỢT</a:t>
            </a:r>
            <a:endParaRPr/>
          </a:p>
        </p:txBody>
      </p:sp>
      <p:pic>
        <p:nvPicPr>
          <p:cNvPr id="4521" name="Google Shape;452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317" y="2715630"/>
            <a:ext cx="3068056" cy="258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2" name="Google Shape;452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3453" y="223239"/>
            <a:ext cx="6122852" cy="6234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641548" y="256545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ĐỘ DÀI VÀ ĐƠN VỊ ĐO ĐỘ DÀI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TIỀN VIỆT NAM</a:t>
            </a:r>
            <a:endParaRPr dirty="0"/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55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ĐỀ- XI- MÉT. MÉT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>
                <a:latin typeface="Cookie" panose="020B0604020202020204" charset="0"/>
              </a:rPr>
              <a:t>(Tiết 2)</a:t>
            </a:r>
            <a:endParaRPr sz="4000" dirty="0">
              <a:latin typeface="Cookie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3643C15-C3B2-481F-B6B2-483CD9FAAF9E}"/>
              </a:ext>
            </a:extLst>
          </p:cNvPr>
          <p:cNvSpPr txBox="1"/>
          <p:nvPr/>
        </p:nvSpPr>
        <p:spPr>
          <a:xfrm>
            <a:off x="1904213" y="1795804"/>
            <a:ext cx="3610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1 m =        dm </a:t>
            </a:r>
            <a:endParaRPr lang="en-US" sz="40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0C0742-ED22-4CCF-BABC-6F8B117D026E}"/>
              </a:ext>
            </a:extLst>
          </p:cNvPr>
          <p:cNvSpPr/>
          <p:nvPr/>
        </p:nvSpPr>
        <p:spPr>
          <a:xfrm>
            <a:off x="3516197" y="1857078"/>
            <a:ext cx="612743" cy="58533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DF36A4-096D-4280-85B2-4F4F9E82508F}"/>
              </a:ext>
            </a:extLst>
          </p:cNvPr>
          <p:cNvSpPr txBox="1"/>
          <p:nvPr/>
        </p:nvSpPr>
        <p:spPr>
          <a:xfrm>
            <a:off x="6589335" y="1857079"/>
            <a:ext cx="3610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1 dm =        cm </a:t>
            </a:r>
            <a:endParaRPr lang="en-US" sz="40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07689F-584E-4909-8F9E-526B6A47292A}"/>
              </a:ext>
            </a:extLst>
          </p:cNvPr>
          <p:cNvSpPr/>
          <p:nvPr/>
        </p:nvSpPr>
        <p:spPr>
          <a:xfrm>
            <a:off x="8581533" y="1857079"/>
            <a:ext cx="612743" cy="58533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3700D1-D005-48E2-A202-E469F0B2FC9C}"/>
              </a:ext>
            </a:extLst>
          </p:cNvPr>
          <p:cNvSpPr txBox="1"/>
          <p:nvPr/>
        </p:nvSpPr>
        <p:spPr>
          <a:xfrm>
            <a:off x="1319751" y="2853178"/>
            <a:ext cx="3968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10 dm =        m </a:t>
            </a:r>
            <a:endParaRPr lang="en-US" sz="40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0087DA-F61F-4734-BC72-7030957AF7CD}"/>
              </a:ext>
            </a:extLst>
          </p:cNvPr>
          <p:cNvSpPr/>
          <p:nvPr/>
        </p:nvSpPr>
        <p:spPr>
          <a:xfrm>
            <a:off x="3516196" y="2914452"/>
            <a:ext cx="612743" cy="58533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190198-951F-49AC-8AA2-AF4660FB788B}"/>
              </a:ext>
            </a:extLst>
          </p:cNvPr>
          <p:cNvSpPr txBox="1"/>
          <p:nvPr/>
        </p:nvSpPr>
        <p:spPr>
          <a:xfrm>
            <a:off x="6334810" y="2853177"/>
            <a:ext cx="3968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10 cm =        dm </a:t>
            </a:r>
            <a:endParaRPr lang="en-US" sz="4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5A2E4CA-00C1-47D6-8E8B-8C785F96C4C0}"/>
              </a:ext>
            </a:extLst>
          </p:cNvPr>
          <p:cNvSpPr/>
          <p:nvPr/>
        </p:nvSpPr>
        <p:spPr>
          <a:xfrm>
            <a:off x="8581533" y="2914451"/>
            <a:ext cx="612743" cy="58533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35F2D0-4DC4-4AC1-A390-43FE32A7560F}"/>
              </a:ext>
            </a:extLst>
          </p:cNvPr>
          <p:cNvSpPr txBox="1"/>
          <p:nvPr/>
        </p:nvSpPr>
        <p:spPr>
          <a:xfrm>
            <a:off x="3822566" y="4306476"/>
            <a:ext cx="4293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100 cm =        m </a:t>
            </a:r>
            <a:endParaRPr lang="en-US" sz="40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25C35D7-895E-4E4E-8E32-1B2547BD3B69}"/>
              </a:ext>
            </a:extLst>
          </p:cNvPr>
          <p:cNvSpPr/>
          <p:nvPr/>
        </p:nvSpPr>
        <p:spPr>
          <a:xfrm>
            <a:off x="6114853" y="4332620"/>
            <a:ext cx="816989" cy="64689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58162B-EC89-47CA-A055-72178B456415}"/>
              </a:ext>
            </a:extLst>
          </p:cNvPr>
          <p:cNvSpPr txBox="1"/>
          <p:nvPr/>
        </p:nvSpPr>
        <p:spPr>
          <a:xfrm>
            <a:off x="4593993" y="5302574"/>
            <a:ext cx="4293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/>
              <a:t>1 m =        cm </a:t>
            </a:r>
            <a:endParaRPr lang="en-US" sz="40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08F075E-C58F-4197-B94C-694EA8BAAFC2}"/>
              </a:ext>
            </a:extLst>
          </p:cNvPr>
          <p:cNvSpPr/>
          <p:nvPr/>
        </p:nvSpPr>
        <p:spPr>
          <a:xfrm>
            <a:off x="6114853" y="5302574"/>
            <a:ext cx="816988" cy="64661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9E3808-0E40-426E-BE9D-6BAF34FC46D6}"/>
              </a:ext>
            </a:extLst>
          </p:cNvPr>
          <p:cNvSpPr txBox="1"/>
          <p:nvPr/>
        </p:nvSpPr>
        <p:spPr>
          <a:xfrm flipH="1">
            <a:off x="3421924" y="1826580"/>
            <a:ext cx="970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10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4FBFA4-75F4-4F53-AA42-5450EC2E284A}"/>
              </a:ext>
            </a:extLst>
          </p:cNvPr>
          <p:cNvSpPr txBox="1"/>
          <p:nvPr/>
        </p:nvSpPr>
        <p:spPr>
          <a:xfrm flipH="1">
            <a:off x="3623028" y="2914451"/>
            <a:ext cx="970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FCCA20-AF31-41E9-A94D-61867108EB85}"/>
              </a:ext>
            </a:extLst>
          </p:cNvPr>
          <p:cNvSpPr txBox="1"/>
          <p:nvPr/>
        </p:nvSpPr>
        <p:spPr>
          <a:xfrm flipH="1">
            <a:off x="8495116" y="1826580"/>
            <a:ext cx="970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10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B77DA6-DBEB-409D-85B7-1F1058F196B1}"/>
              </a:ext>
            </a:extLst>
          </p:cNvPr>
          <p:cNvSpPr txBox="1"/>
          <p:nvPr/>
        </p:nvSpPr>
        <p:spPr>
          <a:xfrm flipH="1">
            <a:off x="8708793" y="2914451"/>
            <a:ext cx="970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1DF65C-CD22-4267-BBC6-A9122BBB263D}"/>
              </a:ext>
            </a:extLst>
          </p:cNvPr>
          <p:cNvSpPr txBox="1"/>
          <p:nvPr/>
        </p:nvSpPr>
        <p:spPr>
          <a:xfrm flipH="1">
            <a:off x="6334810" y="4364761"/>
            <a:ext cx="970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138926-E0ED-43E8-B9F2-5521F3557360}"/>
              </a:ext>
            </a:extLst>
          </p:cNvPr>
          <p:cNvSpPr txBox="1"/>
          <p:nvPr/>
        </p:nvSpPr>
        <p:spPr>
          <a:xfrm flipH="1">
            <a:off x="6048078" y="5302574"/>
            <a:ext cx="108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100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FDDEA6-958F-40CE-91FA-8A45A2F5DE6B}"/>
              </a:ext>
            </a:extLst>
          </p:cNvPr>
          <p:cNvSpPr/>
          <p:nvPr/>
        </p:nvSpPr>
        <p:spPr>
          <a:xfrm>
            <a:off x="3522218" y="220658"/>
            <a:ext cx="5147564" cy="11796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5400" b="1" dirty="0">
                <a:ln/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Kiểm tra bài cũ</a:t>
            </a:r>
            <a:endParaRPr lang="en-US" sz="5400" b="1" dirty="0">
              <a:ln/>
              <a:gradFill flip="none" rotWithShape="1">
                <a:gsLst>
                  <a:gs pos="0">
                    <a:schemeClr val="bg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bg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535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5" grpId="0"/>
      <p:bldP spid="26" grpId="0"/>
      <p:bldP spid="27" grpId="0"/>
      <p:bldP spid="29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" name="Google Shape;4454;p10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sp>
        <p:nvSpPr>
          <p:cNvPr id="4455" name="Google Shape;4455;p10"/>
          <p:cNvSpPr/>
          <p:nvPr/>
        </p:nvSpPr>
        <p:spPr>
          <a:xfrm>
            <a:off x="3585891" y="643936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6" name="Google Shape;4456;p10"/>
          <p:cNvGrpSpPr/>
          <p:nvPr/>
        </p:nvGrpSpPr>
        <p:grpSpPr>
          <a:xfrm>
            <a:off x="2967936" y="589072"/>
            <a:ext cx="1905202" cy="570588"/>
            <a:chOff x="1183343" y="1464304"/>
            <a:chExt cx="1905202" cy="570588"/>
          </a:xfrm>
        </p:grpSpPr>
        <p:sp>
          <p:nvSpPr>
            <p:cNvPr id="4457" name="Google Shape;4457;p10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458" name="Google Shape;4458;p1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4459" name="Google Shape;4459;p10"/>
          <p:cNvSpPr txBox="1"/>
          <p:nvPr/>
        </p:nvSpPr>
        <p:spPr>
          <a:xfrm>
            <a:off x="1234227" y="1673787"/>
            <a:ext cx="9474068" cy="1131848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	2 dm + 3 dm = 5 dm			4 m + 6 m = 10 m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5 dm – 3 dm = 2 dm			10 m – 6 m = 4 m    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0" name="Google Shape;4460;p10"/>
          <p:cNvGrpSpPr/>
          <p:nvPr/>
        </p:nvGrpSpPr>
        <p:grpSpPr>
          <a:xfrm>
            <a:off x="1326162" y="3184970"/>
            <a:ext cx="10693773" cy="1508984"/>
            <a:chOff x="2353055" y="2078841"/>
            <a:chExt cx="10693773" cy="1508984"/>
          </a:xfrm>
        </p:grpSpPr>
        <p:sp>
          <p:nvSpPr>
            <p:cNvPr id="4461" name="Google Shape;4461;p10"/>
            <p:cNvSpPr txBox="1"/>
            <p:nvPr/>
          </p:nvSpPr>
          <p:spPr>
            <a:xfrm>
              <a:off x="2353055" y="2078841"/>
              <a:ext cx="10693773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 dm + 8 dm =                dm		26 dm + 45 dm =              dm</a:t>
              </a:r>
              <a:endParaRPr dirty="0"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65 m – 30 m =                m			51 m – 16 m =              m</a:t>
              </a:r>
              <a:endParaRPr dirty="0"/>
            </a:p>
          </p:txBody>
        </p:sp>
        <p:sp>
          <p:nvSpPr>
            <p:cNvPr id="4462" name="Google Shape;4462;p10"/>
            <p:cNvSpPr/>
            <p:nvPr/>
          </p:nvSpPr>
          <p:spPr>
            <a:xfrm>
              <a:off x="4608858" y="2246029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3" name="Google Shape;4463;p10"/>
            <p:cNvSpPr/>
            <p:nvPr/>
          </p:nvSpPr>
          <p:spPr>
            <a:xfrm>
              <a:off x="4608858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4" name="Google Shape;4464;p10"/>
            <p:cNvSpPr/>
            <p:nvPr/>
          </p:nvSpPr>
          <p:spPr>
            <a:xfrm>
              <a:off x="10352196" y="2231281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5" name="Google Shape;4465;p10"/>
            <p:cNvSpPr/>
            <p:nvPr/>
          </p:nvSpPr>
          <p:spPr>
            <a:xfrm>
              <a:off x="10012992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66" name="Google Shape;4466;p10"/>
          <p:cNvSpPr txBox="1"/>
          <p:nvPr/>
        </p:nvSpPr>
        <p:spPr>
          <a:xfrm>
            <a:off x="3778984" y="3379434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dirty="0"/>
          </a:p>
        </p:txBody>
      </p:sp>
      <p:sp>
        <p:nvSpPr>
          <p:cNvPr id="4467" name="Google Shape;4467;p10"/>
          <p:cNvSpPr txBox="1"/>
          <p:nvPr/>
        </p:nvSpPr>
        <p:spPr>
          <a:xfrm>
            <a:off x="3763114" y="413151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  <p:sp>
        <p:nvSpPr>
          <p:cNvPr id="4468" name="Google Shape;4468;p10"/>
          <p:cNvSpPr txBox="1"/>
          <p:nvPr/>
        </p:nvSpPr>
        <p:spPr>
          <a:xfrm>
            <a:off x="9535771" y="336690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  <a:endParaRPr/>
          </a:p>
        </p:txBody>
      </p:sp>
      <p:sp>
        <p:nvSpPr>
          <p:cNvPr id="4469" name="Google Shape;4469;p10"/>
          <p:cNvSpPr txBox="1"/>
          <p:nvPr/>
        </p:nvSpPr>
        <p:spPr>
          <a:xfrm>
            <a:off x="9168370" y="4133857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" name="Google Shape;4474;p11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884" y="201567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5" name="Google Shape;4475;p11"/>
          <p:cNvGrpSpPr/>
          <p:nvPr/>
        </p:nvGrpSpPr>
        <p:grpSpPr>
          <a:xfrm>
            <a:off x="3071631" y="510786"/>
            <a:ext cx="7193702" cy="481630"/>
            <a:chOff x="2967936" y="700290"/>
            <a:chExt cx="7193702" cy="481630"/>
          </a:xfrm>
        </p:grpSpPr>
        <p:sp>
          <p:nvSpPr>
            <p:cNvPr id="4476" name="Google Shape;4476;p11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11"/>
            <p:cNvSpPr txBox="1"/>
            <p:nvPr/>
          </p:nvSpPr>
          <p:spPr>
            <a:xfrm>
              <a:off x="3405257" y="720255"/>
              <a:ext cx="67563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sát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tranh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trả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lời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câu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dirty="0"/>
            </a:p>
          </p:txBody>
        </p:sp>
      </p:grpSp>
      <p:pic>
        <p:nvPicPr>
          <p:cNvPr id="4478" name="Google Shape;447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5595" y="1612168"/>
            <a:ext cx="8969195" cy="2967468"/>
          </a:xfrm>
          <a:prstGeom prst="roundRect">
            <a:avLst>
              <a:gd name="adj" fmla="val 23762"/>
            </a:avLst>
          </a:prstGeom>
          <a:noFill/>
          <a:ln>
            <a:noFill/>
          </a:ln>
        </p:spPr>
      </p:pic>
      <p:sp>
        <p:nvSpPr>
          <p:cNvPr id="4479" name="Google Shape;4479;p11"/>
          <p:cNvSpPr txBox="1"/>
          <p:nvPr/>
        </p:nvSpPr>
        <p:spPr>
          <a:xfrm>
            <a:off x="1280373" y="1049046"/>
            <a:ext cx="94596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cầu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trượt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rồi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ra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bập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bênh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bốt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cần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bao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nhiêu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0" name="Google Shape;4480;p11"/>
          <p:cNvSpPr txBox="1"/>
          <p:nvPr/>
        </p:nvSpPr>
        <p:spPr>
          <a:xfrm>
            <a:off x="3927329" y="5208116"/>
            <a:ext cx="39346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 + 15 =  45 </a:t>
            </a:r>
            <a:r>
              <a:rPr lang="vi-VN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(m)</a:t>
            </a:r>
            <a:endParaRPr sz="1600" dirty="0"/>
          </a:p>
        </p:txBody>
      </p:sp>
      <p:sp>
        <p:nvSpPr>
          <p:cNvPr id="4481" name="Google Shape;4481;p11"/>
          <p:cNvSpPr txBox="1"/>
          <p:nvPr/>
        </p:nvSpPr>
        <p:spPr>
          <a:xfrm>
            <a:off x="5319750" y="5804069"/>
            <a:ext cx="304624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Đáp số: </a:t>
            </a: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45 m.</a:t>
            </a: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4479;p11">
            <a:extLst>
              <a:ext uri="{FF2B5EF4-FFF2-40B4-BE49-F238E27FC236}">
                <a16:creationId xmlns:a16="http://schemas.microsoft.com/office/drawing/2014/main" id="{BA872B1D-2231-4E21-BADB-1E9963CD7843}"/>
              </a:ext>
            </a:extLst>
          </p:cNvPr>
          <p:cNvSpPr txBox="1"/>
          <p:nvPr/>
        </p:nvSpPr>
        <p:spPr>
          <a:xfrm>
            <a:off x="915224" y="4623381"/>
            <a:ext cx="1018993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trượt</a:t>
            </a: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rồi</a:t>
            </a: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ra </a:t>
            </a:r>
            <a:r>
              <a:rPr lang="en-US" sz="32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bập</a:t>
            </a: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bênh</a:t>
            </a: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Rô</a:t>
            </a: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32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bốt</a:t>
            </a: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là:</a:t>
            </a: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6" name="Google Shape;4486;p12"/>
          <p:cNvGrpSpPr/>
          <p:nvPr/>
        </p:nvGrpSpPr>
        <p:grpSpPr>
          <a:xfrm>
            <a:off x="805176" y="165881"/>
            <a:ext cx="10187765" cy="1015800"/>
            <a:chOff x="2967936" y="602271"/>
            <a:chExt cx="10187765" cy="1015800"/>
          </a:xfrm>
        </p:grpSpPr>
        <p:sp>
          <p:nvSpPr>
            <p:cNvPr id="4487" name="Google Shape;4487;p12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12"/>
            <p:cNvSpPr txBox="1"/>
            <p:nvPr/>
          </p:nvSpPr>
          <p:spPr>
            <a:xfrm>
              <a:off x="3449501" y="602271"/>
              <a:ext cx="97062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Nam,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Việt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Rô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–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bốt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cùng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chơi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đá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cầu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Nam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đá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quả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cầu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bay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xa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4 m.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Việt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đá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quả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cầu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bay ra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xa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5 m.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Rô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–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bốt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đá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quả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lang="en-US" sz="2400" dirty="0" err="1">
                  <a:solidFill>
                    <a:schemeClr val="dk1"/>
                  </a:solidFill>
                </a:rPr>
                <a:t>ầ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bay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xa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7 m. </a:t>
              </a:r>
              <a:endParaRPr dirty="0"/>
            </a:p>
          </p:txBody>
        </p:sp>
      </p:grpSp>
      <p:pic>
        <p:nvPicPr>
          <p:cNvPr id="4489" name="Google Shape;44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044" y="1542250"/>
            <a:ext cx="6365912" cy="23370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0" name="Google Shape;4490;p12"/>
          <p:cNvCxnSpPr/>
          <p:nvPr/>
        </p:nvCxnSpPr>
        <p:spPr>
          <a:xfrm>
            <a:off x="6848505" y="681563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1" name="Google Shape;4491;p12"/>
          <p:cNvCxnSpPr/>
          <p:nvPr/>
        </p:nvCxnSpPr>
        <p:spPr>
          <a:xfrm>
            <a:off x="10107897" y="711059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2" name="Google Shape;4492;p12"/>
          <p:cNvCxnSpPr/>
          <p:nvPr/>
        </p:nvCxnSpPr>
        <p:spPr>
          <a:xfrm>
            <a:off x="1352529" y="129772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3" name="Google Shape;4493;p12"/>
          <p:cNvCxnSpPr/>
          <p:nvPr/>
        </p:nvCxnSpPr>
        <p:spPr>
          <a:xfrm>
            <a:off x="4905588" y="1276789"/>
            <a:ext cx="549455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4" name="Google Shape;4494;p12"/>
          <p:cNvCxnSpPr/>
          <p:nvPr/>
        </p:nvCxnSpPr>
        <p:spPr>
          <a:xfrm>
            <a:off x="5587971" y="1297729"/>
            <a:ext cx="1177806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5" name="Google Shape;4495;p12"/>
          <p:cNvCxnSpPr/>
          <p:nvPr/>
        </p:nvCxnSpPr>
        <p:spPr>
          <a:xfrm>
            <a:off x="9339820" y="127678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96" name="Google Shape;4496;p12"/>
          <p:cNvSpPr txBox="1"/>
          <p:nvPr/>
        </p:nvSpPr>
        <p:spPr>
          <a:xfrm>
            <a:off x="7366996" y="1662574"/>
            <a:ext cx="39456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đá quả cầu bay xa nhất?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7" name="Google Shape;4497;p12"/>
          <p:cNvSpPr txBox="1"/>
          <p:nvPr/>
        </p:nvSpPr>
        <p:spPr>
          <a:xfrm>
            <a:off x="7366996" y="2493571"/>
            <a:ext cx="306365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Rô-bốt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đá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xa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( 7 m &gt; 5m &gt; </a:t>
            </a:r>
            <a:r>
              <a:rPr lang="vi-VN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m)</a:t>
            </a:r>
            <a:endParaRPr dirty="0"/>
          </a:p>
        </p:txBody>
      </p:sp>
      <p:sp>
        <p:nvSpPr>
          <p:cNvPr id="4498" name="Google Shape;4498;p12"/>
          <p:cNvSpPr txBox="1"/>
          <p:nvPr/>
        </p:nvSpPr>
        <p:spPr>
          <a:xfrm>
            <a:off x="1023837" y="3905433"/>
            <a:ext cx="72451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Việt đá quả cầu bay xa hơn Nam bao nhiêu mét?</a:t>
            </a:r>
            <a:endParaRPr/>
          </a:p>
        </p:txBody>
      </p:sp>
      <p:sp>
        <p:nvSpPr>
          <p:cNvPr id="4499" name="Google Shape;4499;p12"/>
          <p:cNvSpPr txBox="1"/>
          <p:nvPr/>
        </p:nvSpPr>
        <p:spPr>
          <a:xfrm>
            <a:off x="2423374" y="4194026"/>
            <a:ext cx="551388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Việt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đá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cầu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xa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Nam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 – 4 = 1 (m)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1 m.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8" name="Google Shape;4508;p14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09" name="Google Shape;4509;p14"/>
          <p:cNvSpPr txBox="1"/>
          <p:nvPr/>
        </p:nvSpPr>
        <p:spPr>
          <a:xfrm flipH="1">
            <a:off x="3021429" y="740676"/>
            <a:ext cx="4844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- CẦU TRƯỢT</a:t>
            </a:r>
            <a:endParaRPr/>
          </a:p>
        </p:txBody>
      </p:sp>
      <p:pic>
        <p:nvPicPr>
          <p:cNvPr id="4510" name="Google Shape;451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7415" y="290996"/>
            <a:ext cx="1693179" cy="142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1" name="Google Shape;4511;p14" descr="Business Rules Clip Art - Royalty Free - GoGraph"/>
          <p:cNvPicPr preferRelativeResize="0"/>
          <p:nvPr/>
        </p:nvPicPr>
        <p:blipFill rotWithShape="1">
          <a:blip r:embed="rId5">
            <a:alphaModFix/>
          </a:blip>
          <a:srcRect b="22676"/>
          <a:stretch/>
        </p:blipFill>
        <p:spPr>
          <a:xfrm>
            <a:off x="5026496" y="1416937"/>
            <a:ext cx="2238375" cy="1428802"/>
          </a:xfrm>
          <a:prstGeom prst="rect">
            <a:avLst/>
          </a:prstGeom>
          <a:noFill/>
          <a:ln>
            <a:noFill/>
          </a:ln>
        </p:spPr>
      </p:pic>
      <p:sp>
        <p:nvSpPr>
          <p:cNvPr id="4512" name="Google Shape;4512;p14"/>
          <p:cNvSpPr txBox="1"/>
          <p:nvPr/>
        </p:nvSpPr>
        <p:spPr>
          <a:xfrm>
            <a:off x="996694" y="2308217"/>
            <a:ext cx="9937608" cy="390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Chơi theo nhóm.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Người chơi bắt đầu từ ô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xuất phát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Khi đến lượt, người chơi gieo xúc xắc. Đếm số chấm ở mặt trên xúc xắc rồi di chuyển số ô bằng số chấm đó. Nếu số thích hợp với      ở ô đi đến, nếu nêu sai số thì phải quay về ô xuất phát trước đó. Khi đến chân cầu thang, em leo lên. Khi đến đỉnh cầu trượt, em trượt xuống.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Trò chơi kết thúc khi có người đến được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kho báu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513" name="Google Shape;4513;p14"/>
          <p:cNvSpPr/>
          <p:nvPr/>
        </p:nvSpPr>
        <p:spPr>
          <a:xfrm>
            <a:off x="859722" y="1628506"/>
            <a:ext cx="10183416" cy="469499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4" name="Google Shape;4514;p14"/>
          <p:cNvSpPr/>
          <p:nvPr/>
        </p:nvSpPr>
        <p:spPr>
          <a:xfrm>
            <a:off x="5660175" y="4071254"/>
            <a:ext cx="443163" cy="4850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445</Words>
  <Application>Microsoft Office PowerPoint</Application>
  <PresentationFormat>Widescreen</PresentationFormat>
  <Paragraphs>60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Cookie</vt:lpstr>
      <vt:lpstr>Arial</vt:lpstr>
      <vt:lpstr>Times New Roman</vt:lpstr>
      <vt:lpstr>Calibri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6</cp:revision>
  <dcterms:created xsi:type="dcterms:W3CDTF">2021-06-02T01:34:28Z</dcterms:created>
  <dcterms:modified xsi:type="dcterms:W3CDTF">2025-03-26T15:03:28Z</dcterms:modified>
</cp:coreProperties>
</file>