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26"/>
  </p:notesMasterIdLst>
  <p:sldIdLst>
    <p:sldId id="872" r:id="rId7"/>
    <p:sldId id="866" r:id="rId8"/>
    <p:sldId id="918" r:id="rId9"/>
    <p:sldId id="948" r:id="rId10"/>
    <p:sldId id="950" r:id="rId11"/>
    <p:sldId id="951" r:id="rId12"/>
    <p:sldId id="952" r:id="rId13"/>
    <p:sldId id="953" r:id="rId14"/>
    <p:sldId id="955" r:id="rId15"/>
    <p:sldId id="956" r:id="rId16"/>
    <p:sldId id="964" r:id="rId17"/>
    <p:sldId id="960" r:id="rId18"/>
    <p:sldId id="961" r:id="rId19"/>
    <p:sldId id="962" r:id="rId20"/>
    <p:sldId id="966" r:id="rId21"/>
    <p:sldId id="958" r:id="rId22"/>
    <p:sldId id="963" r:id="rId23"/>
    <p:sldId id="765" r:id="rId24"/>
    <p:sldId id="439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86" d="100"/>
          <a:sy n="86" d="100"/>
        </p:scale>
        <p:origin x="119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3.jpe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jpeg"/><Relationship Id="rId5" Type="http://schemas.openxmlformats.org/officeDocument/2006/relationships/image" Target="../media/image13.jpe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3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9900" y="2467384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5335" y="3522546"/>
            <a:ext cx="8820471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4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E2246-10AC-FAC2-5389-6BC4FF3B163B}"/>
              </a:ext>
            </a:extLst>
          </p:cNvPr>
          <p:cNvSpPr txBox="1"/>
          <p:nvPr/>
        </p:nvSpPr>
        <p:spPr>
          <a:xfrm>
            <a:off x="2546976" y="221134"/>
            <a:ext cx="5408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8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4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UBND QUẬN DƯƠNG KINH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 TIỂU HỌC ANH DŨNG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4D531C5-95BA-CD4E-FC95-C0C22C958417}"/>
              </a:ext>
            </a:extLst>
          </p:cNvPr>
          <p:cNvSpPr txBox="1"/>
          <p:nvPr/>
        </p:nvSpPr>
        <p:spPr>
          <a:xfrm>
            <a:off x="1721567" y="2031474"/>
            <a:ext cx="540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8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4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4BEC2-3F16-B7F3-505E-4C1861BAD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933" r="72464" b="83940"/>
          <a:stretch/>
        </p:blipFill>
        <p:spPr bwMode="auto">
          <a:xfrm>
            <a:off x="487946" y="95089"/>
            <a:ext cx="1279849" cy="95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      Sẻ 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      Sẻ cảm động lắm, gửi lại thư cho từng trò, trên đó viết những chữ to tướng: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“Các trò thân mến!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             Cảm ơn các trò rất nhiều!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                                           Thầy giáo sẻ”.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solidFill>
                  <a:srgbClr val="C00000"/>
                </a:solidFill>
                <a:cs typeface="Arial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b="1">
                <a:cs typeface="Arial" pitchFamily="34" charset="0"/>
              </a:rPr>
              <a:t>- tỉ mẩn : </a:t>
            </a:r>
            <a:r>
              <a:rPr lang="vi-VN">
                <a:cs typeface="Arial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>
                <a:cs typeface="Arial" pitchFamily="34" charset="0"/>
              </a:rPr>
              <a:t>- </a:t>
            </a:r>
            <a:r>
              <a:rPr lang="vi-VN" b="1">
                <a:cs typeface="Arial" pitchFamily="34" charset="0"/>
              </a:rPr>
              <a:t>Sốt sắng: </a:t>
            </a:r>
            <a:r>
              <a:rPr lang="vi-VN">
                <a:cs typeface="Arial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Kể 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Kể 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latin typeface="UTM Avo" pitchFamily="18" charset="0"/>
                </a:rPr>
                <a:t>Em tập kể đoạn với gợi ý dưới tranh</a:t>
              </a:r>
              <a:endParaRPr lang="en-US" sz="200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/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Mình </a:t>
              </a:r>
              <a:r>
                <a:rPr lang="vi-VN" sz="2200">
                  <a:latin typeface="UTM Avo" pitchFamily="18" charset="0"/>
                </a:rPr>
                <a:t>kể tranh cuối</a:t>
              </a:r>
              <a:r>
                <a:rPr lang="en-US" sz="220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Chúng ta</a:t>
              </a:r>
              <a:r>
                <a:rPr lang="vi-VN" sz="220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>
                  <a:latin typeface="UTM Avo" pitchFamily="18" charset="0"/>
                </a:rPr>
                <a:t>nối </a:t>
              </a:r>
              <a:r>
                <a:rPr lang="en-US" sz="2200">
                  <a:latin typeface="UTM Avo" pitchFamily="18" charset="0"/>
                </a:rPr>
                <a:t>  tiếp </a:t>
              </a:r>
              <a:r>
                <a:rPr lang="vi-VN" sz="2200">
                  <a:latin typeface="UTM Avo" pitchFamily="18" charset="0"/>
                </a:rPr>
                <a:t>câu chuyện theo tranh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Tớ </a:t>
              </a:r>
              <a:r>
                <a:rPr lang="vi-VN" sz="2200">
                  <a:latin typeface="UTM Avo" pitchFamily="18" charset="0"/>
                </a:rPr>
                <a:t>kể tranh 2 và 3</a:t>
              </a:r>
              <a:endParaRPr lang="en-US" sz="220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Kể 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kể cho bạn đủ nghe, rõ ràng, kể về những điều em đã biết theo điều gợi ý hay tranh vẽ.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latin typeface="UTM Avo" pitchFamily="18" charset="0"/>
                </a:rPr>
                <a:t>Nội dung </a:t>
              </a:r>
            </a:p>
            <a:p>
              <a:pPr algn="ctr"/>
              <a:r>
                <a:rPr lang="vi-VN" sz="2200">
                  <a:latin typeface="UTM Avo" pitchFamily="18" charset="0"/>
                </a:rPr>
                <a:t>câu chuyện muốn kể cho em điều gì ?</a:t>
              </a:r>
              <a:endParaRPr lang="en-US" sz="200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Bạn thích chi tiết nào?</a:t>
            </a:r>
            <a:endParaRPr lang="en-US" sz="200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Lớp học của thầy giáo sẻ như thế nào?</a:t>
            </a:r>
            <a:endParaRPr lang="en-US" sz="200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>
                <a:cs typeface="Arial" pitchFamily="34" charset="0"/>
              </a:rPr>
              <a:t>( trang </a:t>
            </a:r>
            <a:r>
              <a:rPr lang="vi-VN" altLang="en-US" sz="2400">
                <a:cs typeface="Arial" pitchFamily="34" charset="0"/>
              </a:rPr>
              <a:t>80</a:t>
            </a:r>
            <a:r>
              <a:rPr lang="en-US" altLang="en-US" sz="240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>
                <a:latin typeface="UTM Avo" pitchFamily="18" charset="0"/>
                <a:cs typeface="Arial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>
                <a:cs typeface="Arial" pitchFamily="34" charset="0"/>
              </a:rPr>
              <a:t>- Tranh vẽ cảnh ở đâu? 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>
                <a:cs typeface="Arial" pitchFamily="34" charset="0"/>
              </a:rPr>
              <a:t>- Trong tranh có những ai? Họ đang làm gì?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>
                <a:solidFill>
                  <a:srgbClr val="C00000"/>
                </a:solidFill>
              </a:rPr>
              <a:t>LỚP 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đã nhận được điều gì bất 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hướng dẫn học trò...</a:t>
            </a:r>
            <a:endParaRPr lang="en-US" b="1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>
                <a:cs typeface="Arial" pitchFamily="34" charset="0"/>
              </a:rPr>
              <a:t>LỚP HỌC VIẾT THƯ</a:t>
            </a:r>
            <a:endParaRPr lang="en-US" b="1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>
                <a:cs typeface="Arial" pitchFamily="34" charset="0"/>
              </a:rPr>
              <a:t> Một ngày đẹp trời, sẻ mời các con vật muốn tập viết thư qua học lớp thầy sẻ.</a:t>
            </a:r>
          </a:p>
          <a:p>
            <a:pPr indent="465138" algn="just"/>
            <a:r>
              <a:rPr lang="vi-VN"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nghe.</a:t>
            </a:r>
          </a:p>
          <a:p>
            <a:pPr indent="465138" algn="just"/>
            <a:r>
              <a:rPr lang="vi-VN"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</a:t>
            </a:r>
            <a:r>
              <a:rPr lang="vi-VN">
                <a:cs typeface="Arial" pitchFamily="34" charset="0"/>
              </a:rPr>
              <a:t> - sẻ bắt đầu. Tất cả các con vật tỉ mẩn viết: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Sẻ ngẫm nghĩ rồi nói: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      - Rồi hỏi thăm, ví dụ như </a:t>
            </a:r>
            <a:r>
              <a:rPr lang="vi-VN" b="1" i="1">
                <a:solidFill>
                  <a:srgbClr val="C00000"/>
                </a:solidFill>
                <a:cs typeface="Arial" pitchFamily="34" charset="0"/>
              </a:rPr>
              <a:t>Cậu khoẻ chứ?</a:t>
            </a:r>
            <a:r>
              <a:rPr lang="vi-VN" b="1">
                <a:cs typeface="Arial" pitchFamily="3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      Các con vật lại cắm cúi viết.</a:t>
            </a: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Sẻ hài lòng: </a:t>
            </a: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- Hãy viết bất cứ điều gì các bạn muốn, rồi đề tên các bạn ở cuối thư nhé! </a:t>
            </a:r>
          </a:p>
          <a:p>
            <a:pPr indent="465138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Các con vật sốt sắng gật gù, cố gắng khắc ghi từng lời. 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      Sau đó, sẻ hướng dẫn các con vật cách nhờ gió gửi thư. Các con vật cảm ơn sẻ và trở về nhà.</a:t>
            </a:r>
            <a:endParaRPr lang="en-US" b="1">
              <a:cs typeface="Arial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42877</TotalTime>
  <Words>952</Words>
  <Application>Microsoft Office PowerPoint</Application>
  <PresentationFormat>On-screen Show (16:9)</PresentationFormat>
  <Paragraphs>135</Paragraphs>
  <Slides>19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Arial</vt:lpstr>
      <vt:lpstr>Arial (Body)</vt:lpstr>
      <vt:lpstr>Arial Rounded MT Bold</vt:lpstr>
      <vt:lpstr>Calibri</vt:lpstr>
      <vt:lpstr>Calibri Light</vt:lpstr>
      <vt:lpstr>UTM Avo</vt:lpstr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Hang Nguyen</cp:lastModifiedBy>
  <cp:revision>967</cp:revision>
  <dcterms:created xsi:type="dcterms:W3CDTF">2015-04-15T03:07:00Z</dcterms:created>
  <dcterms:modified xsi:type="dcterms:W3CDTF">2025-03-30T14:23:38Z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