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2.xml" ContentType="application/vnd.openxmlformats-officedocument.presentationml.notesSlide+xml"/>
  <Override PartName="/ppt/media/audio4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dia/audio4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862" r:id="rId3"/>
    <p:sldMasterId id="2147483903" r:id="rId4"/>
    <p:sldMasterId id="2147484024" r:id="rId5"/>
    <p:sldMasterId id="2147484036" r:id="rId6"/>
  </p:sldMasterIdLst>
  <p:notesMasterIdLst>
    <p:notesMasterId r:id="rId24"/>
  </p:notesMasterIdLst>
  <p:sldIdLst>
    <p:sldId id="872" r:id="rId7"/>
    <p:sldId id="981" r:id="rId8"/>
    <p:sldId id="982" r:id="rId9"/>
    <p:sldId id="943" r:id="rId10"/>
    <p:sldId id="736" r:id="rId11"/>
    <p:sldId id="852" r:id="rId12"/>
    <p:sldId id="1002" r:id="rId13"/>
    <p:sldId id="1001" r:id="rId14"/>
    <p:sldId id="985" r:id="rId15"/>
    <p:sldId id="986" r:id="rId16"/>
    <p:sldId id="987" r:id="rId17"/>
    <p:sldId id="989" r:id="rId18"/>
    <p:sldId id="990" r:id="rId19"/>
    <p:sldId id="991" r:id="rId20"/>
    <p:sldId id="1000" r:id="rId21"/>
    <p:sldId id="765" r:id="rId22"/>
    <p:sldId id="439" r:id="rId23"/>
  </p:sldIdLst>
  <p:sldSz cx="9144000" cy="5143500" type="screen16x9"/>
  <p:notesSz cx="6858000" cy="9144000"/>
  <p:custDataLst>
    <p:tags r:id="rId25"/>
  </p:custDataLst>
  <p:defaultTextStyle>
    <a:defPPr>
      <a:defRPr lang="zh-CN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872"/>
            <p14:sldId id="981"/>
            <p14:sldId id="982"/>
            <p14:sldId id="943"/>
            <p14:sldId id="736"/>
            <p14:sldId id="852"/>
            <p14:sldId id="1002"/>
            <p14:sldId id="1001"/>
            <p14:sldId id="985"/>
            <p14:sldId id="986"/>
            <p14:sldId id="987"/>
            <p14:sldId id="989"/>
            <p14:sldId id="990"/>
            <p14:sldId id="991"/>
            <p14:sldId id="1000"/>
            <p14:sldId id="765"/>
          </p14:sldIdLst>
        </p14:section>
        <p14:section name="Untitled Section" id="{684F6D74-326A-40AB-B802-30D745D1CEE6}">
          <p14:sldIdLst>
            <p14:sldId id="4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DFFDB"/>
    <a:srgbClr val="FFD1D1"/>
    <a:srgbClr val="FFAFAF"/>
    <a:srgbClr val="FFE79B"/>
    <a:srgbClr val="C44053"/>
    <a:srgbClr val="C83C49"/>
    <a:srgbClr val="B8E08C"/>
    <a:srgbClr val="FCFDCF"/>
    <a:srgbClr val="226668"/>
    <a:srgbClr val="FFDA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6068F-8954-4C6D-8636-4D0907667790}" v="65" dt="2021-05-03T07:58:36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48" autoAdjust="0"/>
    <p:restoredTop sz="78883" autoAdjust="0"/>
  </p:normalViewPr>
  <p:slideViewPr>
    <p:cSldViewPr>
      <p:cViewPr varScale="1">
        <p:scale>
          <a:sx n="86" d="100"/>
          <a:sy n="86" d="100"/>
        </p:scale>
        <p:origin x="1195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ệt Nguyễn Tuấn" userId="d981edae82e38790" providerId="LiveId" clId="{0CD6068F-8954-4C6D-8636-4D0907667790}"/>
    <pc:docChg chg="modSld">
      <pc:chgData name="Kiệt Nguyễn Tuấn" userId="d981edae82e38790" providerId="LiveId" clId="{0CD6068F-8954-4C6D-8636-4D0907667790}" dt="2021-05-03T07:58:36.722" v="65" actId="20577"/>
      <pc:docMkLst>
        <pc:docMk/>
      </pc:docMkLst>
      <pc:sldChg chg="modSp">
        <pc:chgData name="Kiệt Nguyễn Tuấn" userId="d981edae82e38790" providerId="LiveId" clId="{0CD6068F-8954-4C6D-8636-4D0907667790}" dt="2021-05-03T07:58:36.722" v="65" actId="20577"/>
        <pc:sldMkLst>
          <pc:docMk/>
          <pc:sldMk cId="0" sldId="280"/>
        </pc:sldMkLst>
        <pc:spChg chg="mod">
          <ac:chgData name="Kiệt Nguyễn Tuấn" userId="d981edae82e38790" providerId="LiveId" clId="{0CD6068F-8954-4C6D-8636-4D0907667790}" dt="2021-05-03T07:58:36.722" v="65" actId="20577"/>
          <ac:spMkLst>
            <pc:docMk/>
            <pc:sldMk cId="0" sldId="280"/>
            <ac:spMk id="49" creationId="{00000000-0000-0000-0000-000000000000}"/>
          </ac:spMkLst>
        </pc:spChg>
      </pc:sldChg>
      <pc:sldChg chg="modSp mod">
        <pc:chgData name="Kiệt Nguyễn Tuấn" userId="d981edae82e38790" providerId="LiveId" clId="{0CD6068F-8954-4C6D-8636-4D0907667790}" dt="2021-05-03T07:56:50.196" v="52" actId="14100"/>
        <pc:sldMkLst>
          <pc:docMk/>
          <pc:sldMk cId="0" sldId="309"/>
        </pc:sldMkLst>
        <pc:spChg chg="mod">
          <ac:chgData name="Kiệt Nguyễn Tuấn" userId="d981edae82e38790" providerId="LiveId" clId="{0CD6068F-8954-4C6D-8636-4D0907667790}" dt="2021-05-03T07:56:50.196" v="52" actId="14100"/>
          <ac:spMkLst>
            <pc:docMk/>
            <pc:sldMk cId="0" sldId="309"/>
            <ac:spMk id="2" creationId="{00000000-0000-0000-0000-000000000000}"/>
          </ac:spMkLst>
        </pc:spChg>
      </pc:sldChg>
      <pc:sldChg chg="modSp">
        <pc:chgData name="Kiệt Nguyễn Tuấn" userId="d981edae82e38790" providerId="LiveId" clId="{0CD6068F-8954-4C6D-8636-4D0907667790}" dt="2021-05-03T07:58:08.478" v="63" actId="20577"/>
        <pc:sldMkLst>
          <pc:docMk/>
          <pc:sldMk cId="0" sldId="326"/>
        </pc:sldMkLst>
        <pc:spChg chg="mod">
          <ac:chgData name="Kiệt Nguyễn Tuấn" userId="d981edae82e38790" providerId="LiveId" clId="{0CD6068F-8954-4C6D-8636-4D0907667790}" dt="2021-05-03T07:58:08.478" v="63" actId="20577"/>
          <ac:spMkLst>
            <pc:docMk/>
            <pc:sldMk cId="0" sldId="326"/>
            <ac:spMk id="5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054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203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4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61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6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6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61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6" y="27385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6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86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72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44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562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6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6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037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50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38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195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747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65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6" y="27385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71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6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42" indent="0" algn="ctr">
              <a:buNone/>
              <a:defRPr/>
            </a:lvl2pPr>
            <a:lvl3pPr marL="914288" indent="0" algn="ctr">
              <a:buNone/>
              <a:defRPr/>
            </a:lvl3pPr>
            <a:lvl4pPr marL="1371430" indent="0" algn="ctr">
              <a:buNone/>
              <a:defRPr/>
            </a:lvl4pPr>
            <a:lvl5pPr marL="1828574" indent="0" algn="ctr">
              <a:buNone/>
              <a:defRPr/>
            </a:lvl5pPr>
            <a:lvl6pPr marL="2285715" indent="0" algn="ctr">
              <a:buNone/>
              <a:defRPr/>
            </a:lvl6pPr>
            <a:lvl7pPr marL="2742857" indent="0" algn="ctr">
              <a:buNone/>
              <a:defRPr/>
            </a:lvl7pPr>
            <a:lvl8pPr marL="3200000" indent="0" algn="ctr">
              <a:buNone/>
              <a:defRPr/>
            </a:lvl8pPr>
            <a:lvl9pPr marL="365714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923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069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2" indent="0">
              <a:buNone/>
              <a:defRPr sz="1800"/>
            </a:lvl2pPr>
            <a:lvl3pPr marL="914288" indent="0">
              <a:buNone/>
              <a:defRPr sz="1600"/>
            </a:lvl3pPr>
            <a:lvl4pPr marL="1371430" indent="0">
              <a:buNone/>
              <a:defRPr sz="1400"/>
            </a:lvl4pPr>
            <a:lvl5pPr marL="1828574" indent="0">
              <a:buNone/>
              <a:defRPr sz="1400"/>
            </a:lvl5pPr>
            <a:lvl6pPr marL="2285715" indent="0">
              <a:buNone/>
              <a:defRPr sz="1400"/>
            </a:lvl6pPr>
            <a:lvl7pPr marL="2742857" indent="0">
              <a:buNone/>
              <a:defRPr sz="1400"/>
            </a:lvl7pPr>
            <a:lvl8pPr marL="3200000" indent="0">
              <a:buNone/>
              <a:defRPr sz="1400"/>
            </a:lvl8pPr>
            <a:lvl9pPr marL="365714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085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36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61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61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035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306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024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048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295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41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736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873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9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6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6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6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1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1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6" y="204794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5" y="204794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6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6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45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416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21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07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841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0673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64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685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2062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899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4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0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91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86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6" y="204799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5" y="204799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6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audio" Target="../media/audio1.wav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35" r:id="rId12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6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1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2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4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5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857" indent="-342857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58" indent="-22857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00" indent="-22857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44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28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30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573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1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4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  <p:sldLayoutId id="2147484049" r:id="rId13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jpeg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7.jpe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7.jpe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7.jpe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7.jpe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7.jpeg"/><Relationship Id="rId5" Type="http://schemas.openxmlformats.org/officeDocument/2006/relationships/image" Target="../media/image10.jpg"/><Relationship Id="rId10" Type="http://schemas.openxmlformats.org/officeDocument/2006/relationships/image" Target="../media/image26.png"/><Relationship Id="rId4" Type="http://schemas.openxmlformats.org/officeDocument/2006/relationships/image" Target="../media/image9.jpeg"/><Relationship Id="rId9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9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1.jpeg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audio" Target="../media/audio4.wav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.emf"/><Relationship Id="rId11" Type="http://schemas.openxmlformats.org/officeDocument/2006/relationships/audio" Target="../media/audio40.wav"/><Relationship Id="rId5" Type="http://schemas.openxmlformats.org/officeDocument/2006/relationships/image" Target="../media/image4.emf"/><Relationship Id="rId10" Type="http://schemas.openxmlformats.org/officeDocument/2006/relationships/image" Target="../media/image8.png"/><Relationship Id="rId4" Type="http://schemas.openxmlformats.org/officeDocument/2006/relationships/image" Target="../media/image3.emf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jpe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jpe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20.pn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7.jpe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" name="Group 7167"/>
          <p:cNvGrpSpPr/>
          <p:nvPr/>
        </p:nvGrpSpPr>
        <p:grpSpPr>
          <a:xfrm>
            <a:off x="0" y="-20538"/>
            <a:ext cx="9144000" cy="1462612"/>
            <a:chOff x="0" y="-20538"/>
            <a:chExt cx="9144000" cy="1462612"/>
          </a:xfrm>
        </p:grpSpPr>
        <p:sp>
          <p:nvSpPr>
            <p:cNvPr id="19" name="Oval 15"/>
            <p:cNvSpPr/>
            <p:nvPr/>
          </p:nvSpPr>
          <p:spPr>
            <a:xfrm>
              <a:off x="1860852" y="411510"/>
              <a:ext cx="7274438" cy="1030564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0" y="-20538"/>
              <a:ext cx="9144000" cy="1422400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40AA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0" y="-20538"/>
              <a:ext cx="2803444" cy="1323656"/>
              <a:chOff x="-9578" y="-27511"/>
              <a:chExt cx="2803444" cy="132365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-9578" y="-27511"/>
                <a:ext cx="2803444" cy="1323656"/>
              </a:xfrm>
              <a:custGeom>
                <a:avLst/>
                <a:gdLst/>
                <a:ahLst/>
                <a:cxnLst/>
                <a:rect l="l" t="t" r="r" b="b"/>
                <a:pathLst>
                  <a:path w="2699792" h="1368152">
                    <a:moveTo>
                      <a:pt x="0" y="0"/>
                    </a:moveTo>
                    <a:lnTo>
                      <a:pt x="2558278" y="0"/>
                    </a:lnTo>
                    <a:cubicBezTo>
                      <a:pt x="2649512" y="122457"/>
                      <a:pt x="2699790" y="259944"/>
                      <a:pt x="2699792" y="404912"/>
                    </a:cubicBezTo>
                    <a:lnTo>
                      <a:pt x="2699792" y="404937"/>
                    </a:lnTo>
                    <a:cubicBezTo>
                      <a:pt x="2699783" y="936907"/>
                      <a:pt x="2022766" y="1368152"/>
                      <a:pt x="1187625" y="1368152"/>
                    </a:cubicBezTo>
                    <a:cubicBezTo>
                      <a:pt x="705609" y="1368152"/>
                      <a:pt x="276267" y="1224494"/>
                      <a:pt x="0" y="999940"/>
                    </a:cubicBez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-9578" y="-8450"/>
                <a:ext cx="2515412" cy="1304594"/>
              </a:xfrm>
              <a:custGeom>
                <a:avLst/>
                <a:gdLst/>
                <a:ahLst/>
                <a:cxnLst/>
                <a:rect l="l" t="t" r="r" b="b"/>
                <a:pathLst>
                  <a:path w="2555775" h="1368152">
                    <a:moveTo>
                      <a:pt x="0" y="0"/>
                    </a:moveTo>
                    <a:lnTo>
                      <a:pt x="2424369" y="0"/>
                    </a:lnTo>
                    <a:cubicBezTo>
                      <a:pt x="2509106" y="122517"/>
                      <a:pt x="2555773" y="259975"/>
                      <a:pt x="2555775" y="404910"/>
                    </a:cubicBezTo>
                    <a:lnTo>
                      <a:pt x="2555775" y="404938"/>
                    </a:lnTo>
                    <a:cubicBezTo>
                      <a:pt x="2555765" y="936907"/>
                      <a:pt x="1927108" y="1368152"/>
                      <a:pt x="1151620" y="1368152"/>
                    </a:cubicBezTo>
                    <a:cubicBezTo>
                      <a:pt x="674671" y="1368152"/>
                      <a:pt x="253263" y="1205028"/>
                      <a:pt x="0" y="955150"/>
                    </a:cubicBez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-9578" y="0"/>
                <a:ext cx="2304256" cy="1296145"/>
              </a:xfrm>
              <a:custGeom>
                <a:avLst/>
                <a:gdLst/>
                <a:ahLst/>
                <a:cxnLst/>
                <a:rect l="l" t="t" r="r" b="b"/>
                <a:pathLst>
                  <a:path w="2304256" h="1368152">
                    <a:moveTo>
                      <a:pt x="107821" y="0"/>
                    </a:moveTo>
                    <a:lnTo>
                      <a:pt x="2196435" y="0"/>
                    </a:lnTo>
                    <a:cubicBezTo>
                      <a:pt x="2266006" y="122666"/>
                      <a:pt x="2304256" y="260060"/>
                      <a:pt x="2304256" y="404924"/>
                    </a:cubicBezTo>
                    <a:cubicBezTo>
                      <a:pt x="2304256" y="936900"/>
                      <a:pt x="1788431" y="1368152"/>
                      <a:pt x="1152128" y="1368152"/>
                    </a:cubicBezTo>
                    <a:cubicBezTo>
                      <a:pt x="515825" y="1368152"/>
                      <a:pt x="0" y="936900"/>
                      <a:pt x="0" y="404924"/>
                    </a:cubicBezTo>
                    <a:cubicBezTo>
                      <a:pt x="0" y="260060"/>
                      <a:pt x="38251" y="122666"/>
                      <a:pt x="10782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043933" y="2364545"/>
            <a:ext cx="6750391" cy="1036173"/>
            <a:chOff x="431737" y="3245238"/>
            <a:chExt cx="8640255" cy="1036173"/>
          </a:xfrm>
        </p:grpSpPr>
        <p:grpSp>
          <p:nvGrpSpPr>
            <p:cNvPr id="30" name="Group 29"/>
            <p:cNvGrpSpPr/>
            <p:nvPr/>
          </p:nvGrpSpPr>
          <p:grpSpPr>
            <a:xfrm>
              <a:off x="1907704" y="3298139"/>
              <a:ext cx="7164288" cy="857787"/>
              <a:chOff x="1152128" y="1635646"/>
              <a:chExt cx="7164288" cy="857787"/>
            </a:xfrm>
          </p:grpSpPr>
          <p:sp>
            <p:nvSpPr>
              <p:cNvPr id="23" name="Rectangle 19"/>
              <p:cNvSpPr/>
              <p:nvPr/>
            </p:nvSpPr>
            <p:spPr>
              <a:xfrm rot="179204">
                <a:off x="4733466" y="1730693"/>
                <a:ext cx="3493443" cy="762740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5C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152128" y="1635646"/>
                <a:ext cx="7164288" cy="83086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19"/>
              <p:cNvSpPr/>
              <p:nvPr/>
            </p:nvSpPr>
            <p:spPr>
              <a:xfrm>
                <a:off x="1152128" y="1724270"/>
                <a:ext cx="6948264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31737" y="3356228"/>
              <a:ext cx="1338883" cy="653611"/>
              <a:chOff x="3204264" y="2627428"/>
              <a:chExt cx="1338883" cy="653611"/>
            </a:xfrm>
          </p:grpSpPr>
          <p:sp>
            <p:nvSpPr>
              <p:cNvPr id="26" name="Rectangle 19"/>
              <p:cNvSpPr/>
              <p:nvPr/>
            </p:nvSpPr>
            <p:spPr>
              <a:xfrm flipH="1">
                <a:off x="3204264" y="2657387"/>
                <a:ext cx="1195898" cy="614836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19"/>
              <p:cNvSpPr/>
              <p:nvPr/>
            </p:nvSpPr>
            <p:spPr>
              <a:xfrm rot="464812" flipH="1">
                <a:off x="3383309" y="2627428"/>
                <a:ext cx="1159838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1268878" y="3258595"/>
              <a:ext cx="1221151" cy="1008112"/>
            </a:xfrm>
            <a:prstGeom prst="ellipse">
              <a:avLst/>
            </a:prstGeom>
            <a:solidFill>
              <a:srgbClr val="226668"/>
            </a:solidFill>
            <a:ln>
              <a:noFill/>
            </a:ln>
            <a:effectLst>
              <a:glow rad="139700">
                <a:schemeClr val="tx1">
                  <a:lumMod val="95000"/>
                  <a:lumOff val="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489919" y="3245238"/>
              <a:ext cx="8198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UTM Avo" pitchFamily="18" charset="0"/>
                </a:rPr>
                <a:t>Bài</a:t>
              </a:r>
              <a:r>
                <a:rPr lang="en-US" sz="2800" b="1" dirty="0">
                  <a:solidFill>
                    <a:srgbClr val="00589A"/>
                  </a:solidFill>
                  <a:latin typeface="UTM Avo" pitchFamily="18" charset="0"/>
                </a:rPr>
                <a:t> 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01693" y="3573525"/>
              <a:ext cx="7553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dirty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rPr>
                <a:t>1</a:t>
              </a:r>
              <a:r>
                <a:rPr lang="vi-VN" sz="4000" b="1" dirty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rPr>
                <a:t>8</a:t>
              </a:r>
              <a:endParaRPr lang="en-US" sz="40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(Body)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68205" y="3418205"/>
              <a:ext cx="57128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316E71"/>
                  </a:solidFill>
                  <a:latin typeface="Arial Rounded MT Bold" pitchFamily="34" charset="0"/>
                </a:rPr>
                <a:t>THƯ  VIỆN  BIẾT  ĐI</a:t>
              </a:r>
              <a:endParaRPr lang="en-US" sz="3200" b="1" dirty="0">
                <a:solidFill>
                  <a:srgbClr val="316E71"/>
                </a:solidFill>
                <a:latin typeface="Arial Rounded MT Bold" pitchFamily="34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61764" y="3358529"/>
            <a:ext cx="8820471" cy="52321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vi-VN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4)</a:t>
            </a: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DCB4D0A6-E8C1-D29B-6909-6BE99265D05F}"/>
              </a:ext>
            </a:extLst>
          </p:cNvPr>
          <p:cNvSpPr txBox="1"/>
          <p:nvPr/>
        </p:nvSpPr>
        <p:spPr>
          <a:xfrm>
            <a:off x="2145627" y="1836869"/>
            <a:ext cx="540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6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0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8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9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4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0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1A2D8F64-868E-17C3-4506-CB35CE39D902}"/>
              </a:ext>
            </a:extLst>
          </p:cNvPr>
          <p:cNvSpPr txBox="1"/>
          <p:nvPr/>
        </p:nvSpPr>
        <p:spPr>
          <a:xfrm>
            <a:off x="2304256" y="192580"/>
            <a:ext cx="6545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6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0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8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9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4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0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UBND QUẬN DƯƠNG KINH</a:t>
            </a:r>
          </a:p>
          <a:p>
            <a:pPr algn="ctr"/>
            <a:r>
              <a:rPr lang="vi-VN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TRƯỜNG TIỂU HỌC ANH DŨNG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6C28C2-9F8B-B95D-64BF-EB12D0CF0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" t="3933" r="72464" b="83940"/>
          <a:stretch/>
        </p:blipFill>
        <p:spPr bwMode="auto">
          <a:xfrm>
            <a:off x="228398" y="-84215"/>
            <a:ext cx="1847460" cy="13814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54B2268-A14B-34D2-DC2C-388A363E583D}"/>
              </a:ext>
            </a:extLst>
          </p:cNvPr>
          <p:cNvCxnSpPr>
            <a:cxnSpLocks/>
          </p:cNvCxnSpPr>
          <p:nvPr/>
        </p:nvCxnSpPr>
        <p:spPr>
          <a:xfrm>
            <a:off x="4067944" y="1073609"/>
            <a:ext cx="2880320" cy="141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59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dao an t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146586" y="3403716"/>
            <a:ext cx="8889913" cy="1099138"/>
          </a:xfrm>
          <a:prstGeom prst="roundRect">
            <a:avLst>
              <a:gd name="adj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" name="Rounded Rectangle 32"/>
          <p:cNvSpPr>
            <a:spLocks noChangeArrowheads="1"/>
          </p:cNvSpPr>
          <p:nvPr/>
        </p:nvSpPr>
        <p:spPr bwMode="auto">
          <a:xfrm>
            <a:off x="966238" y="1131592"/>
            <a:ext cx="7873520" cy="1990961"/>
          </a:xfrm>
          <a:prstGeom prst="roundRect">
            <a:avLst>
              <a:gd name="adj" fmla="val 16667"/>
            </a:avLst>
          </a:prstGeom>
          <a:solidFill>
            <a:srgbClr val="BDFFD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187624" y="555527"/>
            <a:ext cx="7848872" cy="414001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187624" y="555526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2</a:t>
            </a:r>
            <a:r>
              <a:rPr lang="vi-VN" sz="2000" b="1">
                <a:latin typeface="UTM Avo" pitchFamily="18" charset="0"/>
              </a:rPr>
              <a:t>. Có thể đặt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phẩy </a:t>
            </a:r>
            <a:r>
              <a:rPr lang="vi-VN" sz="2000" b="1">
                <a:latin typeface="UTM Avo" pitchFamily="18" charset="0"/>
              </a:rPr>
              <a:t>vào chỗ nào trong mỗi câu sau?</a:t>
            </a:r>
          </a:p>
        </p:txBody>
      </p:sp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3518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915566"/>
            <a:ext cx="13292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095836" y="915566"/>
            <a:ext cx="1368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629339" y="915566"/>
            <a:ext cx="152684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10681" y="1235538"/>
            <a:ext cx="7530973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a. Sách  báo  tạp chí đều được xếp gọn gàng trên giá.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43608" y="1699526"/>
            <a:ext cx="727280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b. Bạn Mai  b</a:t>
            </a:r>
            <a:r>
              <a:rPr lang="en-US" sz="2000" b="1">
                <a:latin typeface="UTM Avo" pitchFamily="18" charset="0"/>
              </a:rPr>
              <a:t>ạ</a:t>
            </a:r>
            <a:r>
              <a:rPr lang="vi-VN" sz="2000" b="1">
                <a:latin typeface="UTM Avo" pitchFamily="18" charset="0"/>
              </a:rPr>
              <a:t>n Lan đều thích đọc sách khoa học.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43608" y="2295914"/>
            <a:ext cx="779615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c. Học sinh lớp 1 lớp 2 đến thư viện đọc sách vào chiều thứ Năm hằng tuần.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11598" y="3581289"/>
            <a:ext cx="260421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Cách làm: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84443" y="3999088"/>
            <a:ext cx="260421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002060"/>
                </a:solidFill>
                <a:latin typeface="UTM Avo" pitchFamily="18" charset="0"/>
              </a:rPr>
              <a:t>Câu b: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346577" y="4014702"/>
            <a:ext cx="7530973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Những ai </a:t>
            </a:r>
            <a:r>
              <a:rPr lang="vi-VN" sz="2000" b="1">
                <a:latin typeface="UTM Avo" pitchFamily="18" charset="0"/>
              </a:rPr>
              <a:t>đều thích đọc sách khoa học?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051720" y="1275606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675834" y="1271474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1499212" y="2075074"/>
            <a:ext cx="9660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747842" y="2050666"/>
            <a:ext cx="9600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465236" y="1779662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20094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/>
      <p:bldP spid="42" grpId="0"/>
      <p:bldP spid="69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146586" y="3219822"/>
            <a:ext cx="8889913" cy="1318870"/>
          </a:xfrm>
          <a:prstGeom prst="roundRect">
            <a:avLst>
              <a:gd name="adj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" name="Rounded Rectangle 32"/>
          <p:cNvSpPr>
            <a:spLocks noChangeArrowheads="1"/>
          </p:cNvSpPr>
          <p:nvPr/>
        </p:nvSpPr>
        <p:spPr bwMode="auto">
          <a:xfrm>
            <a:off x="966238" y="1131592"/>
            <a:ext cx="7873520" cy="1990961"/>
          </a:xfrm>
          <a:prstGeom prst="roundRect">
            <a:avLst>
              <a:gd name="adj" fmla="val 16667"/>
            </a:avLst>
          </a:prstGeom>
          <a:solidFill>
            <a:srgbClr val="BDFFD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187624" y="555527"/>
            <a:ext cx="7848872" cy="414001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187624" y="555526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2</a:t>
            </a:r>
            <a:r>
              <a:rPr lang="vi-VN" sz="2000" b="1">
                <a:latin typeface="UTM Avo" pitchFamily="18" charset="0"/>
              </a:rPr>
              <a:t>. Có thể đặt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phẩy </a:t>
            </a:r>
            <a:r>
              <a:rPr lang="vi-VN" sz="2000" b="1">
                <a:latin typeface="UTM Avo" pitchFamily="18" charset="0"/>
              </a:rPr>
              <a:t>vào chỗ nào trong mỗi câu sau?</a:t>
            </a:r>
          </a:p>
        </p:txBody>
      </p:sp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3518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915566"/>
            <a:ext cx="13292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095836" y="915566"/>
            <a:ext cx="1368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629339" y="915566"/>
            <a:ext cx="152684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10681" y="1235538"/>
            <a:ext cx="7530973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a. Sách  báo  tạp chí đều được xếp gọn gàng trên giá.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43608" y="1699526"/>
            <a:ext cx="727280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b. Bạn Mai  b</a:t>
            </a:r>
            <a:r>
              <a:rPr lang="en-US" sz="2000" b="1">
                <a:latin typeface="UTM Avo" pitchFamily="18" charset="0"/>
              </a:rPr>
              <a:t>ạ</a:t>
            </a:r>
            <a:r>
              <a:rPr lang="vi-VN" sz="2000" b="1">
                <a:latin typeface="UTM Avo" pitchFamily="18" charset="0"/>
              </a:rPr>
              <a:t>n Lan đều thích đọc sách khoa học.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43608" y="2295914"/>
            <a:ext cx="779615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c. Học sinh lớp 1  lớp 2 đến thư viện đọc sách vào chiều thứ Năm hằng tuần.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11598" y="3397395"/>
            <a:ext cx="260421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Cách làm: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84443" y="3815195"/>
            <a:ext cx="260421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002060"/>
                </a:solidFill>
                <a:latin typeface="UTM Avo" pitchFamily="18" charset="0"/>
              </a:rPr>
              <a:t>Câu c: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346577" y="3830808"/>
            <a:ext cx="7530973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Những ai </a:t>
            </a:r>
            <a:r>
              <a:rPr lang="vi-VN" sz="2000" b="1">
                <a:latin typeface="UTM Avo" pitchFamily="18" charset="0"/>
              </a:rPr>
              <a:t>đến thư viện đọc sách vào chiều thứ Năm hằng tuần?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051720" y="1275606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675834" y="1271474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65236" y="1779662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619672" y="2609992"/>
            <a:ext cx="17291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563888" y="2643758"/>
            <a:ext cx="6480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348870" y="2314580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01352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/>
      <p:bldP spid="42" grpId="0"/>
      <p:bldP spid="69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187624" y="555527"/>
            <a:ext cx="7848872" cy="414001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187624" y="555526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3</a:t>
            </a:r>
            <a:r>
              <a:rPr lang="vi-VN" sz="2000" b="1">
                <a:latin typeface="UTM Avo" pitchFamily="18" charset="0"/>
              </a:rPr>
              <a:t>. Đặt một câu có sử dụng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phẩy </a:t>
            </a:r>
            <a:r>
              <a:rPr lang="vi-VN" sz="2000" b="1">
                <a:latin typeface="UTM Avo" pitchFamily="18" charset="0"/>
              </a:rPr>
              <a:t>.</a:t>
            </a:r>
          </a:p>
        </p:txBody>
      </p:sp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3518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915566"/>
            <a:ext cx="16893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743908" y="915566"/>
            <a:ext cx="234026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2222946" y="1221397"/>
            <a:ext cx="6813550" cy="2150111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6" name="Picture 1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72"/>
          <a:stretch/>
        </p:blipFill>
        <p:spPr bwMode="auto">
          <a:xfrm>
            <a:off x="145245" y="999023"/>
            <a:ext cx="2399950" cy="368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397398" y="1246685"/>
            <a:ext cx="6597526" cy="212365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>
                <a:solidFill>
                  <a:srgbClr val="FFFFD9"/>
                </a:solidFill>
                <a:latin typeface="UTM Avo" pitchFamily="18" charset="0"/>
              </a:rPr>
              <a:t>Lưu ý khi đặt câu:</a:t>
            </a:r>
          </a:p>
          <a:p>
            <a:pPr algn="just">
              <a:lnSpc>
                <a:spcPct val="150000"/>
              </a:lnSpc>
            </a:pPr>
            <a:r>
              <a:rPr lang="en-US" sz="2200" b="1">
                <a:solidFill>
                  <a:srgbClr val="FFFFD9"/>
                </a:solidFill>
                <a:latin typeface="UTM Avo" pitchFamily="18" charset="0"/>
              </a:rPr>
              <a:t>-  Câu đó </a:t>
            </a:r>
            <a:r>
              <a:rPr lang="vi-VN" sz="2200" b="1">
                <a:solidFill>
                  <a:srgbClr val="FFFFD9"/>
                </a:solidFill>
                <a:latin typeface="UTM Avo" pitchFamily="18" charset="0"/>
              </a:rPr>
              <a:t>có dùng dấu phẩy</a:t>
            </a:r>
            <a:r>
              <a:rPr lang="en-US" sz="2200" b="1">
                <a:solidFill>
                  <a:srgbClr val="FFFFD9"/>
                </a:solidFill>
                <a:latin typeface="UTM Avo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200" b="1">
                <a:solidFill>
                  <a:srgbClr val="FFFFD9"/>
                </a:solidFill>
                <a:latin typeface="UTM Avo" pitchFamily="18" charset="0"/>
              </a:rPr>
              <a:t>-  Đầu câu viết hoa. Cuối câu có dấu chấm.</a:t>
            </a:r>
          </a:p>
          <a:p>
            <a:pPr algn="just">
              <a:lnSpc>
                <a:spcPct val="150000"/>
              </a:lnSpc>
            </a:pPr>
            <a:r>
              <a:rPr lang="en-US" sz="2200" b="1">
                <a:solidFill>
                  <a:srgbClr val="FFFFD9"/>
                </a:solidFill>
                <a:latin typeface="UTM Avo" pitchFamily="18" charset="0"/>
              </a:rPr>
              <a:t>-  Diễn đạt ý trọn vẹn</a:t>
            </a:r>
            <a:r>
              <a:rPr lang="vi-VN" sz="2200" b="1">
                <a:solidFill>
                  <a:srgbClr val="FFFFD9"/>
                </a:solidFill>
                <a:latin typeface="UTM Avo" pitchFamily="18" charset="0"/>
              </a:rPr>
              <a:t>.</a:t>
            </a:r>
            <a:endParaRPr lang="en-US" sz="2200" b="1">
              <a:solidFill>
                <a:srgbClr val="FFFFD9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42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6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17" grpId="0"/>
      <p:bldP spid="35" grpId="0" animBg="1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187624" y="555527"/>
            <a:ext cx="7848872" cy="414001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187624" y="555526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3</a:t>
            </a:r>
            <a:r>
              <a:rPr lang="vi-VN" sz="2000" b="1">
                <a:latin typeface="UTM Avo" pitchFamily="18" charset="0"/>
              </a:rPr>
              <a:t>. Đặt một câu có sử dụng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phẩy </a:t>
            </a:r>
            <a:r>
              <a:rPr lang="vi-VN" sz="2000" b="1">
                <a:latin typeface="UTM Avo" pitchFamily="18" charset="0"/>
              </a:rPr>
              <a:t>.</a:t>
            </a:r>
          </a:p>
        </p:txBody>
      </p:sp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3518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915566"/>
            <a:ext cx="16893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743908" y="915566"/>
            <a:ext cx="234026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32"/>
          <p:cNvSpPr>
            <a:spLocks noChangeArrowheads="1"/>
          </p:cNvSpPr>
          <p:nvPr/>
        </p:nvSpPr>
        <p:spPr bwMode="auto">
          <a:xfrm>
            <a:off x="539844" y="1203600"/>
            <a:ext cx="7993996" cy="2807149"/>
          </a:xfrm>
          <a:prstGeom prst="roundRect">
            <a:avLst>
              <a:gd name="adj" fmla="val 16667"/>
            </a:avLst>
          </a:prstGeom>
          <a:solidFill>
            <a:srgbClr val="C9FFE1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42281" y="1203600"/>
            <a:ext cx="6544131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200" b="1">
                <a:latin typeface="UTM Avo" pitchFamily="18" charset="0"/>
              </a:rPr>
              <a:t>- Bạn Hà</a:t>
            </a:r>
            <a:r>
              <a:rPr lang="vi-VN" sz="2200" b="1">
                <a:latin typeface="UTM Avo" pitchFamily="18" charset="0"/>
              </a:rPr>
              <a:t>, bạn Mai đều </a:t>
            </a:r>
            <a:r>
              <a:rPr lang="en-US" sz="2200" b="1">
                <a:latin typeface="UTM Avo" pitchFamily="18" charset="0"/>
              </a:rPr>
              <a:t>là học sinh lớp 2A.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2322" y="1779662"/>
            <a:ext cx="7258070" cy="110799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200" b="1">
                <a:latin typeface="UTM Avo" pitchFamily="18" charset="0"/>
              </a:rPr>
              <a:t>-   </a:t>
            </a:r>
            <a:r>
              <a:rPr lang="en-US" sz="2200" b="1">
                <a:latin typeface="UTM Avo" pitchFamily="18" charset="0"/>
              </a:rPr>
              <a:t>Bố em</a:t>
            </a:r>
            <a:r>
              <a:rPr lang="vi-VN" sz="2200" b="1">
                <a:latin typeface="UTM Avo" pitchFamily="18" charset="0"/>
              </a:rPr>
              <a:t>, mẹ em và bác Hùng cùng làm một công ty.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14289" y="2932955"/>
            <a:ext cx="8122211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200" b="1">
                <a:latin typeface="UTM Avo" pitchFamily="18" charset="0"/>
              </a:rPr>
              <a:t>- </a:t>
            </a:r>
            <a:r>
              <a:rPr lang="vi-VN" sz="2200" b="1">
                <a:latin typeface="UTM Avo" pitchFamily="18" charset="0"/>
              </a:rPr>
              <a:t>Em thích hoa lan, hoa hồng, hoa huệ</a:t>
            </a:r>
            <a:r>
              <a:rPr lang="en-US" sz="2200" b="1">
                <a:latin typeface="UTM Avo" pitchFamily="18" charset="0"/>
              </a:rPr>
              <a:t>.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40" b="6570"/>
          <a:stretch/>
        </p:blipFill>
        <p:spPr bwMode="auto">
          <a:xfrm>
            <a:off x="6108244" y="1242116"/>
            <a:ext cx="3035759" cy="343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1044195" y="1584849"/>
            <a:ext cx="11186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268328" y="1563638"/>
            <a:ext cx="10075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195600" y="2283718"/>
            <a:ext cx="8635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347144" y="2259038"/>
            <a:ext cx="10075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828384" y="2277550"/>
            <a:ext cx="1507092" cy="61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483772" y="3291830"/>
            <a:ext cx="11186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743908" y="3291830"/>
            <a:ext cx="13681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184068" y="3291830"/>
            <a:ext cx="11881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32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187624" y="555527"/>
            <a:ext cx="7848872" cy="414001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187624" y="555526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3</a:t>
            </a:r>
            <a:r>
              <a:rPr lang="vi-VN" sz="2000" b="1">
                <a:latin typeface="UTM Avo" pitchFamily="18" charset="0"/>
              </a:rPr>
              <a:t>. Đặt một câu có sử dụng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phẩy </a:t>
            </a:r>
            <a:r>
              <a:rPr lang="vi-VN" sz="2000" b="1">
                <a:latin typeface="UTM Avo" pitchFamily="18" charset="0"/>
              </a:rPr>
              <a:t>.</a:t>
            </a:r>
          </a:p>
        </p:txBody>
      </p:sp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3518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915566"/>
            <a:ext cx="16893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743908" y="915566"/>
            <a:ext cx="234026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4976" b="-414"/>
          <a:stretch/>
        </p:blipFill>
        <p:spPr bwMode="auto">
          <a:xfrm>
            <a:off x="1716926" y="1419892"/>
            <a:ext cx="7319573" cy="2644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CC2"/>
              </a:clrFrom>
              <a:clrTo>
                <a:srgbClr val="FFFC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0"/>
          <a:stretch/>
        </p:blipFill>
        <p:spPr bwMode="auto">
          <a:xfrm>
            <a:off x="681657" y="1640581"/>
            <a:ext cx="1151991" cy="248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095836" y="1563909"/>
            <a:ext cx="608467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200" b="1">
                <a:latin typeface="UTM Avo" pitchFamily="18" charset="0"/>
              </a:rPr>
              <a:t>Đặt câu:</a:t>
            </a:r>
            <a:endParaRPr lang="en-US" sz="2200" b="1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43808" y="2038804"/>
            <a:ext cx="6480720" cy="168507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b="1">
                <a:latin typeface="+mj-lt"/>
                <a:cs typeface="HP001 5H" pitchFamily="34" charset="0"/>
              </a:rPr>
              <a:t>- </a:t>
            </a:r>
            <a:r>
              <a:rPr lang="en-US" sz="2300" b="1">
                <a:latin typeface="HP001 5H" pitchFamily="34" charset="0"/>
                <a:cs typeface="HP001 5H" pitchFamily="34" charset="0"/>
              </a:rPr>
              <a:t>Em </a:t>
            </a:r>
            <a:r>
              <a:rPr lang="vi-VN" sz="2300" b="1">
                <a:latin typeface="HP001 5H" pitchFamily="34" charset="0"/>
                <a:cs typeface="HP001 5H" pitchFamily="34" charset="0"/>
              </a:rPr>
              <a:t>ở xã An Khánh, huyện Thủy Nguyên.</a:t>
            </a:r>
          </a:p>
          <a:p>
            <a:pPr>
              <a:lnSpc>
                <a:spcPct val="150000"/>
              </a:lnSpc>
            </a:pPr>
            <a:r>
              <a:rPr lang="en-US" sz="2300" b="1">
                <a:latin typeface="+mj-lt"/>
                <a:cs typeface="HP001 5H" pitchFamily="34" charset="0"/>
              </a:rPr>
              <a:t>- </a:t>
            </a:r>
            <a:r>
              <a:rPr lang="en-US" sz="2300" b="1">
                <a:latin typeface="HP001 5H" pitchFamily="34" charset="0"/>
                <a:cs typeface="HP001 5H" pitchFamily="34" charset="0"/>
              </a:rPr>
              <a:t>Mẹ em</a:t>
            </a:r>
            <a:r>
              <a:rPr lang="vi-VN" sz="2300" b="1">
                <a:latin typeface="HP001 5H" pitchFamily="34" charset="0"/>
                <a:cs typeface="HP001 5H" pitchFamily="34" charset="0"/>
              </a:rPr>
              <a:t>, bố em đều </a:t>
            </a:r>
            <a:r>
              <a:rPr lang="en-US" sz="2300" b="1">
                <a:latin typeface="HP001 5H" pitchFamily="34" charset="0"/>
                <a:cs typeface="HP001 5H" pitchFamily="34" charset="0"/>
              </a:rPr>
              <a:t> là giáo viên.</a:t>
            </a:r>
          </a:p>
          <a:p>
            <a:pPr>
              <a:lnSpc>
                <a:spcPct val="150000"/>
              </a:lnSpc>
            </a:pPr>
            <a:r>
              <a:rPr lang="en-US" sz="2300" b="1">
                <a:latin typeface="+mj-lt"/>
                <a:cs typeface="HP001 5H" pitchFamily="34" charset="0"/>
              </a:rPr>
              <a:t>- </a:t>
            </a:r>
            <a:r>
              <a:rPr lang="vi-VN" sz="2300" b="1">
                <a:latin typeface="HP001 5H" pitchFamily="34" charset="0"/>
                <a:cs typeface="HP001 5H" pitchFamily="34" charset="0"/>
              </a:rPr>
              <a:t>Ông em trồng nhiều táo, chuối và cau.</a:t>
            </a:r>
            <a:endParaRPr lang="en-US" sz="2300">
              <a:latin typeface="HP001 5H" pitchFamily="34" charset="0"/>
              <a:cs typeface="HP001 5H" pitchFamily="34" charset="0"/>
            </a:endParaRPr>
          </a:p>
        </p:txBody>
      </p:sp>
      <p:pic>
        <p:nvPicPr>
          <p:cNvPr id="3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15" y="1893472"/>
            <a:ext cx="2111466" cy="217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03"/>
          <a:stretch/>
        </p:blipFill>
        <p:spPr bwMode="auto">
          <a:xfrm>
            <a:off x="163344" y="1779349"/>
            <a:ext cx="2641893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15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6583" y="490916"/>
            <a:ext cx="3921361" cy="504056"/>
            <a:chOff x="506623" y="2139702"/>
            <a:chExt cx="3921361" cy="504056"/>
          </a:xfrm>
        </p:grpSpPr>
        <p:sp>
          <p:nvSpPr>
            <p:cNvPr id="36" name="Rounded Rectangle 35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latin typeface="UTM Avo" pitchFamily="18" charset="0"/>
                </a:rPr>
                <a:t>Trao đổi bài viết: 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74187" y="1641200"/>
            <a:ext cx="6111046" cy="3016825"/>
            <a:chOff x="467543" y="1523763"/>
            <a:chExt cx="6111046" cy="3016825"/>
          </a:xfrm>
        </p:grpSpPr>
        <p:pic>
          <p:nvPicPr>
            <p:cNvPr id="39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38063" y="1737779"/>
              <a:ext cx="2040526" cy="2444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4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1688324"/>
              <a:ext cx="2196615" cy="2817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5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158" y="1523763"/>
              <a:ext cx="1565920" cy="256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rapezoid 5"/>
            <p:cNvSpPr/>
            <p:nvPr/>
          </p:nvSpPr>
          <p:spPr>
            <a:xfrm>
              <a:off x="1187624" y="3725516"/>
              <a:ext cx="4965266" cy="815072"/>
            </a:xfrm>
            <a:custGeom>
              <a:avLst/>
              <a:gdLst/>
              <a:ahLst/>
              <a:cxnLst/>
              <a:rect l="l" t="t" r="r" b="b"/>
              <a:pathLst>
                <a:path w="4533218" h="1035256">
                  <a:moveTo>
                    <a:pt x="258814" y="0"/>
                  </a:moveTo>
                  <a:lnTo>
                    <a:pt x="3984236" y="0"/>
                  </a:lnTo>
                  <a:lnTo>
                    <a:pt x="4533218" y="1035256"/>
                  </a:lnTo>
                  <a:lnTo>
                    <a:pt x="0" y="1035256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703634" y="1356309"/>
            <a:ext cx="2171554" cy="898904"/>
            <a:chOff x="-499893" y="-818671"/>
            <a:chExt cx="2171554" cy="939009"/>
          </a:xfrm>
        </p:grpSpPr>
        <p:sp>
          <p:nvSpPr>
            <p:cNvPr id="44" name="Oval Callout 43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23358"/>
                <a:gd name="adj2" fmla="val 7088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-394457" y="-725836"/>
              <a:ext cx="1960681" cy="803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UTM Avo" pitchFamily="18" charset="0"/>
                </a:rPr>
                <a:t>Dấu phấy viết đúng ?</a:t>
              </a:r>
              <a:endParaRPr lang="en-US" sz="2000">
                <a:latin typeface="UTM Avo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39261" y="996419"/>
            <a:ext cx="3457853" cy="1090851"/>
            <a:chOff x="7407402" y="1805759"/>
            <a:chExt cx="3457853" cy="1090851"/>
          </a:xfrm>
        </p:grpSpPr>
        <p:pic>
          <p:nvPicPr>
            <p:cNvPr id="47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7402" y="1805759"/>
              <a:ext cx="3457853" cy="1090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7767152" y="1948927"/>
              <a:ext cx="26642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UTM Avo" pitchFamily="18" charset="0"/>
                </a:rPr>
                <a:t>- Bài viết đã đúng yêu cầu!</a:t>
              </a:r>
              <a:endParaRPr lang="en-US" sz="2000">
                <a:latin typeface="UTM Avo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028867" y="600975"/>
            <a:ext cx="2847387" cy="877446"/>
            <a:chOff x="-499893" y="-818671"/>
            <a:chExt cx="2171554" cy="939009"/>
          </a:xfrm>
        </p:grpSpPr>
        <p:sp>
          <p:nvSpPr>
            <p:cNvPr id="50" name="Oval Callout 49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13618"/>
                <a:gd name="adj2" fmla="val 87778"/>
              </a:avLst>
            </a:prstGeom>
            <a:solidFill>
              <a:srgbClr val="FFFF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394457" y="-725836"/>
              <a:ext cx="1960681" cy="823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UTM Avo" pitchFamily="18" charset="0"/>
                </a:rPr>
                <a:t>Đầu câu, cuối câu?</a:t>
              </a:r>
              <a:endParaRPr lang="en-US" sz="2000">
                <a:latin typeface="UTM Avo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258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ounded Rectangle 90"/>
          <p:cNvSpPr>
            <a:spLocks noChangeArrowheads="1"/>
          </p:cNvSpPr>
          <p:nvPr/>
        </p:nvSpPr>
        <p:spPr bwMode="auto">
          <a:xfrm>
            <a:off x="1259637" y="2325975"/>
            <a:ext cx="2088226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1259641" y="2283718"/>
            <a:ext cx="1944208" cy="201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Bước đầu </a:t>
            </a:r>
            <a:r>
              <a:rPr lang="en-US" sz="2000">
                <a:solidFill>
                  <a:prstClr val="black"/>
                </a:solidFill>
                <a:latin typeface="UTM Avo" pitchFamily="18" charset="0"/>
              </a:rPr>
              <a:t>biết </a:t>
            </a: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cách dùng dấu chấm, dấu chấm than.</a:t>
            </a:r>
            <a:endParaRPr lang="vi-VN" sz="2000" b="1">
              <a:solidFill>
                <a:srgbClr val="C00000"/>
              </a:solidFill>
              <a:latin typeface="UTM Avo" pitchFamily="18" charset="0"/>
            </a:endParaRPr>
          </a:p>
        </p:txBody>
      </p:sp>
      <p:cxnSp>
        <p:nvCxnSpPr>
          <p:cNvPr id="80" name="Curved Connector 30"/>
          <p:cNvCxnSpPr>
            <a:cxnSpLocks noChangeShapeType="1"/>
            <a:stCxn id="82" idx="2"/>
          </p:cNvCxnSpPr>
          <p:nvPr/>
        </p:nvCxnSpPr>
        <p:spPr bwMode="auto">
          <a:xfrm flipH="1">
            <a:off x="2483776" y="1227689"/>
            <a:ext cx="3374041" cy="1122453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Rounded Rectangle 80"/>
          <p:cNvSpPr>
            <a:spLocks noChangeArrowheads="1"/>
          </p:cNvSpPr>
          <p:nvPr/>
        </p:nvSpPr>
        <p:spPr bwMode="auto">
          <a:xfrm>
            <a:off x="2195744" y="576880"/>
            <a:ext cx="6478081" cy="673607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3491881" y="627535"/>
            <a:ext cx="4731872" cy="60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Em đã học được gì?</a:t>
            </a:r>
          </a:p>
        </p:txBody>
      </p:sp>
      <p:sp>
        <p:nvSpPr>
          <p:cNvPr id="83" name="Rounded Rectangle 82"/>
          <p:cNvSpPr>
            <a:spLocks noChangeArrowheads="1"/>
          </p:cNvSpPr>
          <p:nvPr/>
        </p:nvSpPr>
        <p:spPr bwMode="auto">
          <a:xfrm>
            <a:off x="3635901" y="2295657"/>
            <a:ext cx="2212559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3670244" y="2317192"/>
            <a:ext cx="2269908" cy="15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Sử dụng đúng dấu chấm, dấu chấm than, dấu phẩy. </a:t>
            </a:r>
          </a:p>
        </p:txBody>
      </p:sp>
      <p:cxnSp>
        <p:nvCxnSpPr>
          <p:cNvPr id="85" name="Curved Connector 30"/>
          <p:cNvCxnSpPr>
            <a:cxnSpLocks noChangeShapeType="1"/>
            <a:stCxn id="82" idx="2"/>
            <a:endCxn id="83" idx="0"/>
          </p:cNvCxnSpPr>
          <p:nvPr/>
        </p:nvCxnSpPr>
        <p:spPr bwMode="auto">
          <a:xfrm flipH="1">
            <a:off x="4742181" y="1227689"/>
            <a:ext cx="1115636" cy="1067968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6" name="Picture 5" descr="Female Teacher Stock Vector Illustration and Royalty Free Female Teacher  Clipart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/>
        </p:blipFill>
        <p:spPr bwMode="auto">
          <a:xfrm>
            <a:off x="-252534" y="123479"/>
            <a:ext cx="2645951" cy="471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ounded Rectangle 86"/>
          <p:cNvSpPr>
            <a:spLocks noChangeArrowheads="1"/>
          </p:cNvSpPr>
          <p:nvPr/>
        </p:nvSpPr>
        <p:spPr bwMode="auto">
          <a:xfrm>
            <a:off x="6151014" y="2355038"/>
            <a:ext cx="2930636" cy="2189125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6245598" y="2381944"/>
            <a:ext cx="2836052" cy="16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 - Biết cách đọc, cách viết câu có dấu chấm than</a:t>
            </a:r>
            <a:r>
              <a:rPr lang="en-US" sz="2000">
                <a:solidFill>
                  <a:prstClr val="black"/>
                </a:solidFill>
                <a:latin typeface="UTM Avo" pitchFamily="18" charset="0"/>
              </a:rPr>
              <a:t>, dấu chấm, dấu phẩy.</a:t>
            </a:r>
            <a:endParaRPr lang="vi-VN" sz="2000">
              <a:solidFill>
                <a:prstClr val="black"/>
              </a:solidFill>
              <a:latin typeface="UTM Avo" pitchFamily="18" charset="0"/>
            </a:endParaRPr>
          </a:p>
        </p:txBody>
      </p:sp>
      <p:cxnSp>
        <p:nvCxnSpPr>
          <p:cNvPr id="89" name="Curved Connector 30"/>
          <p:cNvCxnSpPr>
            <a:cxnSpLocks noChangeShapeType="1"/>
            <a:stCxn id="82" idx="2"/>
            <a:endCxn id="87" idx="0"/>
          </p:cNvCxnSpPr>
          <p:nvPr/>
        </p:nvCxnSpPr>
        <p:spPr bwMode="auto">
          <a:xfrm>
            <a:off x="5857817" y="1227689"/>
            <a:ext cx="1758515" cy="1127349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4439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9" grpId="0"/>
      <p:bldP spid="81" grpId="0" animBg="1"/>
      <p:bldP spid="82" grpId="0"/>
      <p:bldP spid="83" grpId="0" animBg="1"/>
      <p:bldP spid="84" grpId="0"/>
      <p:bldP spid="87" grpId="0" animBg="1"/>
      <p:bldP spid="8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146178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5" y="26749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" y="2968938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60" y="1058570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3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72427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883" y="374790"/>
            <a:ext cx="304527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cố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Dặn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dò</a:t>
            </a:r>
            <a:endParaRPr lang="en-US" altLang="en-US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288" y="843562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xét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học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2" y="1707654"/>
            <a:ext cx="5246438" cy="156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err="1">
                <a:solidFill>
                  <a:srgbClr val="002060"/>
                </a:solidFill>
                <a:cs typeface="Arial" pitchFamily="34" charset="0"/>
              </a:rPr>
              <a:t>sau</a:t>
            </a: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: Bài 1</a:t>
            </a:r>
            <a:r>
              <a:rPr lang="vi-VN" altLang="en-US" sz="2400" b="1">
                <a:solidFill>
                  <a:srgbClr val="002060"/>
                </a:solidFill>
                <a:cs typeface="Arial" pitchFamily="34" charset="0"/>
              </a:rPr>
              <a:t>8</a:t>
            </a: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 ( tiêt 5) – </a:t>
            </a:r>
            <a:r>
              <a:rPr lang="vi-VN" altLang="en-US" sz="2400" b="1">
                <a:solidFill>
                  <a:srgbClr val="002060"/>
                </a:solidFill>
                <a:cs typeface="Arial" pitchFamily="34" charset="0"/>
              </a:rPr>
              <a:t>Luyện tập</a:t>
            </a: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: </a:t>
            </a:r>
            <a:r>
              <a:rPr lang="vi-VN" altLang="en-US" sz="2400" b="1">
                <a:solidFill>
                  <a:srgbClr val="002060"/>
                </a:solidFill>
                <a:cs typeface="Arial" pitchFamily="34" charset="0"/>
              </a:rPr>
              <a:t>Giới thiệu đồ dùng học tập </a:t>
            </a:r>
            <a:r>
              <a:rPr lang="en-US" altLang="en-US" sz="2400" b="1">
                <a:solidFill>
                  <a:srgbClr val="C00000"/>
                </a:solidFill>
                <a:cs typeface="Arial" pitchFamily="34" charset="0"/>
              </a:rPr>
              <a:t>– </a:t>
            </a:r>
            <a:r>
              <a:rPr lang="en-US" altLang="en-US" sz="2400">
                <a:cs typeface="Arial" pitchFamily="34" charset="0"/>
              </a:rPr>
              <a:t>( trang </a:t>
            </a:r>
            <a:r>
              <a:rPr lang="vi-VN" altLang="en-US" sz="2400">
                <a:cs typeface="Arial" pitchFamily="34" charset="0"/>
              </a:rPr>
              <a:t>83</a:t>
            </a:r>
            <a:r>
              <a:rPr lang="en-US" altLang="en-US" sz="2400">
                <a:cs typeface="Arial" pitchFamily="34" charset="0"/>
              </a:rPr>
              <a:t>) </a:t>
            </a:r>
            <a:endParaRPr lang="en-US" altLang="en-US" sz="2400" dirty="0">
              <a:cs typeface="Arial" pitchFamily="34" charset="0"/>
            </a:endParaRPr>
          </a:p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  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30" y="1305221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- Vận dụng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1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6077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639" y="1132285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866" y="227844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1823" y="314753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2142" y="3363841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291388" y="2202716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812092" y="1195615"/>
            <a:ext cx="3519818" cy="95564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892">
              <a:defRPr/>
            </a:pP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3563893" y="2112123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en-US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Câu đố: </a:t>
            </a: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018231" y="2729766"/>
            <a:ext cx="5133046" cy="57876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en-US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Dấu câu gì ấy nhỉ?</a:t>
            </a:r>
          </a:p>
        </p:txBody>
      </p:sp>
      <p:pic>
        <p:nvPicPr>
          <p:cNvPr id="21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8" y="3942448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01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>
        <p:sndAc>
          <p:stSnd>
            <p:snd r:embed="rId3" name="Nhac ne ma mi.wav"/>
          </p:stSnd>
        </p:sndAc>
      </p:transition>
    </mc:Choice>
    <mc:Fallback xmlns="">
      <p:transition advClick="0" advTm="0">
        <p:sndAc>
          <p:stSnd>
            <p:snd r:embed="rId11" name="Nhac ne ma m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CÁI GÌ ẤY NHỈ ?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0096" y="1121020"/>
            <a:ext cx="4643670" cy="3430476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13425" y="1151948"/>
            <a:ext cx="3548256" cy="34304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19683" y="1447563"/>
            <a:ext cx="4464496" cy="193898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30" tIns="45715" rIns="91430" bIns="45715">
            <a:spAutoFit/>
          </a:bodyPr>
          <a:lstStyle/>
          <a:p>
            <a:pPr indent="290478">
              <a:lnSpc>
                <a:spcPct val="150000"/>
              </a:lnSpc>
            </a:pPr>
            <a:r>
              <a:rPr lang="en-US" sz="2000" b="1">
                <a:solidFill>
                  <a:prstClr val="black"/>
                </a:solidFill>
                <a:latin typeface="Arial (Body)"/>
              </a:rPr>
              <a:t>Trông như tai nhỏ</a:t>
            </a:r>
            <a:endParaRPr lang="vi-VN" sz="2000" b="1">
              <a:solidFill>
                <a:prstClr val="black"/>
              </a:solidFill>
              <a:latin typeface="Arial (Body)"/>
            </a:endParaRPr>
          </a:p>
          <a:p>
            <a:pPr indent="290478">
              <a:lnSpc>
                <a:spcPct val="150000"/>
              </a:lnSpc>
            </a:pPr>
            <a:r>
              <a:rPr lang="en-US" sz="2000" b="1">
                <a:solidFill>
                  <a:prstClr val="black"/>
                </a:solidFill>
                <a:latin typeface="Arial (Body)"/>
              </a:rPr>
              <a:t>Đứng ở cuối câu</a:t>
            </a:r>
            <a:endParaRPr lang="vi-VN" sz="2000" b="1">
              <a:solidFill>
                <a:prstClr val="black"/>
              </a:solidFill>
              <a:latin typeface="Arial (Body)"/>
            </a:endParaRPr>
          </a:p>
          <a:p>
            <a:pPr indent="290478">
              <a:lnSpc>
                <a:spcPct val="150000"/>
              </a:lnSpc>
            </a:pPr>
            <a:r>
              <a:rPr lang="en-US" sz="2000" b="1">
                <a:solidFill>
                  <a:prstClr val="black"/>
                </a:solidFill>
                <a:latin typeface="Arial (Body)"/>
              </a:rPr>
              <a:t>Trên cong dưới chấm</a:t>
            </a:r>
            <a:endParaRPr lang="vi-VN" sz="2000" b="1">
              <a:solidFill>
                <a:prstClr val="black"/>
              </a:solidFill>
              <a:latin typeface="Arial (Body)"/>
            </a:endParaRPr>
          </a:p>
          <a:p>
            <a:pPr indent="290478">
              <a:lnSpc>
                <a:spcPct val="150000"/>
              </a:lnSpc>
            </a:pPr>
            <a:r>
              <a:rPr lang="en-US" sz="2000" b="1">
                <a:solidFill>
                  <a:prstClr val="black"/>
                </a:solidFill>
                <a:latin typeface="Arial (Body)"/>
              </a:rPr>
              <a:t>Hỏi đâu cũng dùng</a:t>
            </a:r>
            <a:endParaRPr lang="vi-VN" sz="2000" b="1">
              <a:solidFill>
                <a:prstClr val="black"/>
              </a:solidFill>
              <a:latin typeface="Arial (Body)"/>
            </a:endParaRPr>
          </a:p>
        </p:txBody>
      </p:sp>
      <p:sp>
        <p:nvSpPr>
          <p:cNvPr id="15" name="WordArt 27"/>
          <p:cNvSpPr>
            <a:spLocks noChangeArrowheads="1" noChangeShapeType="1" noTextEdit="1"/>
          </p:cNvSpPr>
          <p:nvPr/>
        </p:nvSpPr>
        <p:spPr bwMode="auto">
          <a:xfrm>
            <a:off x="473633" y="555528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en-US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Câu đố: 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542548" y="3708410"/>
            <a:ext cx="3367200" cy="4000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30" tIns="45715" rIns="91430" bIns="45715">
            <a:spAutoFit/>
          </a:bodyPr>
          <a:lstStyle/>
          <a:p>
            <a:pPr indent="290478" algn="just"/>
            <a:r>
              <a:rPr lang="en-US" sz="2000" b="1" i="1">
                <a:solidFill>
                  <a:srgbClr val="002060"/>
                </a:solidFill>
                <a:latin typeface="Arial (Body)"/>
              </a:rPr>
              <a:t>Đó là  dấu câu gì?</a:t>
            </a:r>
            <a:endParaRPr lang="vi-VN" sz="2000" b="1" i="1">
              <a:solidFill>
                <a:srgbClr val="002060"/>
              </a:solidFill>
              <a:latin typeface="Arial (Body)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868145" y="4137224"/>
            <a:ext cx="2520284" cy="4000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30" tIns="45715" rIns="91430" bIns="45715">
            <a:spAutoFit/>
          </a:bodyPr>
          <a:lstStyle/>
          <a:p>
            <a:pPr indent="290478" algn="just"/>
            <a:r>
              <a:rPr lang="en-US" sz="2000" b="1">
                <a:solidFill>
                  <a:srgbClr val="002060"/>
                </a:solidFill>
                <a:latin typeface="Arial (Body)"/>
              </a:rPr>
              <a:t>Dấu chấm hỏi</a:t>
            </a:r>
            <a:endParaRPr lang="vi-VN" sz="2000" b="1">
              <a:solidFill>
                <a:srgbClr val="002060"/>
              </a:solidFill>
              <a:latin typeface="Arial (Body)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52" y="1297445"/>
            <a:ext cx="1494932" cy="2239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224" y="1693258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174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2078"/>
            <a:ext cx="4447568" cy="4067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7495"/>
            <a:ext cx="4680520" cy="4376488"/>
          </a:xfrm>
          <a:prstGeom prst="rect">
            <a:avLst/>
          </a:prstGeom>
        </p:spPr>
      </p:pic>
      <p:sp>
        <p:nvSpPr>
          <p:cNvPr id="8" name="Rectangle 1"/>
          <p:cNvSpPr/>
          <p:nvPr/>
        </p:nvSpPr>
        <p:spPr>
          <a:xfrm>
            <a:off x="107505" y="3579863"/>
            <a:ext cx="4536504" cy="1064121"/>
          </a:xfrm>
          <a:custGeom>
            <a:avLst/>
            <a:gdLst/>
            <a:ahLst/>
            <a:cxnLst/>
            <a:rect l="l" t="t" r="r" b="b"/>
            <a:pathLst>
              <a:path w="8060926" h="4254574">
                <a:moveTo>
                  <a:pt x="4714428" y="0"/>
                </a:moveTo>
                <a:cubicBezTo>
                  <a:pt x="5025846" y="0"/>
                  <a:pt x="5301746" y="152068"/>
                  <a:pt x="5469855" y="387502"/>
                </a:cubicBezTo>
                <a:cubicBezTo>
                  <a:pt x="5556472" y="404180"/>
                  <a:pt x="5638209" y="434660"/>
                  <a:pt x="5713343" y="476075"/>
                </a:cubicBezTo>
                <a:cubicBezTo>
                  <a:pt x="5854090" y="389529"/>
                  <a:pt x="6019866" y="340246"/>
                  <a:pt x="6197152" y="340246"/>
                </a:cubicBezTo>
                <a:cubicBezTo>
                  <a:pt x="6714148" y="340246"/>
                  <a:pt x="7133256" y="759354"/>
                  <a:pt x="7133256" y="1276350"/>
                </a:cubicBezTo>
                <a:lnTo>
                  <a:pt x="7132004" y="1292208"/>
                </a:lnTo>
                <a:cubicBezTo>
                  <a:pt x="7350427" y="1460456"/>
                  <a:pt x="7488832" y="1725228"/>
                  <a:pt x="7488832" y="2022326"/>
                </a:cubicBezTo>
                <a:cubicBezTo>
                  <a:pt x="7488832" y="2166021"/>
                  <a:pt x="7456455" y="2302153"/>
                  <a:pt x="7396438" y="2422715"/>
                </a:cubicBezTo>
                <a:cubicBezTo>
                  <a:pt x="7781021" y="2538840"/>
                  <a:pt x="8060926" y="2895967"/>
                  <a:pt x="8060926" y="3318470"/>
                </a:cubicBezTo>
                <a:cubicBezTo>
                  <a:pt x="8060926" y="3809866"/>
                  <a:pt x="7682297" y="4212828"/>
                  <a:pt x="7200800" y="4250738"/>
                </a:cubicBezTo>
                <a:lnTo>
                  <a:pt x="7200800" y="4254574"/>
                </a:lnTo>
                <a:lnTo>
                  <a:pt x="7124822" y="4254574"/>
                </a:lnTo>
                <a:lnTo>
                  <a:pt x="936104" y="4254574"/>
                </a:lnTo>
                <a:lnTo>
                  <a:pt x="648072" y="4254574"/>
                </a:lnTo>
                <a:lnTo>
                  <a:pt x="648072" y="4208952"/>
                </a:lnTo>
                <a:cubicBezTo>
                  <a:pt x="271941" y="4087853"/>
                  <a:pt x="0" y="3734919"/>
                  <a:pt x="0" y="3318470"/>
                </a:cubicBezTo>
                <a:cubicBezTo>
                  <a:pt x="0" y="2801474"/>
                  <a:pt x="419108" y="2382366"/>
                  <a:pt x="936104" y="2382366"/>
                </a:cubicBezTo>
                <a:cubicBezTo>
                  <a:pt x="936104" y="2134792"/>
                  <a:pt x="1032213" y="1909665"/>
                  <a:pt x="1190917" y="1743911"/>
                </a:cubicBezTo>
                <a:cubicBezTo>
                  <a:pt x="1120144" y="1612431"/>
                  <a:pt x="1080120" y="1462012"/>
                  <a:pt x="1080120" y="1302246"/>
                </a:cubicBezTo>
                <a:cubicBezTo>
                  <a:pt x="1080120" y="785250"/>
                  <a:pt x="1499228" y="366142"/>
                  <a:pt x="2016224" y="366142"/>
                </a:cubicBezTo>
                <a:cubicBezTo>
                  <a:pt x="2284251" y="366142"/>
                  <a:pt x="2525969" y="478786"/>
                  <a:pt x="2695568" y="660162"/>
                </a:cubicBezTo>
                <a:cubicBezTo>
                  <a:pt x="2849950" y="357194"/>
                  <a:pt x="3164988" y="150118"/>
                  <a:pt x="3528392" y="150118"/>
                </a:cubicBezTo>
                <a:cubicBezTo>
                  <a:pt x="3714279" y="150118"/>
                  <a:pt x="3887512" y="204299"/>
                  <a:pt x="4032135" y="298864"/>
                </a:cubicBezTo>
                <a:cubicBezTo>
                  <a:pt x="4201147" y="114299"/>
                  <a:pt x="4444439" y="0"/>
                  <a:pt x="4714428" y="0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8" y="2067694"/>
            <a:ext cx="3503290" cy="27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24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152466" y="967820"/>
            <a:ext cx="4643670" cy="1435355"/>
          </a:xfrm>
          <a:prstGeom prst="rect">
            <a:avLst/>
          </a:prstGeom>
          <a:solidFill>
            <a:srgbClr val="D5E9C9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4038" y="0"/>
            <a:ext cx="1065902" cy="5164038"/>
          </a:xfrm>
          <a:prstGeom prst="rect">
            <a:avLst/>
          </a:prstGeom>
          <a:gradFill flip="none" rotWithShape="1">
            <a:gsLst>
              <a:gs pos="0">
                <a:srgbClr val="B7E185">
                  <a:shade val="30000"/>
                  <a:satMod val="115000"/>
                </a:srgbClr>
              </a:gs>
              <a:gs pos="50000">
                <a:srgbClr val="B7E185">
                  <a:shade val="67500"/>
                  <a:satMod val="115000"/>
                </a:srgbClr>
              </a:gs>
              <a:gs pos="100000">
                <a:srgbClr val="B7E185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srgbClr val="E8F3E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73731" y="-877"/>
            <a:ext cx="9346947" cy="852781"/>
            <a:chOff x="1116257" y="1851670"/>
            <a:chExt cx="8352287" cy="1020674"/>
          </a:xfrm>
        </p:grpSpPr>
        <p:grpSp>
          <p:nvGrpSpPr>
            <p:cNvPr id="30" name="Group 29"/>
            <p:cNvGrpSpPr/>
            <p:nvPr/>
          </p:nvGrpSpPr>
          <p:grpSpPr>
            <a:xfrm>
              <a:off x="1116257" y="1851670"/>
              <a:ext cx="6985084" cy="1020674"/>
              <a:chOff x="2177480" y="1255068"/>
              <a:chExt cx="6066928" cy="1282918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177480" y="1255068"/>
                <a:ext cx="6066928" cy="128291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294620" y="1347614"/>
                <a:ext cx="5832648" cy="108012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385839" y="2059895"/>
              <a:ext cx="8082705" cy="626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           Mục tiêu cần đạt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" y="-172642"/>
            <a:ext cx="2123727" cy="1761484"/>
            <a:chOff x="1913866" y="2727774"/>
            <a:chExt cx="1909119" cy="1356144"/>
          </a:xfrm>
        </p:grpSpPr>
        <p:sp>
          <p:nvSpPr>
            <p:cNvPr id="46" name="Freeform 45"/>
            <p:cNvSpPr/>
            <p:nvPr/>
          </p:nvSpPr>
          <p:spPr>
            <a:xfrm>
              <a:off x="1913866" y="2727774"/>
              <a:ext cx="1909119" cy="932935"/>
            </a:xfrm>
            <a:custGeom>
              <a:avLst/>
              <a:gdLst>
                <a:gd name="connsiteX0" fmla="*/ 0 w 1909119"/>
                <a:gd name="connsiteY0" fmla="*/ 926756 h 932935"/>
                <a:gd name="connsiteX1" fmla="*/ 0 w 1909119"/>
                <a:gd name="connsiteY1" fmla="*/ 117389 h 932935"/>
                <a:gd name="connsiteX2" fmla="*/ 148281 w 1909119"/>
                <a:gd name="connsiteY2" fmla="*/ 105032 h 932935"/>
                <a:gd name="connsiteX3" fmla="*/ 296562 w 1909119"/>
                <a:gd name="connsiteY3" fmla="*/ 123567 h 932935"/>
                <a:gd name="connsiteX4" fmla="*/ 438665 w 1909119"/>
                <a:gd name="connsiteY4" fmla="*/ 160637 h 932935"/>
                <a:gd name="connsiteX5" fmla="*/ 543697 w 1909119"/>
                <a:gd name="connsiteY5" fmla="*/ 203886 h 932935"/>
                <a:gd name="connsiteX6" fmla="*/ 654908 w 1909119"/>
                <a:gd name="connsiteY6" fmla="*/ 148281 h 932935"/>
                <a:gd name="connsiteX7" fmla="*/ 840259 w 1909119"/>
                <a:gd name="connsiteY7" fmla="*/ 86497 h 932935"/>
                <a:gd name="connsiteX8" fmla="*/ 1000897 w 1909119"/>
                <a:gd name="connsiteY8" fmla="*/ 55605 h 932935"/>
                <a:gd name="connsiteX9" fmla="*/ 1192427 w 1909119"/>
                <a:gd name="connsiteY9" fmla="*/ 18535 h 932935"/>
                <a:gd name="connsiteX10" fmla="*/ 1451919 w 1909119"/>
                <a:gd name="connsiteY10" fmla="*/ 0 h 932935"/>
                <a:gd name="connsiteX11" fmla="*/ 1655805 w 1909119"/>
                <a:gd name="connsiteY11" fmla="*/ 12356 h 932935"/>
                <a:gd name="connsiteX12" fmla="*/ 1847335 w 1909119"/>
                <a:gd name="connsiteY12" fmla="*/ 30891 h 932935"/>
                <a:gd name="connsiteX13" fmla="*/ 1909119 w 1909119"/>
                <a:gd name="connsiteY13" fmla="*/ 30891 h 932935"/>
                <a:gd name="connsiteX14" fmla="*/ 1810265 w 1909119"/>
                <a:gd name="connsiteY14" fmla="*/ 846437 h 932935"/>
                <a:gd name="connsiteX15" fmla="*/ 1421027 w 1909119"/>
                <a:gd name="connsiteY15" fmla="*/ 784654 h 932935"/>
                <a:gd name="connsiteX16" fmla="*/ 1229497 w 1909119"/>
                <a:gd name="connsiteY16" fmla="*/ 797010 h 932935"/>
                <a:gd name="connsiteX17" fmla="*/ 1081216 w 1909119"/>
                <a:gd name="connsiteY17" fmla="*/ 797010 h 932935"/>
                <a:gd name="connsiteX18" fmla="*/ 908221 w 1909119"/>
                <a:gd name="connsiteY18" fmla="*/ 827902 h 932935"/>
                <a:gd name="connsiteX19" fmla="*/ 753762 w 1909119"/>
                <a:gd name="connsiteY19" fmla="*/ 883508 h 932935"/>
                <a:gd name="connsiteX20" fmla="*/ 648730 w 1909119"/>
                <a:gd name="connsiteY20" fmla="*/ 932935 h 932935"/>
                <a:gd name="connsiteX21" fmla="*/ 537519 w 1909119"/>
                <a:gd name="connsiteY21" fmla="*/ 889686 h 932935"/>
                <a:gd name="connsiteX22" fmla="*/ 284205 w 1909119"/>
                <a:gd name="connsiteY22" fmla="*/ 871151 h 932935"/>
                <a:gd name="connsiteX23" fmla="*/ 154459 w 1909119"/>
                <a:gd name="connsiteY23" fmla="*/ 889686 h 932935"/>
                <a:gd name="connsiteX24" fmla="*/ 0 w 1909119"/>
                <a:gd name="connsiteY24" fmla="*/ 926756 h 93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09119" h="932935">
                  <a:moveTo>
                    <a:pt x="0" y="926756"/>
                  </a:moveTo>
                  <a:lnTo>
                    <a:pt x="0" y="117389"/>
                  </a:lnTo>
                  <a:lnTo>
                    <a:pt x="148281" y="105032"/>
                  </a:lnTo>
                  <a:lnTo>
                    <a:pt x="296562" y="123567"/>
                  </a:lnTo>
                  <a:lnTo>
                    <a:pt x="438665" y="160637"/>
                  </a:lnTo>
                  <a:lnTo>
                    <a:pt x="543697" y="203886"/>
                  </a:lnTo>
                  <a:lnTo>
                    <a:pt x="654908" y="148281"/>
                  </a:lnTo>
                  <a:lnTo>
                    <a:pt x="840259" y="86497"/>
                  </a:lnTo>
                  <a:lnTo>
                    <a:pt x="1000897" y="55605"/>
                  </a:lnTo>
                  <a:lnTo>
                    <a:pt x="1192427" y="18535"/>
                  </a:lnTo>
                  <a:lnTo>
                    <a:pt x="1451919" y="0"/>
                  </a:lnTo>
                  <a:lnTo>
                    <a:pt x="1655805" y="12356"/>
                  </a:lnTo>
                  <a:lnTo>
                    <a:pt x="1847335" y="30891"/>
                  </a:lnTo>
                  <a:lnTo>
                    <a:pt x="1909119" y="30891"/>
                  </a:lnTo>
                  <a:lnTo>
                    <a:pt x="1810265" y="846437"/>
                  </a:lnTo>
                  <a:lnTo>
                    <a:pt x="1421027" y="784654"/>
                  </a:lnTo>
                  <a:lnTo>
                    <a:pt x="1229497" y="797010"/>
                  </a:lnTo>
                  <a:lnTo>
                    <a:pt x="1081216" y="797010"/>
                  </a:lnTo>
                  <a:lnTo>
                    <a:pt x="908221" y="827902"/>
                  </a:lnTo>
                  <a:lnTo>
                    <a:pt x="753762" y="883508"/>
                  </a:lnTo>
                  <a:lnTo>
                    <a:pt x="648730" y="932935"/>
                  </a:lnTo>
                  <a:lnTo>
                    <a:pt x="537519" y="889686"/>
                  </a:lnTo>
                  <a:lnTo>
                    <a:pt x="284205" y="871151"/>
                  </a:lnTo>
                  <a:lnTo>
                    <a:pt x="154459" y="889686"/>
                  </a:lnTo>
                  <a:lnTo>
                    <a:pt x="0" y="926756"/>
                  </a:lnTo>
                  <a:close/>
                </a:path>
              </a:pathLst>
            </a:custGeom>
            <a:solidFill>
              <a:srgbClr val="456A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56A2C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267744" y="3219822"/>
              <a:ext cx="1296144" cy="8640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6915246"/>
                </a:avLst>
              </a:prstTxWarp>
              <a:spAutoFit/>
            </a:bodyPr>
            <a:lstStyle/>
            <a:p>
              <a:pPr algn="ctr"/>
              <a:r>
                <a:rPr lang="en-US" sz="3500" b="1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Bài </a:t>
              </a:r>
              <a:r>
                <a:rPr lang="vi-VN" sz="3500" b="1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18</a:t>
              </a:r>
              <a:endParaRPr lang="en-US" sz="3500" b="1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15616" y="2498000"/>
            <a:ext cx="4643670" cy="2522028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40161" y="939819"/>
            <a:ext cx="3150499" cy="40802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187626" y="987578"/>
            <a:ext cx="4608512" cy="144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2200" b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Bài 1</a:t>
            </a:r>
            <a:r>
              <a:rPr lang="vi-VN" sz="2200" b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nl-NL" sz="2200" b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vi-VN" sz="2200" b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Thư viện biết đi </a:t>
            </a:r>
            <a:r>
              <a:rPr lang="nl-NL" sz="2200" b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2200">
                <a:latin typeface="Arial" pitchFamily="34" charset="0"/>
                <a:cs typeface="Arial" pitchFamily="34" charset="0"/>
              </a:rPr>
              <a:t>Luyện từ và câu: Dấu chấm, dấu chấm than, dấu phẩy (trang  </a:t>
            </a:r>
            <a:r>
              <a:rPr lang="vi-VN" sz="2200">
                <a:latin typeface="Arial" pitchFamily="34" charset="0"/>
                <a:cs typeface="Arial" pitchFamily="34" charset="0"/>
              </a:rPr>
              <a:t>82</a:t>
            </a:r>
            <a:r>
              <a:rPr lang="en-US" sz="2200">
                <a:latin typeface="Arial" pitchFamily="34" charset="0"/>
                <a:cs typeface="Arial" pitchFamily="34" charset="0"/>
              </a:rPr>
              <a:t> sgk TV 2 tập 2)</a:t>
            </a:r>
            <a:endParaRPr lang="vi-VN" sz="220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152466" y="2571750"/>
            <a:ext cx="4464496" cy="240064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30" tIns="45715" rIns="91430" bIns="45715">
            <a:spAutoFit/>
          </a:bodyPr>
          <a:lstStyle/>
          <a:p>
            <a:pPr indent="290478" algn="just">
              <a:lnSpc>
                <a:spcPct val="125000"/>
              </a:lnSpc>
            </a:pPr>
            <a:r>
              <a:rPr lang="vi-VN" sz="2000" b="1">
                <a:latin typeface="Arial (Body)"/>
              </a:rPr>
              <a:t>- </a:t>
            </a:r>
            <a:r>
              <a:rPr lang="en-US" sz="2000" b="1">
                <a:latin typeface="Arial (Body)"/>
              </a:rPr>
              <a:t>Bước đầu nhận diện cách dùng dấu chấm, dấu chấm than</a:t>
            </a:r>
            <a:r>
              <a:rPr lang="vi-VN" sz="2000" b="1">
                <a:latin typeface="Arial (Body)"/>
              </a:rPr>
              <a:t>.</a:t>
            </a:r>
          </a:p>
          <a:p>
            <a:pPr algn="just">
              <a:lnSpc>
                <a:spcPct val="125000"/>
              </a:lnSpc>
            </a:pPr>
            <a:r>
              <a:rPr lang="en-US" sz="2000" b="1">
                <a:latin typeface="Arial (Body)"/>
              </a:rPr>
              <a:t>    - </a:t>
            </a:r>
            <a:r>
              <a:rPr lang="vi-VN" sz="2000" b="1">
                <a:latin typeface="Arial (Body)"/>
              </a:rPr>
              <a:t>Sử dụng đúng dấu chấm, dấu chấm than, dấu phẩy. </a:t>
            </a:r>
            <a:endParaRPr lang="en-US" sz="2000" b="1">
              <a:latin typeface="Arial (Body)"/>
            </a:endParaRPr>
          </a:p>
          <a:p>
            <a:pPr algn="just">
              <a:lnSpc>
                <a:spcPct val="125000"/>
              </a:lnSpc>
            </a:pPr>
            <a:r>
              <a:rPr lang="en-US" sz="2000" b="1">
                <a:latin typeface="Arial (Body)"/>
              </a:rPr>
              <a:t>   - Biết cách đọc, cách viết câu có dấu chấm than.</a:t>
            </a:r>
            <a:endParaRPr lang="vi-VN" sz="2000" b="1">
              <a:latin typeface="Arial (Body)"/>
            </a:endParaRPr>
          </a:p>
        </p:txBody>
      </p:sp>
      <p:pic>
        <p:nvPicPr>
          <p:cNvPr id="1026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72" y="967821"/>
            <a:ext cx="2876603" cy="405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38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  <p:bldP spid="29" grpId="0" animBg="1"/>
      <p:bldP spid="5" grpId="0" animBg="1"/>
      <p:bldP spid="22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32"/>
          <p:cNvSpPr>
            <a:spLocks noChangeArrowheads="1"/>
          </p:cNvSpPr>
          <p:nvPr/>
        </p:nvSpPr>
        <p:spPr bwMode="auto">
          <a:xfrm>
            <a:off x="894230" y="1923680"/>
            <a:ext cx="6054034" cy="1502149"/>
          </a:xfrm>
          <a:prstGeom prst="roundRect">
            <a:avLst>
              <a:gd name="adj" fmla="val 16667"/>
            </a:avLst>
          </a:prstGeom>
          <a:solidFill>
            <a:srgbClr val="FFFFC1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07504" y="1130301"/>
            <a:ext cx="8928992" cy="726562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043608" y="1379555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1</a:t>
            </a:r>
            <a:r>
              <a:rPr lang="vi-VN" sz="2000" b="1">
                <a:latin typeface="UTM Avo" pitchFamily="18" charset="0"/>
              </a:rPr>
              <a:t>.  Chọn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chấm</a:t>
            </a:r>
            <a:r>
              <a:rPr lang="vi-VN" sz="2000" b="1">
                <a:latin typeface="UTM Avo" pitchFamily="18" charset="0"/>
              </a:rPr>
              <a:t>,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chấm than </a:t>
            </a:r>
            <a:r>
              <a:rPr lang="vi-VN" sz="2000" b="1">
                <a:latin typeface="UTM Avo" pitchFamily="18" charset="0"/>
              </a:rPr>
              <a:t>cho mỗi câu dưới đây:</a:t>
            </a:r>
          </a:p>
        </p:txBody>
      </p:sp>
      <p:pic>
        <p:nvPicPr>
          <p:cNvPr id="2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36824"/>
            <a:ext cx="23145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4924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1707654"/>
            <a:ext cx="7280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411760" y="1707654"/>
            <a:ext cx="1368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908748" y="1707654"/>
            <a:ext cx="188738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38675" y="2027627"/>
            <a:ext cx="579356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a. Đèn sáng quá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71601" y="2491614"/>
            <a:ext cx="579356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b. Ôi, thư viện rộng thật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71601" y="2963730"/>
            <a:ext cx="579356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c. Các bạn rủ nhau đến thư viện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347864" y="2027626"/>
            <a:ext cx="432048" cy="38718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4251489" y="2467987"/>
            <a:ext cx="432048" cy="38718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5393117" y="2869219"/>
            <a:ext cx="432048" cy="38718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311602" y="4156064"/>
            <a:ext cx="287727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.</a:t>
            </a:r>
          </a:p>
        </p:txBody>
      </p:sp>
      <p:pic>
        <p:nvPicPr>
          <p:cNvPr id="4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27626"/>
            <a:ext cx="146685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95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6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19" grpId="0" animBg="1"/>
      <p:bldP spid="117" grpId="0"/>
      <p:bldP spid="32" grpId="0"/>
      <p:bldP spid="33" grpId="0"/>
      <p:bldP spid="39" grpId="0"/>
      <p:bldP spid="44" grpId="0" animBg="1"/>
      <p:bldP spid="46" grpId="0" animBg="1"/>
      <p:bldP spid="47" grpId="0" animBg="1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32"/>
          <p:cNvSpPr>
            <a:spLocks noChangeArrowheads="1"/>
          </p:cNvSpPr>
          <p:nvPr/>
        </p:nvSpPr>
        <p:spPr bwMode="auto">
          <a:xfrm>
            <a:off x="894230" y="1923680"/>
            <a:ext cx="6054034" cy="1502149"/>
          </a:xfrm>
          <a:prstGeom prst="roundRect">
            <a:avLst>
              <a:gd name="adj" fmla="val 16667"/>
            </a:avLst>
          </a:prstGeom>
          <a:solidFill>
            <a:srgbClr val="FFFFC1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07504" y="1130301"/>
            <a:ext cx="8928992" cy="726562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043608" y="1379555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1</a:t>
            </a:r>
            <a:r>
              <a:rPr lang="vi-VN" sz="2000" b="1">
                <a:latin typeface="UTM Avo" pitchFamily="18" charset="0"/>
              </a:rPr>
              <a:t>.  Chọn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chấm</a:t>
            </a:r>
            <a:r>
              <a:rPr lang="vi-VN" sz="2000" b="1">
                <a:latin typeface="UTM Avo" pitchFamily="18" charset="0"/>
              </a:rPr>
              <a:t>,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chấm than </a:t>
            </a:r>
            <a:r>
              <a:rPr lang="vi-VN" sz="2000" b="1">
                <a:latin typeface="UTM Avo" pitchFamily="18" charset="0"/>
              </a:rPr>
              <a:t>cho mỗi câu dưới đây:</a:t>
            </a:r>
          </a:p>
        </p:txBody>
      </p:sp>
      <p:pic>
        <p:nvPicPr>
          <p:cNvPr id="2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36824"/>
            <a:ext cx="23145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4924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1707654"/>
            <a:ext cx="7280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411760" y="1707654"/>
            <a:ext cx="1368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908748" y="1707654"/>
            <a:ext cx="188738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38675" y="2027627"/>
            <a:ext cx="579356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a. Đèn sáng quá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71601" y="2491614"/>
            <a:ext cx="579356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b. Ôi, thư viện rộng thật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71601" y="2963730"/>
            <a:ext cx="579356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c. Các bạn rủ nhau đến thư viện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347864" y="2027626"/>
            <a:ext cx="432048" cy="38718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4251489" y="2467987"/>
            <a:ext cx="432048" cy="38718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5393117" y="2869219"/>
            <a:ext cx="432048" cy="38718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loud Callout 50"/>
          <p:cNvSpPr/>
          <p:nvPr/>
        </p:nvSpPr>
        <p:spPr>
          <a:xfrm>
            <a:off x="2842273" y="3363840"/>
            <a:ext cx="3595433" cy="1192333"/>
          </a:xfrm>
          <a:prstGeom prst="cloudCallout">
            <a:avLst>
              <a:gd name="adj1" fmla="val 71447"/>
              <a:gd name="adj2" fmla="val -86642"/>
            </a:avLst>
          </a:prstGeom>
          <a:solidFill>
            <a:srgbClr val="FFE7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>
                <a:solidFill>
                  <a:schemeClr val="tx1"/>
                </a:solidFill>
              </a:rPr>
              <a:t>- Em dùng </a:t>
            </a:r>
            <a:r>
              <a:rPr lang="vi-VN" b="1">
                <a:solidFill>
                  <a:srgbClr val="C00000"/>
                </a:solidFill>
              </a:rPr>
              <a:t>dấu chấm than  </a:t>
            </a:r>
            <a:r>
              <a:rPr lang="vi-VN" b="1">
                <a:solidFill>
                  <a:schemeClr val="tx1"/>
                </a:solidFill>
              </a:rPr>
              <a:t>khi nào?</a:t>
            </a:r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52" name="Picture 33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07"/>
          <a:stretch/>
        </p:blipFill>
        <p:spPr bwMode="auto">
          <a:xfrm>
            <a:off x="6503649" y="2491616"/>
            <a:ext cx="2770188" cy="218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Cloud Callout 52"/>
          <p:cNvSpPr/>
          <p:nvPr/>
        </p:nvSpPr>
        <p:spPr>
          <a:xfrm>
            <a:off x="2908220" y="3425827"/>
            <a:ext cx="3595433" cy="977624"/>
          </a:xfrm>
          <a:prstGeom prst="cloudCallout">
            <a:avLst>
              <a:gd name="adj1" fmla="val 71447"/>
              <a:gd name="adj2" fmla="val -86642"/>
            </a:avLst>
          </a:prstGeom>
          <a:solidFill>
            <a:srgbClr val="FFE7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>
                <a:solidFill>
                  <a:srgbClr val="002060"/>
                </a:solidFill>
              </a:rPr>
              <a:t>- Em dùng dấu chấm khi nào?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11602" y="4156064"/>
            <a:ext cx="287727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419876" y="2027627"/>
            <a:ext cx="287727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!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349347" y="2499742"/>
            <a:ext cx="287727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!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499413" y="2891722"/>
            <a:ext cx="287727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736318" y="2010332"/>
            <a:ext cx="3002582" cy="417402"/>
            <a:chOff x="3736318" y="2010332"/>
            <a:chExt cx="3002582" cy="417402"/>
          </a:xfrm>
        </p:grpSpPr>
        <p:sp>
          <p:nvSpPr>
            <p:cNvPr id="61" name="TextBox 60"/>
            <p:cNvSpPr txBox="1"/>
            <p:nvPr/>
          </p:nvSpPr>
          <p:spPr>
            <a:xfrm>
              <a:off x="4644008" y="2010332"/>
              <a:ext cx="2094892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000" b="1" i="1">
                  <a:solidFill>
                    <a:srgbClr val="002060"/>
                  </a:solidFill>
                  <a:latin typeface="UTM Avo" pitchFamily="18" charset="0"/>
                </a:rPr>
                <a:t>- Lời khen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3736318" y="2410440"/>
              <a:ext cx="2232248" cy="17294"/>
            </a:xfrm>
            <a:prstGeom prst="straightConnector1">
              <a:avLst/>
            </a:prstGeom>
            <a:ln w="38100">
              <a:solidFill>
                <a:srgbClr val="22666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4141985" y="2442380"/>
            <a:ext cx="3382342" cy="417402"/>
            <a:chOff x="3736318" y="2010332"/>
            <a:chExt cx="3382342" cy="417402"/>
          </a:xfrm>
        </p:grpSpPr>
        <p:sp>
          <p:nvSpPr>
            <p:cNvPr id="63" name="TextBox 62"/>
            <p:cNvSpPr txBox="1"/>
            <p:nvPr/>
          </p:nvSpPr>
          <p:spPr>
            <a:xfrm>
              <a:off x="4644007" y="2010332"/>
              <a:ext cx="2474653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000" b="1" i="1">
                  <a:solidFill>
                    <a:srgbClr val="002060"/>
                  </a:solidFill>
                  <a:latin typeface="UTM Avo" pitchFamily="18" charset="0"/>
                </a:rPr>
                <a:t>- Lời ngạc nhiên</a:t>
              </a:r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 flipH="1" flipV="1">
              <a:off x="3736318" y="2410440"/>
              <a:ext cx="2232248" cy="17294"/>
            </a:xfrm>
            <a:prstGeom prst="straightConnector1">
              <a:avLst/>
            </a:prstGeom>
            <a:ln w="38100">
              <a:solidFill>
                <a:srgbClr val="22666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5049674" y="2946436"/>
            <a:ext cx="4390454" cy="417402"/>
            <a:chOff x="3736318" y="2010332"/>
            <a:chExt cx="4390454" cy="417402"/>
          </a:xfrm>
        </p:grpSpPr>
        <p:sp>
          <p:nvSpPr>
            <p:cNvPr id="66" name="TextBox 65"/>
            <p:cNvSpPr txBox="1"/>
            <p:nvPr/>
          </p:nvSpPr>
          <p:spPr>
            <a:xfrm>
              <a:off x="4644007" y="2010332"/>
              <a:ext cx="3482765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000" b="1" i="1">
                  <a:solidFill>
                    <a:srgbClr val="002060"/>
                  </a:solidFill>
                  <a:latin typeface="UTM Avo" pitchFamily="18" charset="0"/>
                </a:rPr>
                <a:t>- Lời kể một sự việc</a:t>
              </a: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 flipH="1" flipV="1">
              <a:off x="3736318" y="2410440"/>
              <a:ext cx="2232248" cy="17294"/>
            </a:xfrm>
            <a:prstGeom prst="straightConnector1">
              <a:avLst/>
            </a:prstGeom>
            <a:ln w="38100">
              <a:solidFill>
                <a:srgbClr val="22666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751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32" grpId="0"/>
      <p:bldP spid="33" grpId="0"/>
      <p:bldP spid="39" grpId="0"/>
      <p:bldP spid="44" grpId="0" animBg="1"/>
      <p:bldP spid="46" grpId="0" animBg="1"/>
      <p:bldP spid="47" grpId="0" animBg="1"/>
      <p:bldP spid="51" grpId="0" animBg="1"/>
      <p:bldP spid="51" grpId="1" animBg="1"/>
      <p:bldP spid="53" grpId="0" animBg="1"/>
      <p:bldP spid="53" grpId="1" animBg="1"/>
      <p:bldP spid="54" grpId="0"/>
      <p:bldP spid="58" grpId="0"/>
      <p:bldP spid="59" grpId="0"/>
      <p:bldP spid="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4" t="58585" r="8195"/>
          <a:stretch/>
        </p:blipFill>
        <p:spPr bwMode="auto">
          <a:xfrm>
            <a:off x="539845" y="2061029"/>
            <a:ext cx="8496652" cy="239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07504" y="1130301"/>
            <a:ext cx="8928992" cy="726562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043608" y="1379555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1</a:t>
            </a:r>
            <a:r>
              <a:rPr lang="vi-VN" sz="2000" b="1">
                <a:latin typeface="UTM Avo" pitchFamily="18" charset="0"/>
              </a:rPr>
              <a:t>.  Chọn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chấm</a:t>
            </a:r>
            <a:r>
              <a:rPr lang="vi-VN" sz="2000" b="1">
                <a:latin typeface="UTM Avo" pitchFamily="18" charset="0"/>
              </a:rPr>
              <a:t>,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chấm than </a:t>
            </a:r>
            <a:r>
              <a:rPr lang="vi-VN" sz="2000" b="1">
                <a:latin typeface="UTM Avo" pitchFamily="18" charset="0"/>
              </a:rPr>
              <a:t>cho mỗi câu dưới đây:</a:t>
            </a:r>
          </a:p>
        </p:txBody>
      </p:sp>
      <p:pic>
        <p:nvPicPr>
          <p:cNvPr id="2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36824"/>
            <a:ext cx="23145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4924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1707654"/>
            <a:ext cx="7280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411760" y="1707654"/>
            <a:ext cx="1368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908748" y="1707654"/>
            <a:ext cx="188738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677670" y="2787774"/>
            <a:ext cx="5846658" cy="133882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latin typeface="HP001 5H" pitchFamily="34" charset="0"/>
                <a:cs typeface="HP001 5H" pitchFamily="34" charset="0"/>
              </a:rPr>
              <a:t>a) Đèn sáng quá</a:t>
            </a:r>
            <a:endParaRPr lang="vi-VN" sz="5400" b="1">
              <a:latin typeface="HP001 5H" pitchFamily="34" charset="0"/>
              <a:cs typeface="HP001 5H" pitchFamily="34" charset="0"/>
            </a:endParaRPr>
          </a:p>
        </p:txBody>
      </p:sp>
      <p:pic>
        <p:nvPicPr>
          <p:cNvPr id="205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87" y="3034958"/>
            <a:ext cx="516057" cy="84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187624" y="1317999"/>
            <a:ext cx="7992888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400" b="1">
                <a:solidFill>
                  <a:srgbClr val="002060"/>
                </a:solidFill>
                <a:latin typeface="UTM Avo" pitchFamily="18" charset="0"/>
              </a:rPr>
              <a:t>Khi đọc câu có dấu chấm than, em chú ý gì?</a:t>
            </a:r>
            <a:endParaRPr lang="vi-VN" sz="2400" b="1">
              <a:solidFill>
                <a:srgbClr val="00206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81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146586" y="3403716"/>
            <a:ext cx="8889913" cy="1099138"/>
          </a:xfrm>
          <a:prstGeom prst="roundRect">
            <a:avLst>
              <a:gd name="adj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" name="Rounded Rectangle 32"/>
          <p:cNvSpPr>
            <a:spLocks noChangeArrowheads="1"/>
          </p:cNvSpPr>
          <p:nvPr/>
        </p:nvSpPr>
        <p:spPr bwMode="auto">
          <a:xfrm>
            <a:off x="966238" y="1131592"/>
            <a:ext cx="7873520" cy="1990961"/>
          </a:xfrm>
          <a:prstGeom prst="roundRect">
            <a:avLst>
              <a:gd name="adj" fmla="val 16667"/>
            </a:avLst>
          </a:prstGeom>
          <a:solidFill>
            <a:srgbClr val="BDFFD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187624" y="555527"/>
            <a:ext cx="7848872" cy="414001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187624" y="555526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2</a:t>
            </a:r>
            <a:r>
              <a:rPr lang="vi-VN" sz="2000" b="1">
                <a:latin typeface="UTM Avo" pitchFamily="18" charset="0"/>
              </a:rPr>
              <a:t>. Có thể đặt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phẩy </a:t>
            </a:r>
            <a:r>
              <a:rPr lang="vi-VN" sz="2000" b="1">
                <a:latin typeface="UTM Avo" pitchFamily="18" charset="0"/>
              </a:rPr>
              <a:t>vào chỗ nào trong mỗi câu sau?</a:t>
            </a:r>
          </a:p>
        </p:txBody>
      </p:sp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3518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915566"/>
            <a:ext cx="13292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095836" y="915566"/>
            <a:ext cx="1368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629339" y="915566"/>
            <a:ext cx="152684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10681" y="1235538"/>
            <a:ext cx="7530973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a. Sách  báo  tạp chí đều được xếp gọn gàng trên giá.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43608" y="1699526"/>
            <a:ext cx="727280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b. Bạn Mai b</a:t>
            </a:r>
            <a:r>
              <a:rPr lang="en-US" sz="2000" b="1">
                <a:latin typeface="UTM Avo" pitchFamily="18" charset="0"/>
              </a:rPr>
              <a:t>ạ</a:t>
            </a:r>
            <a:r>
              <a:rPr lang="vi-VN" sz="2000" b="1">
                <a:latin typeface="UTM Avo" pitchFamily="18" charset="0"/>
              </a:rPr>
              <a:t>n Lan đều thích đọc sách khoa học.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43608" y="2295914"/>
            <a:ext cx="779615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c. Học sinh lớp 1 lớp 2 đến thư viện đọc sách vào chiều thứ Năm hằng tuần.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11598" y="3581289"/>
            <a:ext cx="260421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Cách làm: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84443" y="3999088"/>
            <a:ext cx="260421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002060"/>
                </a:solidFill>
                <a:latin typeface="UTM Avo" pitchFamily="18" charset="0"/>
              </a:rPr>
              <a:t>Câu a: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346577" y="4014702"/>
            <a:ext cx="7530973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Những gì </a:t>
            </a:r>
            <a:r>
              <a:rPr lang="vi-VN" sz="2000" b="1">
                <a:latin typeface="UTM Avo" pitchFamily="18" charset="0"/>
              </a:rPr>
              <a:t>đều được xếp gọn gàng trên giá? 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1418585" y="1563638"/>
            <a:ext cx="6331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2251184" y="1588198"/>
            <a:ext cx="4486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2915816" y="1563638"/>
            <a:ext cx="10081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2051720" y="1275606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675834" y="1271474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5652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6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8" grpId="0" animBg="1"/>
      <p:bldP spid="119" grpId="0" animBg="1"/>
      <p:bldP spid="117" grpId="0"/>
      <p:bldP spid="32" grpId="0"/>
      <p:bldP spid="33" grpId="0"/>
      <p:bldP spid="39" grpId="0"/>
      <p:bldP spid="54" grpId="0"/>
      <p:bldP spid="42" grpId="0"/>
      <p:bldP spid="69" grpId="0"/>
      <p:bldP spid="73" grpId="0"/>
      <p:bldP spid="7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44067</TotalTime>
  <Words>967</Words>
  <Application>Microsoft Office PowerPoint</Application>
  <PresentationFormat>On-screen Show (16:9)</PresentationFormat>
  <Paragraphs>141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等线</vt:lpstr>
      <vt:lpstr>Arial</vt:lpstr>
      <vt:lpstr>Arial (Body)</vt:lpstr>
      <vt:lpstr>Arial Rounded MT Bold</vt:lpstr>
      <vt:lpstr>Calibri</vt:lpstr>
      <vt:lpstr>Calibri Light</vt:lpstr>
      <vt:lpstr>HP001 5H</vt:lpstr>
      <vt:lpstr>UTM Avo</vt:lpstr>
      <vt:lpstr>自定义设计方案</vt:lpstr>
      <vt:lpstr>1_自定义设计方案</vt:lpstr>
      <vt:lpstr>2_自定义设计方案</vt:lpstr>
      <vt:lpstr>1_Default Design</vt:lpstr>
      <vt:lpstr>3_自定义设计方案</vt:lpstr>
      <vt:lpstr>5_自定义设计方案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Hang Nguyen</cp:lastModifiedBy>
  <cp:revision>1035</cp:revision>
  <dcterms:created xsi:type="dcterms:W3CDTF">2015-04-15T03:07:00Z</dcterms:created>
  <dcterms:modified xsi:type="dcterms:W3CDTF">2025-03-30T14:37:12Z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