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 id="2147483720" r:id="rId2"/>
    <p:sldMasterId id="2147483734" r:id="rId3"/>
    <p:sldMasterId id="2147483736" r:id="rId4"/>
    <p:sldMasterId id="2147483748" r:id="rId5"/>
  </p:sldMasterIdLst>
  <p:notesMasterIdLst>
    <p:notesMasterId r:id="rId14"/>
  </p:notesMasterIdLst>
  <p:sldIdLst>
    <p:sldId id="296" r:id="rId6"/>
    <p:sldId id="289" r:id="rId7"/>
    <p:sldId id="288" r:id="rId8"/>
    <p:sldId id="290" r:id="rId9"/>
    <p:sldId id="291" r:id="rId10"/>
    <p:sldId id="292" r:id="rId11"/>
    <p:sldId id="293"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78" d="100"/>
          <a:sy n="78" d="100"/>
        </p:scale>
        <p:origin x="83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18696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376" tIns="45718" rIns="91376" bIns="45718"/>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4/10/2025</a:t>
            </a:fld>
            <a:endParaRPr lang="en-US" altLang="x-none"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extLst>
      <p:ext uri="{BB962C8B-B14F-4D97-AF65-F5344CB8AC3E}">
        <p14:creationId xmlns:p14="http://schemas.microsoft.com/office/powerpoint/2010/main" val="16538578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4/10/2025</a:t>
            </a:fld>
            <a:endParaRPr lang="en-US" altLang="x-none"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extLst>
      <p:ext uri="{BB962C8B-B14F-4D97-AF65-F5344CB8AC3E}">
        <p14:creationId xmlns:p14="http://schemas.microsoft.com/office/powerpoint/2010/main" val="8942729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12998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extLst>
      <p:ext uri="{BB962C8B-B14F-4D97-AF65-F5344CB8AC3E}">
        <p14:creationId xmlns:p14="http://schemas.microsoft.com/office/powerpoint/2010/main" val="11788908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6.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5.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3362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681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3674"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0512"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734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993058" y="1170038"/>
            <a:ext cx="9779896" cy="4817807"/>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29" y="2157609"/>
            <a:ext cx="90589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Tiếng</a:t>
            </a:r>
            <a:r>
              <a:rPr kumimoji="0" lang="en-US" altLang="zh-CN" sz="4000" b="1" i="0" u="none" strike="noStrike" kern="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Việt </a:t>
            </a:r>
          </a:p>
        </p:txBody>
      </p:sp>
      <p:sp>
        <p:nvSpPr>
          <p:cNvPr id="2" name="TextBox 1">
            <a:extLst>
              <a:ext uri="{FF2B5EF4-FFF2-40B4-BE49-F238E27FC236}">
                <a16:creationId xmlns:a16="http://schemas.microsoft.com/office/drawing/2014/main" id="{F28DDE20-E522-1EFB-5E3A-E6A490A980D3}"/>
              </a:ext>
            </a:extLst>
          </p:cNvPr>
          <p:cNvSpPr txBox="1"/>
          <p:nvPr/>
        </p:nvSpPr>
        <p:spPr>
          <a:xfrm>
            <a:off x="1534495" y="3180782"/>
            <a:ext cx="86970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472C4"/>
                  </a:solidFill>
                  <a:prstDash val="solid"/>
                </a:ln>
                <a:solidFill>
                  <a:srgbClr val="4472C4">
                    <a:lumMod val="75000"/>
                  </a:srgbClr>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TỚ NHỚ CẬU</a:t>
            </a:r>
            <a:endParaRPr kumimoji="0" lang="en-US" sz="5400" b="1" i="0" u="none" strike="noStrike" kern="1200" cap="none" spc="0" normalizeH="0" baseline="0" noProof="0" dirty="0">
              <a:ln w="12700">
                <a:solidFill>
                  <a:srgbClr val="4472C4"/>
                </a:solidFill>
                <a:prstDash val="solid"/>
              </a:ln>
              <a:solidFill>
                <a:srgbClr val="4472C4">
                  <a:lumMod val="75000"/>
                </a:srgbClr>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0952A3D-6BF6-2FA4-5B82-B0247A1BA555}"/>
              </a:ext>
            </a:extLst>
          </p:cNvPr>
          <p:cNvSpPr txBox="1"/>
          <p:nvPr/>
        </p:nvSpPr>
        <p:spPr>
          <a:xfrm>
            <a:off x="2035277" y="2232602"/>
            <a:ext cx="193695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18</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0" i="0" u="none" strike="noStrike" kern="1200" cap="none" spc="0" normalizeH="0" baseline="0" noProof="0" dirty="0">
              <a:ln>
                <a:noFill/>
              </a:ln>
              <a:solidFill>
                <a:srgbClr val="7030A0"/>
              </a:solidFill>
              <a:effectLst/>
              <a:uLnTx/>
              <a:uFillTx/>
              <a:latin typeface="Calibri"/>
              <a:ea typeface="+mn-ea"/>
              <a:cs typeface="+mn-cs"/>
            </a:endParaRPr>
          </a:p>
        </p:txBody>
      </p:sp>
      <p:sp>
        <p:nvSpPr>
          <p:cNvPr id="5" name="TextBox 4">
            <a:extLst>
              <a:ext uri="{FF2B5EF4-FFF2-40B4-BE49-F238E27FC236}">
                <a16:creationId xmlns:a16="http://schemas.microsoft.com/office/drawing/2014/main" id="{0031B1D7-3AFE-6449-5657-656DF97997DB}"/>
              </a:ext>
            </a:extLst>
          </p:cNvPr>
          <p:cNvSpPr txBox="1"/>
          <p:nvPr/>
        </p:nvSpPr>
        <p:spPr>
          <a:xfrm>
            <a:off x="1566528" y="4179105"/>
            <a:ext cx="905893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0" cap="none" spc="0" normalizeH="0" baseline="0" noProof="0" dirty="0">
                <a:ln w="9525">
                  <a:solidFill>
                    <a:prstClr val="white"/>
                  </a:solidFill>
                  <a:prstDash val="solid"/>
                </a:ln>
                <a:solidFill>
                  <a:srgbClr val="7030A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(Tiết 5 + 6)</a:t>
            </a:r>
          </a:p>
        </p:txBody>
      </p:sp>
      <p:sp>
        <p:nvSpPr>
          <p:cNvPr id="6" name="TextBox 5">
            <a:extLst>
              <a:ext uri="{FF2B5EF4-FFF2-40B4-BE49-F238E27FC236}">
                <a16:creationId xmlns:a16="http://schemas.microsoft.com/office/drawing/2014/main" id="{4F5F5B59-0311-80EB-92FB-E7CFADE913CE}"/>
              </a:ext>
            </a:extLst>
          </p:cNvPr>
          <p:cNvSpPr txBox="1"/>
          <p:nvPr/>
        </p:nvSpPr>
        <p:spPr>
          <a:xfrm>
            <a:off x="1353536" y="230768"/>
            <a:ext cx="905893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TRƯỜNG TIỂU HỌC ANH DŨNG</a:t>
            </a:r>
            <a:endParaRPr kumimoji="0" lang="en-US"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endParaRPr>
          </a:p>
        </p:txBody>
      </p:sp>
      <p:cxnSp>
        <p:nvCxnSpPr>
          <p:cNvPr id="10" name="Straight Connector 9">
            <a:extLst>
              <a:ext uri="{FF2B5EF4-FFF2-40B4-BE49-F238E27FC236}">
                <a16:creationId xmlns:a16="http://schemas.microsoft.com/office/drawing/2014/main" id="{301501D3-288D-A87D-F4D5-1C9D2F971D40}"/>
              </a:ext>
            </a:extLst>
          </p:cNvPr>
          <p:cNvCxnSpPr/>
          <p:nvPr/>
        </p:nvCxnSpPr>
        <p:spPr>
          <a:xfrm>
            <a:off x="4542503" y="1055540"/>
            <a:ext cx="2802194"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5 + 6</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sz="2400">
              <a:latin typeface="Arial-Rounded" panose="020B0500000000000000" pitchFamily="34" charset="0"/>
              <a:cs typeface="Arial-Rounded" panose="020B0500000000000000" pitchFamily="34" charset="0"/>
            </a:endParaRPr>
          </a:p>
        </p:txBody>
      </p:sp>
      <p:pic>
        <p:nvPicPr>
          <p:cNvPr id="5" name="Content Placeholder 4"/>
          <p:cNvPicPr>
            <a:picLocks noGrp="1" noChangeAspect="1"/>
          </p:cNvPicPr>
          <p:nvPr>
            <p:ph idx="1"/>
          </p:nvPr>
        </p:nvPicPr>
        <p:blipFill>
          <a:blip r:embed="rId3"/>
          <a:stretch>
            <a:fillRect/>
          </a:stretch>
        </p:blipFill>
        <p:spPr>
          <a:xfrm>
            <a:off x="0" y="0"/>
            <a:ext cx="0" cy="0"/>
          </a:xfrm>
          <a:prstGeom prst="rect">
            <a:avLst/>
          </a:prstGeom>
        </p:spPr>
      </p:pic>
      <p:pic>
        <p:nvPicPr>
          <p:cNvPr id="7" name="Picture 6"/>
          <p:cNvPicPr>
            <a:picLocks noChangeAspect="1"/>
          </p:cNvPicPr>
          <p:nvPr/>
        </p:nvPicPr>
        <p:blipFill>
          <a:blip r:embed="rId3"/>
          <a:stretch>
            <a:fillRect/>
          </a:stretch>
        </p:blipFill>
        <p:spPr>
          <a:xfrm>
            <a:off x="1256030" y="951230"/>
            <a:ext cx="9679305" cy="3615690"/>
          </a:xfrm>
          <a:prstGeom prst="rect">
            <a:avLst/>
          </a:prstGeom>
        </p:spPr>
      </p:pic>
      <p:sp>
        <p:nvSpPr>
          <p:cNvPr id="9" name="Rounded Rectangle 8"/>
          <p:cNvSpPr/>
          <p:nvPr/>
        </p:nvSpPr>
        <p:spPr>
          <a:xfrm>
            <a:off x="1742440" y="4684395"/>
            <a:ext cx="3347720" cy="12985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2 bạn nhỏ đang đi học, phía xa có 2 mẹ con dắt tay nhau</a:t>
            </a:r>
          </a:p>
        </p:txBody>
      </p:sp>
      <p:sp>
        <p:nvSpPr>
          <p:cNvPr id="10" name="Rounded Rectangle 9"/>
          <p:cNvSpPr/>
          <p:nvPr/>
        </p:nvSpPr>
        <p:spPr>
          <a:xfrm>
            <a:off x="5292725" y="4754880"/>
            <a:ext cx="2840990" cy="12280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3 bạn học sinh đang trao đổi bài</a:t>
            </a:r>
          </a:p>
        </p:txBody>
      </p:sp>
      <p:sp>
        <p:nvSpPr>
          <p:cNvPr id="11" name="Rounded Rectangle 10"/>
          <p:cNvSpPr/>
          <p:nvPr/>
        </p:nvSpPr>
        <p:spPr>
          <a:xfrm>
            <a:off x="8305165" y="4744720"/>
            <a:ext cx="2840990" cy="12382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các bạn học sinh đang chơi trên sân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0" cy="0"/>
          </a:xfrm>
          <a:prstGeom prst="rect">
            <a:avLst/>
          </a:prstGeom>
        </p:spPr>
      </p:pic>
      <p:pic>
        <p:nvPicPr>
          <p:cNvPr id="5" name="Picture 4"/>
          <p:cNvPicPr>
            <a:picLocks noChangeAspect="1"/>
          </p:cNvPicPr>
          <p:nvPr/>
        </p:nvPicPr>
        <p:blipFill>
          <a:blip r:embed="rId3"/>
          <a:stretch>
            <a:fillRect/>
          </a:stretch>
        </p:blipFill>
        <p:spPr>
          <a:xfrm>
            <a:off x="1821180" y="440055"/>
            <a:ext cx="9157970" cy="2589530"/>
          </a:xfrm>
          <a:prstGeom prst="rect">
            <a:avLst/>
          </a:prstGeom>
        </p:spPr>
      </p:pic>
      <p:sp>
        <p:nvSpPr>
          <p:cNvPr id="7" name="Rounded Rectangle 6"/>
          <p:cNvSpPr/>
          <p:nvPr/>
        </p:nvSpPr>
        <p:spPr>
          <a:xfrm>
            <a:off x="1989455" y="3552190"/>
            <a:ext cx="8559800" cy="2433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Arial-Rounded" panose="020B0500000000000000" pitchFamily="34" charset="0"/>
                <a:cs typeface="Arial-Rounded" panose="020B0500000000000000" pitchFamily="34" charset="0"/>
              </a:rPr>
              <a:t>Cứ vào giờ ra chơi là nhóm lớp em sẽ xuống sân trường chơi nhảy dây. Nhóm của em chơi thường có năm đến mười bạn, chia ra làm hai nhóm. Một nhóm sẽ đảm nhận nhiệm vụ quất dây. Một nhóm sẽ nhảy dây. Khi sợi dây thừng được quất lên sẽ tạo thành một vòng cung, các bạn sẽ lần lượt vào nhảy. Em rất vui khi chơi nhảy dây cùng các bạn.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Đọc mở rộng</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 y="109855"/>
            <a:ext cx="6435090" cy="9467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1. Tìm đọc 1 bài thơ về tình bạn</a:t>
            </a:r>
          </a:p>
        </p:txBody>
      </p:sp>
      <p:pic>
        <p:nvPicPr>
          <p:cNvPr id="3" name="Picture 2" descr="Chúng ta đều là bạn"/>
          <p:cNvPicPr>
            <a:picLocks noChangeAspect="1"/>
          </p:cNvPicPr>
          <p:nvPr/>
        </p:nvPicPr>
        <p:blipFill>
          <a:blip r:embed="rId2"/>
          <a:stretch>
            <a:fillRect/>
          </a:stretch>
        </p:blipFill>
        <p:spPr>
          <a:xfrm>
            <a:off x="1562735" y="1519555"/>
            <a:ext cx="3586480" cy="5097145"/>
          </a:xfrm>
          <a:prstGeom prst="rect">
            <a:avLst/>
          </a:prstGeom>
        </p:spPr>
      </p:pic>
      <p:pic>
        <p:nvPicPr>
          <p:cNvPr id="4" name="Picture 3" descr="1"/>
          <p:cNvPicPr>
            <a:picLocks noChangeAspect="1"/>
          </p:cNvPicPr>
          <p:nvPr/>
        </p:nvPicPr>
        <p:blipFill>
          <a:blip r:embed="rId3"/>
          <a:stretch>
            <a:fillRect/>
          </a:stretch>
        </p:blipFill>
        <p:spPr>
          <a:xfrm>
            <a:off x="5678170" y="1710690"/>
            <a:ext cx="6130290" cy="4598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 y="109855"/>
            <a:ext cx="10552430" cy="9467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2. Nói về những điều em thích trong bài thơ đó</a:t>
            </a:r>
          </a:p>
        </p:txBody>
      </p:sp>
      <p:pic>
        <p:nvPicPr>
          <p:cNvPr id="3" name="Picture 2"/>
          <p:cNvPicPr>
            <a:picLocks noChangeAspect="1"/>
          </p:cNvPicPr>
          <p:nvPr/>
        </p:nvPicPr>
        <p:blipFill>
          <a:blip r:embed="rId2"/>
          <a:stretch>
            <a:fillRect/>
          </a:stretch>
        </p:blipFill>
        <p:spPr>
          <a:xfrm>
            <a:off x="2457450" y="1721485"/>
            <a:ext cx="7277100" cy="3764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189</Words>
  <Application>Microsoft Office PowerPoint</Application>
  <PresentationFormat>Widescreen</PresentationFormat>
  <Paragraphs>19</Paragraphs>
  <Slides>8</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Microsoft YaHei</vt:lpstr>
      <vt:lpstr>Arial</vt:lpstr>
      <vt:lpstr>Arial Rounded MT Bold</vt:lpstr>
      <vt:lpstr>Arial-Rounded</vt:lpstr>
      <vt:lpstr>Calibri</vt:lpstr>
      <vt:lpstr>Calibri Light</vt:lpstr>
      <vt:lpstr>Montserrat Medium</vt:lpstr>
      <vt:lpstr>Times New Roman</vt:lpstr>
      <vt:lpstr>2_Office Theme</vt:lpstr>
      <vt:lpstr>7_Office Theme</vt:lpstr>
      <vt:lpstr>6_Office Theme</vt:lpstr>
      <vt:lpstr>8_Office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Hang Nguyen</cp:lastModifiedBy>
  <cp:revision>7</cp:revision>
  <dcterms:created xsi:type="dcterms:W3CDTF">2021-05-26T07:40:58Z</dcterms:created>
  <dcterms:modified xsi:type="dcterms:W3CDTF">2025-04-10T10:13:18Z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