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10" r:id="rId3"/>
    <p:sldMasterId id="2147483722" r:id="rId4"/>
    <p:sldMasterId id="2147483724" r:id="rId5"/>
    <p:sldMasterId id="2147483766" r:id="rId6"/>
  </p:sldMasterIdLst>
  <p:notesMasterIdLst>
    <p:notesMasterId r:id="rId28"/>
  </p:notesMasterIdLst>
  <p:sldIdLst>
    <p:sldId id="388" r:id="rId7"/>
    <p:sldId id="317" r:id="rId8"/>
    <p:sldId id="318" r:id="rId9"/>
    <p:sldId id="264" r:id="rId10"/>
    <p:sldId id="266" r:id="rId11"/>
    <p:sldId id="331" r:id="rId12"/>
    <p:sldId id="321" r:id="rId13"/>
    <p:sldId id="322" r:id="rId14"/>
    <p:sldId id="332" r:id="rId15"/>
    <p:sldId id="301" r:id="rId16"/>
    <p:sldId id="304" r:id="rId17"/>
    <p:sldId id="389" r:id="rId18"/>
    <p:sldId id="274" r:id="rId19"/>
    <p:sldId id="324" r:id="rId20"/>
    <p:sldId id="325" r:id="rId21"/>
    <p:sldId id="326" r:id="rId22"/>
    <p:sldId id="327" r:id="rId23"/>
    <p:sldId id="277" r:id="rId24"/>
    <p:sldId id="309" r:id="rId25"/>
    <p:sldId id="334"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63397-2D67-453F-8250-E5792C95A770}"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4FC48-B797-467D-8D4F-713F9592597D}" type="slidenum">
              <a:rPr lang="en-US" smtClean="0"/>
              <a:t>‹#›</a:t>
            </a:fld>
            <a:endParaRPr lang="en-US"/>
          </a:p>
        </p:txBody>
      </p:sp>
    </p:spTree>
    <p:extLst>
      <p:ext uri="{BB962C8B-B14F-4D97-AF65-F5344CB8AC3E}">
        <p14:creationId xmlns:p14="http://schemas.microsoft.com/office/powerpoint/2010/main" val="171902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0440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6556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39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9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65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39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57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24FC48-B797-467D-8D4F-713F9592597D}" type="slidenum">
              <a:rPr lang="en-US" smtClean="0"/>
              <a:t>19</a:t>
            </a:fld>
            <a:endParaRPr lang="en-US"/>
          </a:p>
        </p:txBody>
      </p:sp>
    </p:spTree>
    <p:extLst>
      <p:ext uri="{BB962C8B-B14F-4D97-AF65-F5344CB8AC3E}">
        <p14:creationId xmlns:p14="http://schemas.microsoft.com/office/powerpoint/2010/main" val="3716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2799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2438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08965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78712676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87204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080684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163099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871237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71573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3142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93951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2560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054551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910753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915768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006536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918702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269784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84482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503013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289193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789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60282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779053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23213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89948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282248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52406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84365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284514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40873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7231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7888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128059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613213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586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4776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5191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465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442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0869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749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16539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2799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332244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27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624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01859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908388"/>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3819784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169676" y="505424"/>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16810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651488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384747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7387596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1100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356602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782257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960550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2301479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9195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5949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8226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34555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5.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6.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586216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75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4/10/2025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extLst>
      <p:ext uri="{BB962C8B-B14F-4D97-AF65-F5344CB8AC3E}">
        <p14:creationId xmlns:p14="http://schemas.microsoft.com/office/powerpoint/2010/main" val="30175710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2450288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187893"/>
      </p:ext>
    </p:extLst>
  </p:cSld>
  <p:clrMap bg1="lt1" tx1="dk1" bg2="lt2" tx2="dk2" accent1="accent1" accent2="accent2" accent3="accent3" accent4="accent4" accent5="accent5" accent6="accent6" hlink="hlink" folHlink="folHlink"/>
  <p:sldLayoutIdLst>
    <p:sldLayoutId id="2147483723" r:id="rId1"/>
    <p:sldLayoutId id="2147483764" r:id="rId2"/>
    <p:sldLayoutId id="2147483765"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6"/>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1792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62" r:id="rId12"/>
    <p:sldLayoutId id="2147483763" r:id="rId13"/>
    <p:sldLayoutId id="2147483700" r:id="rId14"/>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D80AB336-774E-4294-93B5-DD01E4DE6B21}"/>
              </a:ext>
            </a:extLst>
          </p:cNvPr>
          <p:cNvSpPr txBox="1"/>
          <p:nvPr userDrawn="1"/>
        </p:nvSpPr>
        <p:spPr>
          <a:xfrm>
            <a:off x="9310254" y="6570742"/>
            <a:ext cx="6096000" cy="256545"/>
          </a:xfrm>
          <a:prstGeom prst="rect">
            <a:avLst/>
          </a:prstGeom>
          <a:noFill/>
        </p:spPr>
        <p:txBody>
          <a:bodyPr wrap="square">
            <a:spAutoFit/>
          </a:bodyPr>
          <a:lstStyle/>
          <a:p>
            <a:r>
              <a:rPr lang="en-US" sz="1067" b="0" i="0" dirty="0">
                <a:solidFill>
                  <a:srgbClr val="050505"/>
                </a:solidFill>
                <a:effectLst/>
                <a:latin typeface="+mj-lt"/>
              </a:rPr>
              <a:t>FeistyForwarders_0968120672</a:t>
            </a:r>
            <a:endParaRPr lang="en-US" sz="1067" dirty="0">
              <a:latin typeface="+mj-lt"/>
            </a:endParaRPr>
          </a:p>
        </p:txBody>
      </p:sp>
    </p:spTree>
    <p:extLst>
      <p:ext uri="{BB962C8B-B14F-4D97-AF65-F5344CB8AC3E}">
        <p14:creationId xmlns:p14="http://schemas.microsoft.com/office/powerpoint/2010/main" val="4048950949"/>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7.png"/><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7.png"/><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7.png"/><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7.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24.jp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rectangular frame with flowers&#10;&#10;Description automatically generated">
            <a:extLst>
              <a:ext uri="{FF2B5EF4-FFF2-40B4-BE49-F238E27FC236}">
                <a16:creationId xmlns:a16="http://schemas.microsoft.com/office/drawing/2014/main" id="{B863FA9C-697A-B848-246F-8D17A9E5DDBF}"/>
              </a:ext>
            </a:extLst>
          </p:cNvPr>
          <p:cNvPicPr>
            <a:picLocks noChangeAspect="1"/>
          </p:cNvPicPr>
          <p:nvPr/>
        </p:nvPicPr>
        <p:blipFill>
          <a:blip r:embed="rId2"/>
          <a:srcRect l="3483" r="2184" b="1"/>
          <a:stretch/>
        </p:blipFill>
        <p:spPr>
          <a:xfrm>
            <a:off x="0" y="13"/>
            <a:ext cx="12123174" cy="6857987"/>
          </a:xfrm>
          <a:prstGeom prst="rect">
            <a:avLst/>
          </a:prstGeom>
          <a:noFill/>
        </p:spPr>
      </p:pic>
      <p:sp>
        <p:nvSpPr>
          <p:cNvPr id="4" name="Rectangle 3">
            <a:extLst>
              <a:ext uri="{FF2B5EF4-FFF2-40B4-BE49-F238E27FC236}">
                <a16:creationId xmlns:a16="http://schemas.microsoft.com/office/drawing/2014/main" id="{0E2DD4A1-5FBF-E903-E0CD-61C8C4CAD7C5}"/>
              </a:ext>
            </a:extLst>
          </p:cNvPr>
          <p:cNvSpPr/>
          <p:nvPr/>
        </p:nvSpPr>
        <p:spPr>
          <a:xfrm>
            <a:off x="1111045" y="3254673"/>
            <a:ext cx="10264878" cy="2293031"/>
          </a:xfrm>
          <a:prstGeom prst="rect">
            <a:avLst/>
          </a:prstGeom>
          <a:noFill/>
        </p:spPr>
        <p:txBody>
          <a:bodyPr spcFirstLastPara="1" wrap="none">
            <a:prstTxWarp prst="textArchUp">
              <a:avLst>
                <a:gd name="adj" fmla="val 10742989"/>
              </a:avLst>
            </a:prstTxWarp>
            <a:spAutoFit/>
            <a:scene3d>
              <a:camera prst="orthographicFront"/>
              <a:lightRig rig="soft" dir="t">
                <a:rot lat="0" lon="0" rev="15600000"/>
              </a:lightRig>
            </a:scene3d>
            <a:sp3d extrusionH="57150" prstMaterial="softEdge">
              <a:bevelT w="25400" h="38100"/>
            </a:sp3d>
          </a:bodyPr>
          <a:lstStyle/>
          <a:p>
            <a:pPr algn="ctr" defTabSz="1219170">
              <a:buClr>
                <a:srgbClr val="000000"/>
              </a:buClr>
              <a:defRPr/>
            </a:pPr>
            <a:r>
              <a:rPr lang="vi-VN" sz="24400" b="1" kern="0" dirty="0">
                <a:ln w="9525">
                  <a:solidFill>
                    <a:srgbClr val="BAE5E4"/>
                  </a:solidFill>
                  <a:prstDash val="solid"/>
                </a:ln>
                <a:solidFill>
                  <a:srgbClr val="000000"/>
                </a:solidFill>
                <a:latin typeface="Arial"/>
                <a:cs typeface="Arial"/>
                <a:sym typeface="Arial"/>
              </a:rPr>
              <a:t>Nhiệt liệt chào mừng các thầy cô giáo đến dự tiết học</a:t>
            </a:r>
          </a:p>
          <a:p>
            <a:pPr algn="ctr" defTabSz="1219170">
              <a:buClr>
                <a:srgbClr val="000000"/>
              </a:buClr>
              <a:defRPr/>
            </a:pPr>
            <a:endParaRPr lang="vi-VN" sz="31800" b="1" kern="0" dirty="0">
              <a:ln w="9525">
                <a:solidFill>
                  <a:srgbClr val="BAE5E4"/>
                </a:solidFill>
                <a:prstDash val="solid"/>
              </a:ln>
              <a:solidFill>
                <a:schemeClr val="tx2"/>
              </a:solidFill>
              <a:latin typeface="Arial"/>
              <a:cs typeface="Arial"/>
              <a:sym typeface="Arial"/>
            </a:endParaRPr>
          </a:p>
          <a:p>
            <a:pPr algn="ctr" defTabSz="1219170">
              <a:buClr>
                <a:srgbClr val="000000"/>
              </a:buClr>
              <a:defRPr/>
            </a:pPr>
            <a:r>
              <a:rPr lang="vi-VN" sz="31800" b="1" kern="0" dirty="0">
                <a:ln w="9525">
                  <a:solidFill>
                    <a:srgbClr val="BAE5E4"/>
                  </a:solidFill>
                  <a:prstDash val="solid"/>
                </a:ln>
                <a:solidFill>
                  <a:schemeClr val="tx2"/>
                </a:solidFill>
                <a:latin typeface="Arial"/>
                <a:cs typeface="Arial"/>
                <a:sym typeface="Arial"/>
              </a:rPr>
              <a:t>TIẾNG VIỆT</a:t>
            </a:r>
            <a:endParaRPr lang="en-US" sz="31800" b="1" kern="0" dirty="0">
              <a:ln w="9525">
                <a:solidFill>
                  <a:srgbClr val="BAE5E4"/>
                </a:solidFill>
                <a:prstDash val="solid"/>
              </a:ln>
              <a:solidFill>
                <a:schemeClr val="tx2"/>
              </a:solidFill>
              <a:latin typeface="Arial"/>
              <a:cs typeface="Arial"/>
              <a:sym typeface="Arial"/>
            </a:endParaRPr>
          </a:p>
        </p:txBody>
      </p:sp>
      <p:sp>
        <p:nvSpPr>
          <p:cNvPr id="6" name="TextBox 7">
            <a:extLst>
              <a:ext uri="{FF2B5EF4-FFF2-40B4-BE49-F238E27FC236}">
                <a16:creationId xmlns:a16="http://schemas.microsoft.com/office/drawing/2014/main" id="{A9C29A15-3B3A-710A-32C4-0F60203E2BFA}"/>
              </a:ext>
            </a:extLst>
          </p:cNvPr>
          <p:cNvSpPr txBox="1">
            <a:spLocks noChangeArrowheads="1"/>
          </p:cNvSpPr>
          <p:nvPr/>
        </p:nvSpPr>
        <p:spPr bwMode="auto">
          <a:xfrm>
            <a:off x="1866992" y="3812458"/>
            <a:ext cx="8458016"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a:buClr>
                <a:srgbClr val="000000"/>
              </a:buClr>
            </a:pPr>
            <a:r>
              <a:rPr lang="en-US" altLang="vi-VN" sz="4267" b="1" kern="0" dirty="0" err="1">
                <a:solidFill>
                  <a:srgbClr val="FC7D77">
                    <a:lumMod val="75000"/>
                  </a:srgbClr>
                </a:solidFill>
                <a:latin typeface="Times New Roman" panose="02020603050405020304" pitchFamily="18" charset="0"/>
                <a:cs typeface="Times New Roman" panose="02020603050405020304" pitchFamily="18" charset="0"/>
                <a:sym typeface="+mn-ea"/>
              </a:rPr>
              <a:t>Bài</a:t>
            </a:r>
            <a:r>
              <a:rPr lang="en-US" altLang="vi-VN" sz="4267" b="1" kern="0" dirty="0">
                <a:solidFill>
                  <a:srgbClr val="FC7D77">
                    <a:lumMod val="75000"/>
                  </a:srgbClr>
                </a:solidFill>
                <a:latin typeface="Times New Roman" panose="02020603050405020304" pitchFamily="18" charset="0"/>
                <a:cs typeface="Times New Roman" panose="02020603050405020304" pitchFamily="18" charset="0"/>
                <a:sym typeface="+mn-ea"/>
              </a:rPr>
              <a:t> </a:t>
            </a:r>
            <a:r>
              <a:rPr lang="vi-VN" altLang="vi-VN" sz="4267" b="1" kern="0" dirty="0">
                <a:solidFill>
                  <a:srgbClr val="FC7D77">
                    <a:lumMod val="75000"/>
                  </a:srgbClr>
                </a:solidFill>
                <a:latin typeface="Times New Roman" panose="02020603050405020304" pitchFamily="18" charset="0"/>
                <a:cs typeface="Times New Roman" panose="02020603050405020304" pitchFamily="18" charset="0"/>
                <a:sym typeface="+mn-ea"/>
              </a:rPr>
              <a:t>23: RỒNG RẮN LÊN MÂY</a:t>
            </a:r>
          </a:p>
          <a:p>
            <a:pPr algn="ctr" defTabSz="1219170">
              <a:buClr>
                <a:srgbClr val="000000"/>
              </a:buClr>
            </a:pPr>
            <a:r>
              <a:rPr lang="vi-VN" altLang="vi-VN" sz="4000" b="1" kern="0" dirty="0">
                <a:solidFill>
                  <a:schemeClr val="bg2"/>
                </a:solidFill>
                <a:latin typeface="Times New Roman" panose="02020603050405020304" pitchFamily="18" charset="0"/>
                <a:cs typeface="Times New Roman" panose="02020603050405020304" pitchFamily="18" charset="0"/>
                <a:sym typeface="+mn-ea"/>
              </a:rPr>
              <a:t>(Tiết 1 + 2)</a:t>
            </a:r>
            <a:endParaRPr lang="vi-VN" altLang="vi-VN" sz="4000" b="1" i="1" kern="0" dirty="0">
              <a:solidFill>
                <a:schemeClr val="bg2"/>
              </a:solidFill>
              <a:latin typeface="Times New Roman" panose="02020603050405020304" pitchFamily="18" charset="0"/>
              <a:cs typeface="Times New Roman" panose="02020603050405020304" pitchFamily="18" charset="0"/>
              <a:sym typeface="+mn-ea"/>
            </a:endParaRPr>
          </a:p>
        </p:txBody>
      </p:sp>
      <p:sp>
        <p:nvSpPr>
          <p:cNvPr id="3" name="TextBox 2">
            <a:extLst>
              <a:ext uri="{FF2B5EF4-FFF2-40B4-BE49-F238E27FC236}">
                <a16:creationId xmlns:a16="http://schemas.microsoft.com/office/drawing/2014/main" id="{7E292C25-C8FB-EC1E-FD9A-5AA2DE1D7E1E}"/>
              </a:ext>
            </a:extLst>
          </p:cNvPr>
          <p:cNvSpPr txBox="1"/>
          <p:nvPr/>
        </p:nvSpPr>
        <p:spPr>
          <a:xfrm>
            <a:off x="2266993" y="327738"/>
            <a:ext cx="7708490" cy="830997"/>
          </a:xfrm>
          <a:prstGeom prst="rect">
            <a:avLst/>
          </a:prstGeom>
          <a:solidFill>
            <a:schemeClr val="accent2"/>
          </a:solidFill>
        </p:spPr>
        <p:txBody>
          <a:bodyPr wrap="square">
            <a:spAutoFit/>
          </a:bodyPr>
          <a:lstStyle/>
          <a:p>
            <a:pPr algn="ctr"/>
            <a:r>
              <a:rPr lang="vi-VN" altLang="vi-VN" sz="2400" b="1" kern="0" dirty="0">
                <a:solidFill>
                  <a:schemeClr val="accent3">
                    <a:lumMod val="50000"/>
                  </a:schemeClr>
                </a:solidFill>
                <a:latin typeface="Times New Roman" panose="02020603050405020304" pitchFamily="18" charset="0"/>
                <a:cs typeface="Times New Roman" panose="02020603050405020304" pitchFamily="18" charset="0"/>
                <a:sym typeface="+mn-ea"/>
              </a:rPr>
              <a:t>UBND QUẬN DƯƠNG KINH</a:t>
            </a:r>
          </a:p>
          <a:p>
            <a:pPr algn="ctr"/>
            <a:r>
              <a:rPr lang="vi-VN" sz="2400" b="1" kern="0" dirty="0">
                <a:solidFill>
                  <a:schemeClr val="accent3">
                    <a:lumMod val="50000"/>
                  </a:schemeClr>
                </a:solidFill>
                <a:latin typeface="Times New Roman" panose="02020603050405020304" pitchFamily="18" charset="0"/>
                <a:cs typeface="Times New Roman" panose="02020603050405020304" pitchFamily="18" charset="0"/>
                <a:sym typeface="+mn-ea"/>
              </a:rPr>
              <a:t>TRƯỜNG TIỂU HỌC ANH DŨNG</a:t>
            </a:r>
            <a:endParaRPr lang="en-US" sz="2400" dirty="0">
              <a:solidFill>
                <a:schemeClr val="accent3">
                  <a:lumMod val="50000"/>
                </a:schemeClr>
              </a:solidFill>
            </a:endParaRPr>
          </a:p>
        </p:txBody>
      </p:sp>
      <p:cxnSp>
        <p:nvCxnSpPr>
          <p:cNvPr id="7" name="Straight Connector 6">
            <a:extLst>
              <a:ext uri="{FF2B5EF4-FFF2-40B4-BE49-F238E27FC236}">
                <a16:creationId xmlns:a16="http://schemas.microsoft.com/office/drawing/2014/main" id="{A0AC56BE-3119-3942-9979-14C80C9677D1}"/>
              </a:ext>
            </a:extLst>
          </p:cNvPr>
          <p:cNvCxnSpPr/>
          <p:nvPr/>
        </p:nvCxnSpPr>
        <p:spPr>
          <a:xfrm>
            <a:off x="4640826" y="1140542"/>
            <a:ext cx="32053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22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9" name="TextBox 8">
            <a:extLst>
              <a:ext uri="{FF2B5EF4-FFF2-40B4-BE49-F238E27FC236}">
                <a16:creationId xmlns:a16="http://schemas.microsoft.com/office/drawing/2014/main" id="{51EEAF07-8D96-4E37-827A-212249DB098F}"/>
              </a:ext>
            </a:extLst>
          </p:cNvPr>
          <p:cNvSpPr txBox="1"/>
          <p:nvPr/>
        </p:nvSpPr>
        <p:spPr>
          <a:xfrm>
            <a:off x="7061138" y="1528758"/>
            <a:ext cx="4656455" cy="582295"/>
          </a:xfrm>
          <a:prstGeom prst="rect">
            <a:avLst/>
          </a:prstGeom>
          <a:solidFill>
            <a:srgbClr val="92D050"/>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nối tiếp đoạn</a:t>
            </a:r>
          </a:p>
        </p:txBody>
      </p:sp>
      <p:pic>
        <p:nvPicPr>
          <p:cNvPr id="10" name="Picture 3">
            <a:extLst>
              <a:ext uri="{FF2B5EF4-FFF2-40B4-BE49-F238E27FC236}">
                <a16:creationId xmlns:a16="http://schemas.microsoft.com/office/drawing/2014/main" id="{584BAE3D-7871-4EE1-8732-95937962FA58}"/>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2744" y="-232089"/>
            <a:ext cx="527050" cy="119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592DDDC9-2CBD-4C3D-8031-2F26EA7A5C79}"/>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7489" y="731836"/>
            <a:ext cx="527050" cy="22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1B4108D-9DF1-4861-978C-A94628CCC863}"/>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0164" y="2613799"/>
            <a:ext cx="527050" cy="22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FC773932-5F0C-4EFC-AC92-9B093BC170A8}"/>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4151" y="4578127"/>
            <a:ext cx="527050" cy="183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23690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84983"/>
            <a:ext cx="8801100" cy="3714750"/>
          </a:xfrm>
          <a:prstGeom prst="rect">
            <a:avLst/>
          </a:prstGeom>
        </p:spPr>
      </p:pic>
      <p:sp>
        <p:nvSpPr>
          <p:cNvPr id="16" name="Cloud 15">
            <a:extLst>
              <a:ext uri="{FF2B5EF4-FFF2-40B4-BE49-F238E27FC236}">
                <a16:creationId xmlns:a16="http://schemas.microsoft.com/office/drawing/2014/main" id="{EF9883B5-F639-43A0-8274-E6E53C758DD0}"/>
              </a:ext>
            </a:extLst>
          </p:cNvPr>
          <p:cNvSpPr/>
          <p:nvPr/>
        </p:nvSpPr>
        <p:spPr>
          <a:xfrm>
            <a:off x="7462684" y="1205794"/>
            <a:ext cx="4000451" cy="1222774"/>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62885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E56F-38FE-A40C-552D-8A2F17624222}"/>
            </a:ext>
          </a:extLst>
        </p:cNvPr>
        <p:cNvGrpSpPr/>
        <p:nvPr/>
      </p:nvGrpSpPr>
      <p:grpSpPr>
        <a:xfrm>
          <a:off x="0" y="0"/>
          <a:ext cx="0" cy="0"/>
          <a:chOff x="0" y="0"/>
          <a:chExt cx="0" cy="0"/>
        </a:xfrm>
      </p:grpSpPr>
      <p:grpSp>
        <p:nvGrpSpPr>
          <p:cNvPr id="4" name="1">
            <a:extLst>
              <a:ext uri="{FF2B5EF4-FFF2-40B4-BE49-F238E27FC236}">
                <a16:creationId xmlns:a16="http://schemas.microsoft.com/office/drawing/2014/main" id="{2948D6EB-E2A7-BFDE-5CC7-E42A56094B97}"/>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3F4BE27B-0B8D-65A6-3070-CC84C984FB1D}"/>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A906D861-FCD7-804B-F4DC-53DCF917D5C3}"/>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CBDFCD0E-A507-E3A8-C26D-A93D1C8CE173}"/>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763EFFF7-01DC-B117-1642-2CDF4AB97E11}"/>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10D373F0-3102-CA93-5129-786BB2E2812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11719399-B7CB-E7D6-0152-086EEB978D8D}"/>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vi-VN" altLang="zh-CN" sz="8000" b="0" i="0" u="none" strike="noStrike" kern="1200" cap="none" spc="300" normalizeH="0" baseline="0" noProof="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2</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AEAAB2CD-90D6-5AC0-6025-C341E9029F92}"/>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4A23ED28-2714-7FAF-DE6E-4101D2D126C0}"/>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06A97E45-3003-3759-3A3F-CDD7F7BDBF1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0D2C4D5D-1BE3-47E6-AFC0-8D97BD6CB473}"/>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487EC3DD-148A-FCDA-45BD-00E69307AF9C}"/>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4E7A3DEF-64B0-6F71-81E5-3E8709DDCA45}"/>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9B705280-4E2F-35AA-49D0-080643A4825A}"/>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7728FF65-27D7-5487-FA3E-C43AA11ACCA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6ED604C-2AE4-A286-A91E-AD16D2210602}"/>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8379C452-E211-4A1D-433D-B18C099C879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84674D65-087C-F1C4-AF8D-CE5940BFCFF7}"/>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84EF2528-CB81-785A-3550-B8D43DB4DB00}"/>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99DDBDB9-8F7D-A05B-AE1E-254D11378484}"/>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90AB5A06-FA84-D0C7-985C-63C565CC66A5}"/>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66BBBD97-B923-1131-8C27-AD810913E0AD}"/>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44C6F38A-7E4D-D074-9906-B19A0C67A4EC}"/>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992AC38D-80AA-7460-FCCE-6388BCA1268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CA0EB156-A9AA-880E-49BC-5EF3661B24C8}"/>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C78CD74F-8B25-17FC-67D8-4FDB9E66C582}"/>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606958DD-74B2-C403-A7A3-A93D77E9388F}"/>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43F93BC1-5483-5477-658C-3883C08F574A}"/>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A095BAF8-BC43-4CA7-6471-CBAFC35F459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290C65F8-8AD5-B3F5-F7FB-1E03822527AA}"/>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3D3583E0-EC05-FF85-39CE-97AD591C3BD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A1739024-59D6-C42E-2D73-B067CAA6E89C}"/>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7BA2F598-350E-DE89-057F-F5F0981E6981}"/>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B4F5EECA-996B-3FF6-ACD1-2B9F9AE6DFFA}"/>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861BC067-6D51-2945-91BB-7221AFE059F8}"/>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230BB447-C23E-A0C6-BACA-2F7ED05FD2B3}"/>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2EDF4334-5D05-8D05-91D7-B46BF84FF77D}"/>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71645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69" name="Google Shape;378;p32">
            <a:extLst>
              <a:ext uri="{FF2B5EF4-FFF2-40B4-BE49-F238E27FC236}">
                <a16:creationId xmlns:a16="http://schemas.microsoft.com/office/drawing/2014/main" id="{62D107F4-816D-42A6-94A9-60A6D73BB6D5}"/>
              </a:ext>
            </a:extLst>
          </p:cNvPr>
          <p:cNvGrpSpPr/>
          <p:nvPr/>
        </p:nvGrpSpPr>
        <p:grpSpPr>
          <a:xfrm>
            <a:off x="2154184" y="526551"/>
            <a:ext cx="6887969" cy="1669729"/>
            <a:chOff x="589295" y="2199196"/>
            <a:chExt cx="2577800" cy="446948"/>
          </a:xfrm>
        </p:grpSpPr>
        <p:sp>
          <p:nvSpPr>
            <p:cNvPr id="70" name="Google Shape;379;p32">
              <a:extLst>
                <a:ext uri="{FF2B5EF4-FFF2-40B4-BE49-F238E27FC236}">
                  <a16:creationId xmlns:a16="http://schemas.microsoft.com/office/drawing/2014/main" id="{C8514228-6DD7-4F9B-98CC-8CDAC76C6B51}"/>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0;p32">
              <a:extLst>
                <a:ext uri="{FF2B5EF4-FFF2-40B4-BE49-F238E27FC236}">
                  <a16:creationId xmlns:a16="http://schemas.microsoft.com/office/drawing/2014/main" id="{79F6DCF7-8829-4146-AEC8-ED685AC69261}"/>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1;p32">
              <a:extLst>
                <a:ext uri="{FF2B5EF4-FFF2-40B4-BE49-F238E27FC236}">
                  <a16:creationId xmlns:a16="http://schemas.microsoft.com/office/drawing/2014/main" id="{40387DD3-2078-4D9A-99A0-8D14483594E7}"/>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86" name="Google Shape;786;p36"/>
          <p:cNvGrpSpPr/>
          <p:nvPr/>
        </p:nvGrpSpPr>
        <p:grpSpPr>
          <a:xfrm rot="-10790939">
            <a:off x="1490140" y="2352319"/>
            <a:ext cx="9662377" cy="1564701"/>
            <a:chOff x="1881479" y="1597500"/>
            <a:chExt cx="1106346" cy="402847"/>
          </a:xfrm>
        </p:grpSpPr>
        <p:sp>
          <p:nvSpPr>
            <p:cNvPr id="787" name="Google Shape;787;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88" name="Google Shape;788;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FCB8B8"/>
            </a:solidFill>
            <a:ln>
              <a:noFill/>
            </a:ln>
          </p:spPr>
          <p:txBody>
            <a:bodyPr/>
            <a:lstStyle/>
            <a:p>
              <a:endParaRPr lang="en-US"/>
            </a:p>
          </p:txBody>
        </p:sp>
      </p:grpSp>
      <p:sp>
        <p:nvSpPr>
          <p:cNvPr id="792" name="Google Shape;792;p36"/>
          <p:cNvSpPr txBox="1">
            <a:spLocks noGrp="1"/>
          </p:cNvSpPr>
          <p:nvPr>
            <p:ph type="subTitle" idx="1"/>
          </p:nvPr>
        </p:nvSpPr>
        <p:spPr>
          <a:xfrm>
            <a:off x="2708368" y="2792050"/>
            <a:ext cx="7202809" cy="761349"/>
          </a:xfrm>
          <a:prstGeom prst="rect">
            <a:avLst/>
          </a:prstGeom>
        </p:spPr>
        <p:txBody>
          <a:bodyPr spcFirstLastPara="1" wrap="square" lIns="121900" tIns="121900" rIns="121900" bIns="121900" anchor="t" anchorCtr="0">
            <a:noAutofit/>
          </a:bodyPr>
          <a:lstStyle/>
          <a:p>
            <a:pPr lvl="0" algn="ctr"/>
            <a:r>
              <a:rPr lang="en-US"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1. </a:t>
            </a:r>
            <a:r>
              <a:rPr lang="vi-VN"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Những người chơi làm thành rồng rắn bằng cách nào?</a:t>
            </a:r>
            <a:endParaRPr lang="en-US"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Google Shape;386;p32">
            <a:extLst>
              <a:ext uri="{FF2B5EF4-FFF2-40B4-BE49-F238E27FC236}">
                <a16:creationId xmlns:a16="http://schemas.microsoft.com/office/drawing/2014/main" id="{F4E22EA5-AAAA-4C72-A455-7375E636DF8F}"/>
              </a:ext>
            </a:extLst>
          </p:cNvPr>
          <p:cNvSpPr txBox="1">
            <a:spLocks/>
          </p:cNvSpPr>
          <p:nvPr/>
        </p:nvSpPr>
        <p:spPr>
          <a:xfrm>
            <a:off x="2062968" y="632699"/>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grpSp>
        <p:nvGrpSpPr>
          <p:cNvPr id="18" name="Group 17">
            <a:extLst>
              <a:ext uri="{FF2B5EF4-FFF2-40B4-BE49-F238E27FC236}">
                <a16:creationId xmlns:a16="http://schemas.microsoft.com/office/drawing/2014/main" id="{FBD53E06-B8F1-45C7-803F-56CA9357B1E2}"/>
              </a:ext>
            </a:extLst>
          </p:cNvPr>
          <p:cNvGrpSpPr/>
          <p:nvPr/>
        </p:nvGrpSpPr>
        <p:grpSpPr>
          <a:xfrm>
            <a:off x="1510429" y="2529073"/>
            <a:ext cx="1235133" cy="1206833"/>
            <a:chOff x="1187619" y="2049661"/>
            <a:chExt cx="1235133" cy="1206833"/>
          </a:xfrm>
        </p:grpSpPr>
        <p:sp>
          <p:nvSpPr>
            <p:cNvPr id="808" name="Google Shape;808;p36"/>
            <p:cNvSpPr/>
            <p:nvPr/>
          </p:nvSpPr>
          <p:spPr>
            <a:xfrm>
              <a:off x="1187619" y="2049661"/>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txBody>
            <a:bodyPr/>
            <a:lstStyle/>
            <a:p>
              <a:endParaRPr lang="en-US"/>
            </a:p>
          </p:txBody>
        </p:sp>
        <p:sp>
          <p:nvSpPr>
            <p:cNvPr id="4" name="TextBox 3">
              <a:extLst>
                <a:ext uri="{FF2B5EF4-FFF2-40B4-BE49-F238E27FC236}">
                  <a16:creationId xmlns:a16="http://schemas.microsoft.com/office/drawing/2014/main" id="{6CF3B0ED-3CA4-4DE0-ABC1-79FB22A9436A}"/>
                </a:ext>
              </a:extLst>
            </p:cNvPr>
            <p:cNvSpPr txBox="1"/>
            <p:nvPr/>
          </p:nvSpPr>
          <p:spPr>
            <a:xfrm>
              <a:off x="1488095" y="2237578"/>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1</a:t>
              </a:r>
            </a:p>
          </p:txBody>
        </p:sp>
      </p:grpSp>
      <p:pic>
        <p:nvPicPr>
          <p:cNvPr id="3" name="Audio 2">
            <a:hlinkClick r:id="" action="ppaction://media"/>
            <a:extLst>
              <a:ext uri="{FF2B5EF4-FFF2-40B4-BE49-F238E27FC236}">
                <a16:creationId xmlns:a16="http://schemas.microsoft.com/office/drawing/2014/main" id="{4AFE3B93-F3DA-46AD-B1C4-F9600F5260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
        <p:nvSpPr>
          <p:cNvPr id="2" name="Rectangle: Rounded Corners 1">
            <a:extLst>
              <a:ext uri="{FF2B5EF4-FFF2-40B4-BE49-F238E27FC236}">
                <a16:creationId xmlns:a16="http://schemas.microsoft.com/office/drawing/2014/main" id="{5DB9E87A-2104-418A-997D-6F14E5B919D2}"/>
              </a:ext>
            </a:extLst>
          </p:cNvPr>
          <p:cNvSpPr/>
          <p:nvPr/>
        </p:nvSpPr>
        <p:spPr>
          <a:xfrm>
            <a:off x="1071563" y="4499840"/>
            <a:ext cx="10048874" cy="10382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79836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txBody>
            <a:bodyPr/>
            <a:lstStyle/>
            <a:p>
              <a:endParaRPr lang="en-US"/>
            </a:p>
          </p:txBody>
        </p:sp>
      </p:grpSp>
      <p:grpSp>
        <p:nvGrpSpPr>
          <p:cNvPr id="29" name="Group 28">
            <a:extLst>
              <a:ext uri="{FF2B5EF4-FFF2-40B4-BE49-F238E27FC236}">
                <a16:creationId xmlns:a16="http://schemas.microsoft.com/office/drawing/2014/main"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txBody>
            <a:bodyPr/>
            <a:lstStyle/>
            <a:p>
              <a:endParaRPr lang="en-US"/>
            </a:p>
          </p:txBody>
        </p:sp>
        <p:sp>
          <p:nvSpPr>
            <p:cNvPr id="31" name="TextBox 30">
              <a:extLst>
                <a:ext uri="{FF2B5EF4-FFF2-40B4-BE49-F238E27FC236}">
                  <a16:creationId xmlns:a16="http://schemas.microsoft.com/office/drawing/2014/main"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2</a:t>
              </a:r>
            </a:p>
          </p:txBody>
        </p:sp>
      </p:grpSp>
      <p:sp>
        <p:nvSpPr>
          <p:cNvPr id="32" name="Google Shape;792;p36">
            <a:extLst>
              <a:ext uri="{FF2B5EF4-FFF2-40B4-BE49-F238E27FC236}">
                <a16:creationId xmlns:a16="http://schemas.microsoft.com/office/drawing/2014/main"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5" name="Google Shape;378;p32">
            <a:extLst>
              <a:ext uri="{FF2B5EF4-FFF2-40B4-BE49-F238E27FC236}">
                <a16:creationId xmlns:a16="http://schemas.microsoft.com/office/drawing/2014/main"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id="{3151E929-9D66-4579-BA0F-2C41F8F1BE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
        <p:nvSpPr>
          <p:cNvPr id="16" name="Cloud 15">
            <a:extLst>
              <a:ext uri="{FF2B5EF4-FFF2-40B4-BE49-F238E27FC236}">
                <a16:creationId xmlns:a16="http://schemas.microsoft.com/office/drawing/2014/main" id="{2CD9B4C7-E234-4888-8735-4E5D7BB128E3}"/>
              </a:ext>
            </a:extLst>
          </p:cNvPr>
          <p:cNvSpPr/>
          <p:nvPr/>
        </p:nvSpPr>
        <p:spPr>
          <a:xfrm>
            <a:off x="1897208" y="4166955"/>
            <a:ext cx="8414361" cy="15982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rắn</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đến</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gặp</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thầy</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thuốc</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xin</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thuốc</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46524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txBody>
            <a:bodyPr/>
            <a:lstStyle/>
            <a:p>
              <a:endParaRPr lang="en-US"/>
            </a:p>
          </p:txBody>
        </p:sp>
      </p:grpSp>
      <p:grpSp>
        <p:nvGrpSpPr>
          <p:cNvPr id="29" name="Group 28">
            <a:extLst>
              <a:ext uri="{FF2B5EF4-FFF2-40B4-BE49-F238E27FC236}">
                <a16:creationId xmlns:a16="http://schemas.microsoft.com/office/drawing/2014/main"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txBody>
            <a:bodyPr/>
            <a:lstStyle/>
            <a:p>
              <a:endParaRPr lang="en-US"/>
            </a:p>
          </p:txBody>
        </p:sp>
        <p:sp>
          <p:nvSpPr>
            <p:cNvPr id="31" name="TextBox 30">
              <a:extLst>
                <a:ext uri="{FF2B5EF4-FFF2-40B4-BE49-F238E27FC236}">
                  <a16:creationId xmlns:a16="http://schemas.microsoft.com/office/drawing/2014/main"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3</a:t>
              </a:r>
            </a:p>
          </p:txBody>
        </p:sp>
      </p:grpSp>
      <p:sp>
        <p:nvSpPr>
          <p:cNvPr id="32" name="Google Shape;792;p36">
            <a:extLst>
              <a:ext uri="{FF2B5EF4-FFF2-40B4-BE49-F238E27FC236}">
                <a16:creationId xmlns:a16="http://schemas.microsoft.com/office/drawing/2014/main"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xảy</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đuôi</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5" name="Google Shape;378;p32">
            <a:extLst>
              <a:ext uri="{FF2B5EF4-FFF2-40B4-BE49-F238E27FC236}">
                <a16:creationId xmlns:a16="http://schemas.microsoft.com/office/drawing/2014/main"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id="{3151E929-9D66-4579-BA0F-2C41F8F1BE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
        <p:nvSpPr>
          <p:cNvPr id="37" name="Rectangle: Rounded Corners 36">
            <a:extLst>
              <a:ext uri="{FF2B5EF4-FFF2-40B4-BE49-F238E27FC236}">
                <a16:creationId xmlns:a16="http://schemas.microsoft.com/office/drawing/2014/main" id="{E012A4EC-E688-4FF0-8204-E2994F048523}"/>
              </a:ext>
            </a:extLst>
          </p:cNvPr>
          <p:cNvSpPr/>
          <p:nvPr/>
        </p:nvSpPr>
        <p:spPr>
          <a:xfrm>
            <a:off x="1937266" y="4322790"/>
            <a:ext cx="8767762" cy="10382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Nếu</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khúc</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đuôi</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bị</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thầy</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bắt</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thì</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được</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đổi</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vai</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làm</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thầy</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thuốc</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lang="zh-CN" altLang="en-US"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1400418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txBody>
            <a:bodyPr/>
            <a:lstStyle/>
            <a:p>
              <a:endParaRPr lang="en-US"/>
            </a:p>
          </p:txBody>
        </p:sp>
      </p:grpSp>
      <p:grpSp>
        <p:nvGrpSpPr>
          <p:cNvPr id="29" name="Group 28">
            <a:extLst>
              <a:ext uri="{FF2B5EF4-FFF2-40B4-BE49-F238E27FC236}">
                <a16:creationId xmlns:a16="http://schemas.microsoft.com/office/drawing/2014/main"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txBody>
            <a:bodyPr/>
            <a:lstStyle/>
            <a:p>
              <a:endParaRPr lang="en-US"/>
            </a:p>
          </p:txBody>
        </p:sp>
        <p:sp>
          <p:nvSpPr>
            <p:cNvPr id="31" name="TextBox 30">
              <a:extLst>
                <a:ext uri="{FF2B5EF4-FFF2-40B4-BE49-F238E27FC236}">
                  <a16:creationId xmlns:a16="http://schemas.microsoft.com/office/drawing/2014/main"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4</a:t>
              </a:r>
            </a:p>
          </p:txBody>
        </p:sp>
      </p:grpSp>
      <p:sp>
        <p:nvSpPr>
          <p:cNvPr id="32" name="Google Shape;792;p36">
            <a:extLst>
              <a:ext uri="{FF2B5EF4-FFF2-40B4-BE49-F238E27FC236}">
                <a16:creationId xmlns:a16="http://schemas.microsoft.com/office/drawing/2014/main"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đứt</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5" name="Google Shape;378;p32">
            <a:extLst>
              <a:ext uri="{FF2B5EF4-FFF2-40B4-BE49-F238E27FC236}">
                <a16:creationId xmlns:a16="http://schemas.microsoft.com/office/drawing/2014/main"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id="{3151E929-9D66-4579-BA0F-2C41F8F1BE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
        <p:nvSpPr>
          <p:cNvPr id="16" name="Cloud 15">
            <a:extLst>
              <a:ext uri="{FF2B5EF4-FFF2-40B4-BE49-F238E27FC236}">
                <a16:creationId xmlns:a16="http://schemas.microsoft.com/office/drawing/2014/main" id="{2CD9B4C7-E234-4888-8735-4E5D7BB128E3}"/>
              </a:ext>
            </a:extLst>
          </p:cNvPr>
          <p:cNvSpPr/>
          <p:nvPr/>
        </p:nvSpPr>
        <p:spPr>
          <a:xfrm>
            <a:off x="1897208" y="4166955"/>
            <a:ext cx="8414361" cy="15982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Nếu</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khú</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giữa</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bị</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thì</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phải</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vai</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làm</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đuôi</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433636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3833" y="344130"/>
            <a:ext cx="9851922" cy="1111046"/>
          </a:xfrm>
        </p:spPr>
        <p:txBody>
          <a:bodyPr>
            <a:normAutofit fontScale="90000"/>
          </a:bodyPr>
          <a:lstStyle/>
          <a:p>
            <a:r>
              <a:rPr lang="en-US" kern="0" dirty="0">
                <a:solidFill>
                  <a:srgbClr val="FF0000"/>
                </a:solidFill>
                <a:latin typeface="Times New Roman" panose="02020603050405020304" pitchFamily="18" charset="0"/>
                <a:cs typeface="Times New Roman" panose="02020603050405020304" pitchFamily="18" charset="0"/>
              </a:rPr>
              <a:t>LUYỆN TẬP THEO VĂN BẢN ĐỌC</a:t>
            </a:r>
            <a:br>
              <a:rPr lang="en-US" kern="0" dirty="0">
                <a:solidFill>
                  <a:srgbClr val="FF0000"/>
                </a:solidFill>
                <a:latin typeface="Times New Roman" panose="02020603050405020304" pitchFamily="18" charset="0"/>
                <a:cs typeface="Times New Roman" panose="02020603050405020304" pitchFamily="18" charset="0"/>
              </a:rPr>
            </a:br>
            <a:endParaRPr lang="en-US" dirty="0">
              <a:latin typeface="Arial-Rounded" panose="020B0500000000000000" pitchFamily="34" charset="0"/>
              <a:cs typeface="Arial-Rounded" panose="020B0500000000000000" pitchFamily="34" charset="0"/>
            </a:endParaRPr>
          </a:p>
        </p:txBody>
      </p:sp>
      <p:sp>
        <p:nvSpPr>
          <p:cNvPr id="3" name="Content Placeholder 2"/>
          <p:cNvSpPr>
            <a:spLocks noGrp="1"/>
          </p:cNvSpPr>
          <p:nvPr>
            <p:ph idx="1"/>
          </p:nvPr>
        </p:nvSpPr>
        <p:spPr>
          <a:xfrm>
            <a:off x="609600" y="1600200"/>
            <a:ext cx="10972800" cy="955675"/>
          </a:xfrm>
        </p:spPr>
        <p:txBody>
          <a:bodyPr>
            <a:noAutofit/>
          </a:bodyPr>
          <a:lstStyle/>
          <a:p>
            <a:pPr marL="0" indent="0" algn="just">
              <a:buNone/>
            </a:pPr>
            <a:r>
              <a:rPr lang="en-US" sz="2400" dirty="0">
                <a:latin typeface="Arial-Rounded" panose="020B0500000000000000" pitchFamily="34" charset="0"/>
                <a:cs typeface="Arial-Rounded" panose="020B0500000000000000" pitchFamily="34" charset="0"/>
              </a:rPr>
              <a:t>1. </a:t>
            </a:r>
            <a:r>
              <a:rPr lang="en-US" sz="2400" dirty="0" err="1">
                <a:latin typeface="Arial-Rounded" panose="020B0500000000000000" pitchFamily="34" charset="0"/>
                <a:cs typeface="Arial-Rounded" panose="020B0500000000000000" pitchFamily="34" charset="0"/>
              </a:rPr>
              <a:t>Nói</a:t>
            </a:r>
            <a:r>
              <a:rPr lang="en-US" sz="2400" dirty="0">
                <a:latin typeface="Arial-Rounded" panose="020B0500000000000000" pitchFamily="34" charset="0"/>
                <a:cs typeface="Arial-Rounded" panose="020B0500000000000000" pitchFamily="34" charset="0"/>
              </a:rPr>
              <a:t> </a:t>
            </a:r>
            <a:r>
              <a:rPr lang="en-US" sz="2400" dirty="0" err="1">
                <a:latin typeface="Arial-Rounded" panose="020B0500000000000000" pitchFamily="34" charset="0"/>
                <a:cs typeface="Arial-Rounded" panose="020B0500000000000000" pitchFamily="34" charset="0"/>
              </a:rPr>
              <a:t>tiếp</a:t>
            </a:r>
            <a:r>
              <a:rPr lang="en-US" sz="2400" dirty="0">
                <a:latin typeface="Arial-Rounded" panose="020B0500000000000000" pitchFamily="34" charset="0"/>
                <a:cs typeface="Arial-Rounded" panose="020B0500000000000000" pitchFamily="34" charset="0"/>
              </a:rPr>
              <a:t> </a:t>
            </a:r>
            <a:r>
              <a:rPr lang="en-US" sz="2400" dirty="0" err="1">
                <a:latin typeface="Arial-Rounded" panose="020B0500000000000000" pitchFamily="34" charset="0"/>
                <a:cs typeface="Arial-Rounded" panose="020B0500000000000000" pitchFamily="34" charset="0"/>
              </a:rPr>
              <a:t>để</a:t>
            </a:r>
            <a:r>
              <a:rPr lang="en-US" sz="2400" dirty="0">
                <a:latin typeface="Arial-Rounded" panose="020B0500000000000000" pitchFamily="34" charset="0"/>
                <a:cs typeface="Arial-Rounded" panose="020B0500000000000000" pitchFamily="34" charset="0"/>
              </a:rPr>
              <a:t> </a:t>
            </a:r>
            <a:r>
              <a:rPr lang="en-US" sz="2400" dirty="0" err="1">
                <a:latin typeface="Arial-Rounded" panose="020B0500000000000000" pitchFamily="34" charset="0"/>
                <a:cs typeface="Arial-Rounded" panose="020B0500000000000000" pitchFamily="34" charset="0"/>
              </a:rPr>
              <a:t>hoàn</a:t>
            </a:r>
            <a:r>
              <a:rPr lang="en-US" sz="2400" dirty="0">
                <a:latin typeface="Arial-Rounded" panose="020B0500000000000000" pitchFamily="34" charset="0"/>
                <a:cs typeface="Arial-Rounded" panose="020B0500000000000000" pitchFamily="34" charset="0"/>
              </a:rPr>
              <a:t> </a:t>
            </a:r>
            <a:r>
              <a:rPr lang="en-US" sz="2400" dirty="0" err="1">
                <a:latin typeface="Arial-Rounded" panose="020B0500000000000000" pitchFamily="34" charset="0"/>
                <a:cs typeface="Arial-Rounded" panose="020B0500000000000000" pitchFamily="34" charset="0"/>
              </a:rPr>
              <a:t>thành</a:t>
            </a:r>
            <a:r>
              <a:rPr lang="en-US" sz="2400" dirty="0">
                <a:latin typeface="Arial-Rounded" panose="020B0500000000000000" pitchFamily="34" charset="0"/>
                <a:cs typeface="Arial-Rounded" panose="020B0500000000000000" pitchFamily="34" charset="0"/>
              </a:rPr>
              <a:t> </a:t>
            </a:r>
            <a:r>
              <a:rPr lang="en-US" sz="2400" dirty="0" err="1">
                <a:latin typeface="Arial-Rounded" panose="020B0500000000000000" pitchFamily="34" charset="0"/>
                <a:cs typeface="Arial-Rounded" panose="020B0500000000000000" pitchFamily="34" charset="0"/>
              </a:rPr>
              <a:t>câu</a:t>
            </a:r>
            <a:r>
              <a:rPr lang="en-US" sz="2400" dirty="0">
                <a:latin typeface="Arial-Rounded" panose="020B0500000000000000" pitchFamily="34" charset="0"/>
                <a:cs typeface="Arial-Rounded" panose="020B0500000000000000" pitchFamily="34" charset="0"/>
              </a:rPr>
              <a:t> :</a:t>
            </a:r>
          </a:p>
          <a:p>
            <a:pPr marL="457200" indent="-457200" algn="just">
              <a:buAutoNum type="alphaLcPeriod"/>
            </a:pPr>
            <a:r>
              <a:rPr lang="vi-VN" sz="2400" dirty="0">
                <a:latin typeface="Arial-Rounded" panose="020B0500000000000000" pitchFamily="34" charset="0"/>
                <a:cs typeface="Arial-Rounded" panose="020B0500000000000000" pitchFamily="34" charset="0"/>
              </a:rPr>
              <a:t>Nếu thầy nói không thì (...)</a:t>
            </a:r>
            <a:endParaRPr lang="en-US" sz="2400" dirty="0">
              <a:latin typeface="Arial-Rounded" panose="020B0500000000000000" pitchFamily="34" charset="0"/>
              <a:cs typeface="Arial-Rounded" panose="020B0500000000000000" pitchFamily="34" charset="0"/>
            </a:endParaRPr>
          </a:p>
          <a:p>
            <a:pPr marL="0" indent="0" algn="just">
              <a:buNone/>
            </a:pPr>
            <a:r>
              <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Nếu thầy nói không thì rồng rắn đi tiếp.</a:t>
            </a:r>
          </a:p>
          <a:p>
            <a:pPr marL="0" indent="0" algn="just">
              <a:buNone/>
            </a:pPr>
            <a:r>
              <a:rPr lang="vi-VN" sz="2400" dirty="0">
                <a:latin typeface="Arial-Rounded" panose="020B0500000000000000" pitchFamily="34" charset="0"/>
                <a:cs typeface="Arial-Rounded" panose="020B0500000000000000" pitchFamily="34" charset="0"/>
              </a:rPr>
              <a:t>b. Nếu thầy nói có thì (...)</a:t>
            </a:r>
            <a:endParaRPr lang="en-US" sz="2400" dirty="0">
              <a:latin typeface="Arial-Rounded" panose="020B0500000000000000" pitchFamily="34" charset="0"/>
              <a:cs typeface="Arial-Rounded" panose="020B0500000000000000" pitchFamily="34" charset="0"/>
            </a:endParaRPr>
          </a:p>
          <a:p>
            <a:pPr marL="0" indent="0" algn="just">
              <a:buNone/>
            </a:pPr>
            <a:r>
              <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 thầy nói có thì rồng rắn hỏi xin thuốc cho con và đồng ý cho thầy bắt khúc đuôi.</a:t>
            </a:r>
          </a:p>
          <a:p>
            <a:pPr marL="0" indent="0" algn="just">
              <a:buNone/>
            </a:pPr>
            <a:r>
              <a:rPr lang="vi-VN" sz="2400" dirty="0">
                <a:latin typeface="Arial-Rounded" panose="020B0500000000000000" pitchFamily="34" charset="0"/>
                <a:cs typeface="Arial-Rounded" panose="020B0500000000000000" pitchFamily="34" charset="0"/>
              </a:rPr>
              <a:t>c. Nếu bạn khúc đuôi để thầy bắt được thì (...)</a:t>
            </a:r>
            <a:endParaRPr lang="en-US" sz="2400" dirty="0">
              <a:latin typeface="Arial-Rounded" panose="020B0500000000000000" pitchFamily="34" charset="0"/>
              <a:cs typeface="Arial-Rounded" panose="020B0500000000000000" pitchFamily="34" charset="0"/>
            </a:endParaRPr>
          </a:p>
          <a:p>
            <a:pPr marL="0" indent="0" algn="just">
              <a:buNone/>
            </a:pPr>
            <a:r>
              <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 bạn khúc đuôi để thầy bắt được thì đổi vai làm thầy thuốc</a:t>
            </a:r>
            <a:r>
              <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400" dirty="0">
              <a:solidFill>
                <a:srgbClr val="FF0000"/>
              </a:solidFill>
              <a:latin typeface="Arial-Rounded" panose="020B0500000000000000" pitchFamily="34" charset="0"/>
              <a:cs typeface="Arial-Rounded" panose="020B0500000000000000" pitchFamily="34" charset="0"/>
            </a:endParaRPr>
          </a:p>
          <a:p>
            <a:pPr marL="0" indent="0" algn="just">
              <a:buNone/>
            </a:pPr>
            <a:r>
              <a:rPr lang="vi-VN" sz="2400" dirty="0">
                <a:latin typeface="Arial-Rounded" panose="020B0500000000000000" pitchFamily="34" charset="0"/>
                <a:cs typeface="Arial-Rounded" panose="020B0500000000000000" pitchFamily="34" charset="0"/>
              </a:rPr>
              <a:t>d. Nếu bạn khúc giữa để đứt thì (...)</a:t>
            </a:r>
            <a:endParaRPr lang="en-US" sz="2400" dirty="0">
              <a:latin typeface="Arial-Rounded" panose="020B0500000000000000" pitchFamily="34" charset="0"/>
              <a:cs typeface="Arial-Rounded" panose="020B0500000000000000" pitchFamily="34" charset="0"/>
            </a:endParaRPr>
          </a:p>
          <a:p>
            <a:pPr marL="0" indent="0" algn="just">
              <a:buNone/>
            </a:pPr>
            <a:r>
              <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 bạn khúc giữa để đứt thì đổi vai làm khúc dưới</a:t>
            </a:r>
            <a:r>
              <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marL="0" indent="0" algn="just">
              <a:buNone/>
            </a:pPr>
            <a:endParaRPr lang="en-US" sz="2400" dirty="0">
              <a:solidFill>
                <a:srgbClr val="FF0000"/>
              </a:solidFill>
              <a:latin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4ECA-2108-4FDE-9990-48575CBB084F}"/>
              </a:ext>
            </a:extLst>
          </p:cNvPr>
          <p:cNvSpPr>
            <a:spLocks noGrp="1"/>
          </p:cNvSpPr>
          <p:nvPr>
            <p:ph type="title"/>
          </p:nvPr>
        </p:nvSpPr>
        <p:spPr/>
        <p:txBody>
          <a:bodyPr>
            <a:normAutofit fontScale="90000"/>
          </a:bodyPr>
          <a:lstStyle/>
          <a:p>
            <a:r>
              <a:rPr lang="en-US" dirty="0">
                <a:latin typeface="Arial-Rounded" panose="020B0500000000000000" pitchFamily="34" charset="0"/>
                <a:ea typeface="Arial-Rounded" panose="020B0500000000000000" pitchFamily="34" charset="0"/>
                <a:cs typeface="Arial-Rounded" panose="020B0500000000000000" pitchFamily="34" charset="0"/>
              </a:rPr>
              <a:t>2. </a:t>
            </a:r>
            <a:r>
              <a:rPr lang="vi-VN" dirty="0">
                <a:latin typeface="Arial-Rounded" panose="020B0500000000000000" pitchFamily="34" charset="0"/>
                <a:ea typeface="Arial-Rounded" panose="020B0500000000000000" pitchFamily="34" charset="0"/>
                <a:cs typeface="Arial-Rounded" panose="020B0500000000000000" pitchFamily="34" charset="0"/>
              </a:rPr>
              <a:t>Đặt một câu nói về trò chơi em thích.</a:t>
            </a:r>
            <a:br>
              <a:rPr lang="en-US" dirty="0">
                <a:latin typeface="Arial-Rounded" panose="020B0500000000000000" pitchFamily="34" charset="0"/>
                <a:ea typeface="Arial-Rounded" panose="020B0500000000000000" pitchFamily="34" charset="0"/>
                <a:cs typeface="Arial-Rounded" panose="020B0500000000000000" pitchFamily="34" charset="0"/>
              </a:rPr>
            </a:b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nhộn</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ACB2B21-EB8F-4F43-A025-5286F51229D9}"/>
              </a:ext>
            </a:extLst>
          </p:cNvPr>
          <p:cNvSpPr>
            <a:spLocks noGrp="1"/>
          </p:cNvSpPr>
          <p:nvPr>
            <p:ph idx="1"/>
          </p:nvPr>
        </p:nvSpPr>
        <p:spPr>
          <a:xfrm>
            <a:off x="993058" y="2635045"/>
            <a:ext cx="10589342" cy="3491119"/>
          </a:xfrm>
        </p:spPr>
        <p:txBody>
          <a:bodyPr>
            <a:normAutofit/>
          </a:bodyPr>
          <a:lstStyle/>
          <a:p>
            <a:pPr algn="ctr">
              <a:buFontTx/>
              <a:buChar char="-"/>
            </a:pPr>
            <a:r>
              <a:rPr lang="vi-VN"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Bịt mắt bắt dê là trò chơi rất thú vị.</a:t>
            </a:r>
            <a:endPar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a:buFontTx/>
              <a:buChar char="-"/>
            </a:pPr>
            <a:r>
              <a:rPr lang="vi-VN"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Bịt mắt bắt dê là trò chơi</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dân</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bổ</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ích</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9112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29100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0"/>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6" name="Cloud 15">
            <a:extLst>
              <a:ext uri="{FF2B5EF4-FFF2-40B4-BE49-F238E27FC236}">
                <a16:creationId xmlns:a16="http://schemas.microsoft.com/office/drawing/2014/main" id="{EF9883B5-F639-43A0-8274-E6E53C758DD0}"/>
              </a:ext>
            </a:extLst>
          </p:cNvPr>
          <p:cNvSpPr/>
          <p:nvPr/>
        </p:nvSpPr>
        <p:spPr>
          <a:xfrm>
            <a:off x="7443020" y="1081548"/>
            <a:ext cx="4434348" cy="146500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13814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CHÀO</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TẠM</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BIỆT</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p>
        </p:txBody>
      </p:sp>
    </p:spTree>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12603" y="3006461"/>
            <a:ext cx="4208355"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extLst>
      <p:ext uri="{BB962C8B-B14F-4D97-AF65-F5344CB8AC3E}">
        <p14:creationId xmlns:p14="http://schemas.microsoft.com/office/powerpoint/2010/main" val="3745239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88265"/>
            <a:ext cx="1478280" cy="899160"/>
          </a:xfrm>
          <a:prstGeom prst="rect">
            <a:avLst/>
          </a:prstGeom>
        </p:spPr>
      </p:pic>
      <p:sp>
        <p:nvSpPr>
          <p:cNvPr id="8" name="Title 7"/>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CF1E6045-F3EF-4DCB-96C7-3C13D5EAD70F}"/>
              </a:ext>
            </a:extLst>
          </p:cNvPr>
          <p:cNvPicPr>
            <a:picLocks noChangeAspect="1"/>
          </p:cNvPicPr>
          <p:nvPr/>
        </p:nvPicPr>
        <p:blipFill>
          <a:blip r:embed="rId4"/>
          <a:stretch>
            <a:fillRect/>
          </a:stretch>
        </p:blipFill>
        <p:spPr>
          <a:xfrm>
            <a:off x="1701209" y="0"/>
            <a:ext cx="8694376" cy="5039410"/>
          </a:xfrm>
          <a:prstGeom prst="rect">
            <a:avLst/>
          </a:prstGeom>
        </p:spPr>
      </p:pic>
      <p:sp>
        <p:nvSpPr>
          <p:cNvPr id="5" name="Rectangle 4">
            <a:extLst>
              <a:ext uri="{FF2B5EF4-FFF2-40B4-BE49-F238E27FC236}">
                <a16:creationId xmlns:a16="http://schemas.microsoft.com/office/drawing/2014/main" id="{9085F13C-88B2-4B55-A7E6-F5BD15CE3E9A}"/>
              </a:ext>
            </a:extLst>
          </p:cNvPr>
          <p:cNvSpPr/>
          <p:nvPr/>
        </p:nvSpPr>
        <p:spPr>
          <a:xfrm>
            <a:off x="318977" y="5188689"/>
            <a:ext cx="11398102" cy="13946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a:t>
            </a:r>
            <a:r>
              <a:rPr lang="en-US"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là một trong những trò chơi dân gian</a:t>
            </a: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6" name="Cloud 15">
            <a:extLst>
              <a:ext uri="{FF2B5EF4-FFF2-40B4-BE49-F238E27FC236}">
                <a16:creationId xmlns:a16="http://schemas.microsoft.com/office/drawing/2014/main" id="{EF9883B5-F639-43A0-8274-E6E53C758DD0}"/>
              </a:ext>
            </a:extLst>
          </p:cNvPr>
          <p:cNvSpPr/>
          <p:nvPr/>
        </p:nvSpPr>
        <p:spPr>
          <a:xfrm>
            <a:off x="8985406" y="1002891"/>
            <a:ext cx="3048000" cy="1862546"/>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6BF6E-482E-422A-A0F8-9DA4D1A95D94}"/>
              </a:ext>
            </a:extLst>
          </p:cNvPr>
          <p:cNvSpPr txBox="1"/>
          <p:nvPr/>
        </p:nvSpPr>
        <p:spPr>
          <a:xfrm>
            <a:off x="4630992" y="1641491"/>
            <a:ext cx="23597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Rồng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rắn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8E4E846C-5E00-47FA-9452-AE65F248E0D2}"/>
              </a:ext>
            </a:extLst>
          </p:cNvPr>
          <p:cNvSpPr txBox="1"/>
          <p:nvPr/>
        </p:nvSpPr>
        <p:spPr>
          <a:xfrm>
            <a:off x="4650655" y="2492822"/>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vòng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vèo</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54146C85-BBD0-4D7F-A452-003E5714EF59}"/>
              </a:ext>
            </a:extLst>
          </p:cNvPr>
          <p:cNvSpPr txBox="1"/>
          <p:nvPr/>
        </p:nvSpPr>
        <p:spPr>
          <a:xfrm>
            <a:off x="4700128" y="3267574"/>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núc</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nác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8E4E846C-5E00-47FA-9452-AE65F248E0D2}"/>
              </a:ext>
            </a:extLst>
          </p:cNvPr>
          <p:cNvSpPr txBox="1"/>
          <p:nvPr/>
        </p:nvSpPr>
        <p:spPr>
          <a:xfrm>
            <a:off x="4542808" y="398951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húc</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E4E846C-5E00-47FA-9452-AE65F248E0D2}"/>
              </a:ext>
            </a:extLst>
          </p:cNvPr>
          <p:cNvSpPr txBox="1"/>
          <p:nvPr/>
        </p:nvSpPr>
        <p:spPr>
          <a:xfrm>
            <a:off x="4700128" y="470783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lang="en-US" sz="4000" noProof="0" dirty="0" err="1">
                <a:solidFill>
                  <a:prstClr val="black"/>
                </a:solidFill>
                <a:latin typeface="Times New Roman" panose="02020603050405020304" pitchFamily="18" charset="0"/>
                <a:cs typeface="Times New Roman" panose="02020603050405020304" pitchFamily="18" charset="0"/>
              </a:rPr>
              <a:t>húc</a:t>
            </a:r>
            <a:r>
              <a:rPr lang="en-US" sz="4000" noProof="0" dirty="0">
                <a:solidFill>
                  <a:prstClr val="black"/>
                </a:solidFill>
                <a:latin typeface="Times New Roman" panose="02020603050405020304" pitchFamily="18" charset="0"/>
                <a:cs typeface="Times New Roman" panose="02020603050405020304" pitchFamily="18" charset="0"/>
              </a:rPr>
              <a:t> </a:t>
            </a:r>
            <a:r>
              <a:rPr lang="en-US" sz="4000" noProof="0" dirty="0" err="1">
                <a:solidFill>
                  <a:prstClr val="black"/>
                </a:solidFill>
                <a:latin typeface="Times New Roman" panose="02020603050405020304" pitchFamily="18" charset="0"/>
                <a:cs typeface="Times New Roman" panose="02020603050405020304" pitchFamily="18" charset="0"/>
              </a:rPr>
              <a:t>giữa</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8E4E846C-5E00-47FA-9452-AE65F248E0D2}"/>
              </a:ext>
            </a:extLst>
          </p:cNvPr>
          <p:cNvSpPr txBox="1"/>
          <p:nvPr/>
        </p:nvSpPr>
        <p:spPr>
          <a:xfrm>
            <a:off x="4700128" y="5394854"/>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lang="en-US" sz="4000" noProof="0" dirty="0" err="1">
                <a:solidFill>
                  <a:prstClr val="black"/>
                </a:solidFill>
                <a:latin typeface="Times New Roman" panose="02020603050405020304" pitchFamily="18" charset="0"/>
                <a:cs typeface="Times New Roman" panose="02020603050405020304" pitchFamily="18" charset="0"/>
              </a:rPr>
              <a:t>húc</a:t>
            </a:r>
            <a:r>
              <a:rPr lang="en-US" sz="4000" noProof="0" dirty="0">
                <a:solidFill>
                  <a:prstClr val="black"/>
                </a:solidFill>
                <a:latin typeface="Times New Roman" panose="02020603050405020304" pitchFamily="18" charset="0"/>
                <a:cs typeface="Times New Roman" panose="02020603050405020304" pitchFamily="18" charset="0"/>
              </a:rPr>
              <a:t> </a:t>
            </a:r>
            <a:r>
              <a:rPr lang="en-US" sz="4000" noProof="0" dirty="0" err="1">
                <a:solidFill>
                  <a:prstClr val="black"/>
                </a:solidFill>
                <a:latin typeface="Times New Roman" panose="02020603050405020304" pitchFamily="18" charset="0"/>
                <a:cs typeface="Times New Roman" panose="02020603050405020304" pitchFamily="18" charset="0"/>
              </a:rPr>
              <a:t>đuôi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00330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42" name="Group 41"/>
          <p:cNvGrpSpPr/>
          <p:nvPr/>
        </p:nvGrpSpPr>
        <p:grpSpPr>
          <a:xfrm>
            <a:off x="2027719" y="519430"/>
            <a:ext cx="9770995" cy="5969860"/>
            <a:chOff x="-35219" y="1157225"/>
            <a:chExt cx="2316563" cy="1406784"/>
          </a:xfrm>
        </p:grpSpPr>
        <p:sp>
          <p:nvSpPr>
            <p:cNvPr id="43" name="Hexagon 42"/>
            <p:cNvSpPr/>
            <p:nvPr/>
          </p:nvSpPr>
          <p:spPr>
            <a:xfrm>
              <a:off x="58912" y="1157225"/>
              <a:ext cx="2222432"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5219" y="1370052"/>
              <a:ext cx="2278223" cy="329553"/>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núc</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nác</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Là</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loại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cây</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dùng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để</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làm</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thuốc</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chữa</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bệnh</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p>
          </p:txBody>
        </p:sp>
      </p:grpSp>
      <p:pic>
        <p:nvPicPr>
          <p:cNvPr id="5" name="Picture 4"/>
          <p:cNvPicPr>
            <a:picLocks noChangeAspect="1"/>
          </p:cNvPicPr>
          <p:nvPr/>
        </p:nvPicPr>
        <p:blipFill>
          <a:blip r:embed="rId4"/>
          <a:stretch>
            <a:fillRect/>
          </a:stretch>
        </p:blipFill>
        <p:spPr>
          <a:xfrm>
            <a:off x="11285220" y="95250"/>
            <a:ext cx="906780" cy="8483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2920180"/>
            <a:ext cx="6371303" cy="3569109"/>
          </a:xfrm>
          <a:prstGeom prst="rect">
            <a:avLst/>
          </a:prstGeom>
        </p:spPr>
      </p:pic>
    </p:spTree>
    <p:extLst>
      <p:ext uri="{BB962C8B-B14F-4D97-AF65-F5344CB8AC3E}">
        <p14:creationId xmlns:p14="http://schemas.microsoft.com/office/powerpoint/2010/main" val="3177345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7" name="Group 6"/>
          <p:cNvGrpSpPr/>
          <p:nvPr/>
        </p:nvGrpSpPr>
        <p:grpSpPr>
          <a:xfrm>
            <a:off x="176498" y="2349314"/>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5" name="Picture 4"/>
          <p:cNvPicPr>
            <a:picLocks noChangeAspect="1"/>
          </p:cNvPicPr>
          <p:nvPr/>
        </p:nvPicPr>
        <p:blipFill>
          <a:blip r:embed="rId4"/>
          <a:stretch>
            <a:fillRect/>
          </a:stretch>
        </p:blipFill>
        <p:spPr>
          <a:xfrm>
            <a:off x="11285220" y="95250"/>
            <a:ext cx="906780" cy="848360"/>
          </a:xfrm>
          <a:prstGeom prst="rect">
            <a:avLst/>
          </a:prstGeom>
        </p:spPr>
      </p:pic>
      <p:grpSp>
        <p:nvGrpSpPr>
          <p:cNvPr id="21" name="Group 20">
            <a:extLst>
              <a:ext uri="{FF2B5EF4-FFF2-40B4-BE49-F238E27FC236}">
                <a16:creationId xmlns:a16="http://schemas.microsoft.com/office/drawing/2014/main" id="{854AFE8B-D7EC-421E-B935-F822609EFA25}"/>
              </a:ext>
            </a:extLst>
          </p:cNvPr>
          <p:cNvGrpSpPr/>
          <p:nvPr/>
        </p:nvGrpSpPr>
        <p:grpSpPr>
          <a:xfrm>
            <a:off x="2444413" y="314632"/>
            <a:ext cx="7967947" cy="2734606"/>
            <a:chOff x="172324" y="1157225"/>
            <a:chExt cx="2109019" cy="1406784"/>
          </a:xfrm>
        </p:grpSpPr>
        <p:sp>
          <p:nvSpPr>
            <p:cNvPr id="22" name="Hexagon 21">
              <a:extLst>
                <a:ext uri="{FF2B5EF4-FFF2-40B4-BE49-F238E27FC236}">
                  <a16:creationId xmlns:a16="http://schemas.microsoft.com/office/drawing/2014/main" id="{BCEDC67E-565A-4773-8DCE-16609157CD7E}"/>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B35710A1-5780-4503-BA48-6F1866A9085B}"/>
                </a:ext>
              </a:extLst>
            </p:cNvPr>
            <p:cNvSpPr txBox="1"/>
            <p:nvPr/>
          </p:nvSpPr>
          <p:spPr>
            <a:xfrm>
              <a:off x="288889" y="1370052"/>
              <a:ext cx="1954115" cy="839159"/>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Cản</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Ngăn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lại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giữ</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lại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p>
          </p:txBody>
        </p:sp>
      </p:grpSp>
      <p:grpSp>
        <p:nvGrpSpPr>
          <p:cNvPr id="19" name="Group 18">
            <a:extLst>
              <a:ext uri="{FF2B5EF4-FFF2-40B4-BE49-F238E27FC236}">
                <a16:creationId xmlns:a16="http://schemas.microsoft.com/office/drawing/2014/main" id="{854AFE8B-D7EC-421E-B935-F822609EFA25}"/>
              </a:ext>
            </a:extLst>
          </p:cNvPr>
          <p:cNvGrpSpPr/>
          <p:nvPr/>
        </p:nvGrpSpPr>
        <p:grpSpPr>
          <a:xfrm>
            <a:off x="2285517" y="3156422"/>
            <a:ext cx="8399649" cy="2674107"/>
            <a:chOff x="172324" y="1157225"/>
            <a:chExt cx="2109019" cy="1406784"/>
          </a:xfrm>
        </p:grpSpPr>
        <p:sp>
          <p:nvSpPr>
            <p:cNvPr id="20" name="Hexagon 19">
              <a:extLst>
                <a:ext uri="{FF2B5EF4-FFF2-40B4-BE49-F238E27FC236}">
                  <a16:creationId xmlns:a16="http://schemas.microsoft.com/office/drawing/2014/main" id="{BCEDC67E-565A-4773-8DCE-16609157CD7E}"/>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B35710A1-5780-4503-BA48-6F1866A9085B}"/>
                </a:ext>
              </a:extLst>
            </p:cNvPr>
            <p:cNvSpPr txBox="1"/>
            <p:nvPr/>
          </p:nvSpPr>
          <p:spPr>
            <a:xfrm>
              <a:off x="288889" y="1370052"/>
              <a:ext cx="1954115" cy="579175"/>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Vòng</a:t>
              </a:r>
              <a:r>
                <a:rPr kumimoji="0" lang="en-US"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vèo</a:t>
              </a:r>
              <a:endParaRPr kumimoji="0" lang="en-US"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Vòng</a:t>
              </a:r>
              <a:r>
                <a:rPr kumimoji="0" lang="en-US" altLang="vi-VN" sz="2800" b="0" i="0" u="none" strike="noStrike" kern="1200" cap="none" spc="0" normalizeH="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qua, </a:t>
              </a:r>
              <a:r>
                <a:rPr kumimoji="0" lang="en-US" altLang="vi-VN" sz="2800" b="0" i="0" u="none" strike="noStrike" kern="1200" cap="none" spc="0" normalizeH="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vòng</a:t>
              </a:r>
              <a:r>
                <a:rPr kumimoji="0" lang="en-US" altLang="vi-VN" sz="2800" b="0" i="0" u="none" strike="noStrike" kern="1200" cap="none" spc="0" normalizeH="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lại</a:t>
              </a:r>
              <a:r>
                <a:rPr kumimoji="0" lang="en-US" altLang="vi-VN" sz="2800" b="0" i="0" u="none" strike="noStrike" kern="1200" cap="none" spc="0" normalizeH="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nhiều</a:t>
              </a:r>
              <a:r>
                <a:rPr kumimoji="0" lang="en-US" altLang="vi-VN" sz="2800" b="0" i="0" u="none" strike="noStrike" kern="1200" cap="none" spc="0" normalizeH="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hướng</a:t>
              </a:r>
              <a:r>
                <a:rPr kumimoji="0" lang="en-US" altLang="vi-VN" sz="2800" b="0" i="0" u="none" strike="noStrike" kern="1200" cap="none" spc="0" normalizeH="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khác</a:t>
              </a:r>
              <a:r>
                <a:rPr kumimoji="0" lang="en-US" altLang="vi-VN" sz="2800" b="0" i="0" u="none" strike="noStrike" kern="1200" cap="none" spc="0" normalizeH="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nhau</a:t>
              </a:r>
              <a:r>
                <a:rPr kumimoji="0" lang="en-US" altLang="vi-VN" sz="2800" b="0" i="0" u="none" strike="noStrike" kern="1200" cap="none" spc="0" normalizeH="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extLst>
      <p:ext uri="{BB962C8B-B14F-4D97-AF65-F5344CB8AC3E}">
        <p14:creationId xmlns:p14="http://schemas.microsoft.com/office/powerpoint/2010/main" val="3680961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5ACC1CF-F35B-4AF6-8B21-4C12D26D8DA8}"/>
              </a:ext>
            </a:extLst>
          </p:cNvPr>
          <p:cNvSpPr txBox="1"/>
          <p:nvPr/>
        </p:nvSpPr>
        <p:spPr>
          <a:xfrm>
            <a:off x="1340284" y="2754856"/>
            <a:ext cx="10216135" cy="1384995"/>
          </a:xfrm>
          <a:prstGeom prst="rect">
            <a:avLst/>
          </a:prstGeom>
          <a:noFill/>
        </p:spPr>
        <p:txBody>
          <a:bodyPr wrap="square" rtlCol="0">
            <a:spAutoFit/>
          </a:bodyPr>
          <a:lstStyle/>
          <a:p>
            <a:r>
              <a:rPr lang="en-US" sz="2800" dirty="0" err="1">
                <a:latin typeface="Arial-Rounded" panose="020B0500000000000000" pitchFamily="34" charset="0"/>
                <a:cs typeface="Arial-Rounded" panose="020B0500000000000000" pitchFamily="34" charset="0"/>
                <a:sym typeface="+mn-ea"/>
              </a:rPr>
              <a:t>Nếu</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thầy</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nói</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có</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thì</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rồng</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rắn</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hỏi</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xin</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thuốc</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cho</a:t>
            </a:r>
            <a:r>
              <a:rPr lang="en-US" sz="2800" dirty="0">
                <a:latin typeface="Arial-Rounded" panose="020B0500000000000000" pitchFamily="34" charset="0"/>
                <a:cs typeface="Arial-Rounded" panose="020B0500000000000000" pitchFamily="34" charset="0"/>
                <a:sym typeface="+mn-ea"/>
              </a:rPr>
              <a:t> con </a:t>
            </a:r>
            <a:r>
              <a:rPr lang="en-US" sz="2800" dirty="0" err="1">
                <a:latin typeface="Arial-Rounded" panose="020B0500000000000000" pitchFamily="34" charset="0"/>
                <a:cs typeface="Arial-Rounded" panose="020B0500000000000000" pitchFamily="34" charset="0"/>
                <a:sym typeface="+mn-ea"/>
              </a:rPr>
              <a:t>và</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đồng</a:t>
            </a:r>
            <a:r>
              <a:rPr lang="en-US" sz="2800" dirty="0">
                <a:latin typeface="Arial-Rounded" panose="020B0500000000000000" pitchFamily="34" charset="0"/>
                <a:cs typeface="Arial-Rounded" panose="020B0500000000000000" pitchFamily="34" charset="0"/>
                <a:sym typeface="+mn-ea"/>
              </a:rPr>
              <a:t> ý </a:t>
            </a:r>
            <a:r>
              <a:rPr lang="en-US" sz="2800" dirty="0" err="1">
                <a:latin typeface="Arial-Rounded" panose="020B0500000000000000" pitchFamily="34" charset="0"/>
                <a:cs typeface="Arial-Rounded" panose="020B0500000000000000" pitchFamily="34" charset="0"/>
                <a:sym typeface="+mn-ea"/>
              </a:rPr>
              <a:t>cho</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thầy</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bắt</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khúc</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đuôi</a:t>
            </a:r>
            <a:r>
              <a:rPr lang="en-US" sz="2800" dirty="0">
                <a:latin typeface="Arial-Rounded" panose="020B0500000000000000" pitchFamily="34" charset="0"/>
                <a:cs typeface="Arial-Rounded" panose="020B0500000000000000" pitchFamily="34" charset="0"/>
                <a:sym typeface="+mn-ea"/>
              </a:rPr>
              <a:t>.</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 name="Straight Connector 16">
            <a:extLst>
              <a:ext uri="{FF2B5EF4-FFF2-40B4-BE49-F238E27FC236}">
                <a16:creationId xmlns:a16="http://schemas.microsoft.com/office/drawing/2014/main" id="{29A47791-5B17-40BD-BAC5-41083ACBA43A}"/>
              </a:ext>
            </a:extLst>
          </p:cNvPr>
          <p:cNvCxnSpPr>
            <a:cxnSpLocks/>
          </p:cNvCxnSpPr>
          <p:nvPr/>
        </p:nvCxnSpPr>
        <p:spPr>
          <a:xfrm flipH="1">
            <a:off x="4085539" y="281947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D3B5EC-2C3D-43DF-8867-4C6631B1E92D}"/>
              </a:ext>
            </a:extLst>
          </p:cNvPr>
          <p:cNvCxnSpPr>
            <a:cxnSpLocks/>
          </p:cNvCxnSpPr>
          <p:nvPr/>
        </p:nvCxnSpPr>
        <p:spPr>
          <a:xfrm flipH="1">
            <a:off x="7131350" y="281947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AE4173-697F-442A-979D-EF6543B27FFF}"/>
              </a:ext>
            </a:extLst>
          </p:cNvPr>
          <p:cNvCxnSpPr>
            <a:cxnSpLocks/>
          </p:cNvCxnSpPr>
          <p:nvPr/>
        </p:nvCxnSpPr>
        <p:spPr>
          <a:xfrm flipH="1">
            <a:off x="5083816" y="3210939"/>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5234128" y="322929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lang="en-US" sz="6000" kern="0" dirty="0">
                <a:solidFill>
                  <a:srgbClr val="F2F2E9"/>
                </a:solidFill>
                <a:latin typeface="Times New Roman" panose="02020603050405020304" pitchFamily="18" charset="0"/>
                <a:cs typeface="Times New Roman" panose="02020603050405020304" pitchFamily="18" charset="0"/>
              </a:rPr>
              <a:t> </a:t>
            </a:r>
            <a:r>
              <a:rPr lang="en-US" sz="6000" kern="0" dirty="0" err="1">
                <a:solidFill>
                  <a:srgbClr val="F2F2E9"/>
                </a:solidFill>
                <a:latin typeface="Times New Roman" panose="02020603050405020304" pitchFamily="18" charset="0"/>
                <a:cs typeface="Times New Roman" panose="02020603050405020304" pitchFamily="18" charset="0"/>
              </a:rPr>
              <a:t>dài</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BD3B5EC-2C3D-43DF-8867-4C6631B1E92D}"/>
              </a:ext>
            </a:extLst>
          </p:cNvPr>
          <p:cNvCxnSpPr>
            <a:cxnSpLocks/>
          </p:cNvCxnSpPr>
          <p:nvPr/>
        </p:nvCxnSpPr>
        <p:spPr>
          <a:xfrm flipH="1">
            <a:off x="11101024" y="281947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A47791-5B17-40BD-BAC5-41083ACBA43A}"/>
              </a:ext>
            </a:extLst>
          </p:cNvPr>
          <p:cNvCxnSpPr>
            <a:cxnSpLocks/>
          </p:cNvCxnSpPr>
          <p:nvPr/>
        </p:nvCxnSpPr>
        <p:spPr>
          <a:xfrm flipH="1">
            <a:off x="6006937" y="279317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A47791-5B17-40BD-BAC5-41083ACBA43A}"/>
              </a:ext>
            </a:extLst>
          </p:cNvPr>
          <p:cNvCxnSpPr>
            <a:cxnSpLocks/>
          </p:cNvCxnSpPr>
          <p:nvPr/>
        </p:nvCxnSpPr>
        <p:spPr>
          <a:xfrm flipH="1">
            <a:off x="9449036" y="2819470"/>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9A47791-5B17-40BD-BAC5-41083ACBA43A}"/>
              </a:ext>
            </a:extLst>
          </p:cNvPr>
          <p:cNvCxnSpPr>
            <a:cxnSpLocks/>
          </p:cNvCxnSpPr>
          <p:nvPr/>
        </p:nvCxnSpPr>
        <p:spPr>
          <a:xfrm flipH="1">
            <a:off x="2741111" y="325559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171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544</Words>
  <Application>Microsoft Office PowerPoint</Application>
  <PresentationFormat>Widescreen</PresentationFormat>
  <Paragraphs>70</Paragraphs>
  <Slides>21</Slides>
  <Notes>9</Notes>
  <HiddenSlides>0</HiddenSlides>
  <MMClips>4</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21</vt:i4>
      </vt:variant>
    </vt:vector>
  </HeadingPairs>
  <TitlesOfParts>
    <vt:vector size="38" baseType="lpstr">
      <vt:lpstr>Microsoft YaHei</vt:lpstr>
      <vt:lpstr>Arial</vt:lpstr>
      <vt:lpstr>Arial-Rounded</vt:lpstr>
      <vt:lpstr>Calibri</vt:lpstr>
      <vt:lpstr>Calibri Light</vt:lpstr>
      <vt:lpstr>Kalam</vt:lpstr>
      <vt:lpstr>Montserrat</vt:lpstr>
      <vt:lpstr>Nunito SemiBold</vt:lpstr>
      <vt:lpstr>Roboto</vt:lpstr>
      <vt:lpstr>Times New Roman</vt:lpstr>
      <vt:lpstr>Verdana</vt:lpstr>
      <vt:lpstr>2_Office Theme</vt:lpstr>
      <vt:lpstr>3_Office Theme</vt:lpstr>
      <vt:lpstr>5_Office Theme</vt:lpstr>
      <vt:lpstr>6_Office Theme</vt:lpstr>
      <vt:lpstr>7_Office Theme</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THEO VĂN BẢN ĐỌC </vt:lpstr>
      <vt:lpstr>2. Đặt một câu nói về trò chơi em thích. M: Rồng rắn lên mây là một trò chơi vui nhộn.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Hang Nguyen</cp:lastModifiedBy>
  <cp:revision>45</cp:revision>
  <dcterms:created xsi:type="dcterms:W3CDTF">2021-05-27T01:09:20Z</dcterms:created>
  <dcterms:modified xsi:type="dcterms:W3CDTF">2025-04-10T15:10:52Z</dcterms:modified>
</cp:coreProperties>
</file>