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ungee" panose="020B0604020202020204" charset="0"/>
      <p:regular r:id="rId23"/>
    </p:embeddedFont>
    <p:embeddedFont>
      <p:font typeface="Cardo Bold" panose="020B0604020202020204" charset="-79"/>
      <p:regular r:id="rId24"/>
    </p:embeddedFont>
    <p:embeddedFont>
      <p:font typeface="Francois One" panose="020B0604020202020204" charset="0"/>
      <p:regular r:id="rId25"/>
    </p:embeddedFont>
    <p:embeddedFont>
      <p:font typeface="Gotu" panose="020B0604020202020204" charset="0"/>
      <p:regular r:id="rId26"/>
    </p:embeddedFont>
    <p:embeddedFont>
      <p:font typeface="Inter" panose="020B0604020202020204" charset="0"/>
      <p:regular r:id="rId27"/>
    </p:embeddedFont>
    <p:embeddedFont>
      <p:font typeface="More Sugar" panose="020B0604020202020204" charset="0"/>
      <p:regular r:id="rId28"/>
    </p:embeddedFont>
    <p:embeddedFont>
      <p:font typeface="Sigmar One" panose="020B0604020202020204" charset="0"/>
      <p:regular r:id="rId29"/>
    </p:embeddedFont>
    <p:embeddedFont>
      <p:font typeface="Sriracha" panose="020B0604020202020204" charset="-3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965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8.sv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1507">
            <a:off x="2365898" y="3473383"/>
            <a:ext cx="13941344" cy="4714709"/>
          </a:xfrm>
          <a:custGeom>
            <a:avLst/>
            <a:gdLst/>
            <a:ahLst/>
            <a:cxnLst/>
            <a:rect l="l" t="t" r="r" b="b"/>
            <a:pathLst>
              <a:path w="13941344" h="4714709">
                <a:moveTo>
                  <a:pt x="0" y="0"/>
                </a:moveTo>
                <a:lnTo>
                  <a:pt x="13941345" y="0"/>
                </a:lnTo>
                <a:lnTo>
                  <a:pt x="13941345" y="4714709"/>
                </a:lnTo>
                <a:lnTo>
                  <a:pt x="0" y="4714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312848" y="247855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8175" y="3962629"/>
            <a:ext cx="13765865" cy="391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sz="11199" dirty="0">
                <a:solidFill>
                  <a:srgbClr val="FFFFFF"/>
                </a:solidFill>
                <a:latin typeface="Francois One"/>
              </a:rPr>
              <a:t>ĐỘNG VẬT </a:t>
            </a:r>
          </a:p>
          <a:p>
            <a:pPr algn="ctr">
              <a:lnSpc>
                <a:spcPts val="15679"/>
              </a:lnSpc>
              <a:spcBef>
                <a:spcPct val="0"/>
              </a:spcBef>
            </a:pPr>
            <a:r>
              <a:rPr lang="en-US" sz="11199" dirty="0">
                <a:solidFill>
                  <a:srgbClr val="FFFFFF"/>
                </a:solidFill>
                <a:latin typeface="Francois One"/>
              </a:rPr>
              <a:t>SỐNG Ở ĐÂU?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46413" y="2624948"/>
            <a:ext cx="6648071" cy="127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  <a:spcBef>
                <a:spcPct val="0"/>
              </a:spcBef>
            </a:pPr>
            <a:r>
              <a:rPr lang="en-US" sz="7438" dirty="0">
                <a:solidFill>
                  <a:srgbClr val="FFFFFF"/>
                </a:solidFill>
                <a:latin typeface="More Sugar"/>
              </a:rPr>
              <a:t>BÀI 17</a:t>
            </a:r>
          </a:p>
        </p:txBody>
      </p:sp>
      <p:sp>
        <p:nvSpPr>
          <p:cNvPr id="6" name="Freeform 6"/>
          <p:cNvSpPr/>
          <p:nvPr/>
        </p:nvSpPr>
        <p:spPr>
          <a:xfrm>
            <a:off x="4191304" y="-1229223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4605" y="7592398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90651">
            <a:off x="14866251" y="6000083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2" y="0"/>
                </a:lnTo>
                <a:lnTo>
                  <a:pt x="5350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41659" y="8269990"/>
            <a:ext cx="2891496" cy="2139388"/>
          </a:xfrm>
          <a:custGeom>
            <a:avLst/>
            <a:gdLst/>
            <a:ahLst/>
            <a:cxnLst/>
            <a:rect l="l" t="t" r="r" b="b"/>
            <a:pathLst>
              <a:path w="2891496" h="2139388">
                <a:moveTo>
                  <a:pt x="0" y="0"/>
                </a:moveTo>
                <a:lnTo>
                  <a:pt x="2891496" y="0"/>
                </a:lnTo>
                <a:lnTo>
                  <a:pt x="2891496" y="2139388"/>
                </a:lnTo>
                <a:lnTo>
                  <a:pt x="0" y="213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5860" y="7093640"/>
            <a:ext cx="1977083" cy="3366384"/>
          </a:xfrm>
          <a:custGeom>
            <a:avLst/>
            <a:gdLst/>
            <a:ahLst/>
            <a:cxnLst/>
            <a:rect l="l" t="t" r="r" b="b"/>
            <a:pathLst>
              <a:path w="1977083" h="3366384">
                <a:moveTo>
                  <a:pt x="0" y="0"/>
                </a:moveTo>
                <a:lnTo>
                  <a:pt x="1977083" y="0"/>
                </a:lnTo>
                <a:lnTo>
                  <a:pt x="1977083" y="3366384"/>
                </a:lnTo>
                <a:lnTo>
                  <a:pt x="0" y="3366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9464" y="9203683"/>
            <a:ext cx="1478473" cy="1083317"/>
          </a:xfrm>
          <a:custGeom>
            <a:avLst/>
            <a:gdLst/>
            <a:ahLst/>
            <a:cxnLst/>
            <a:rect l="l" t="t" r="r" b="b"/>
            <a:pathLst>
              <a:path w="1478473" h="1083317">
                <a:moveTo>
                  <a:pt x="0" y="0"/>
                </a:moveTo>
                <a:lnTo>
                  <a:pt x="1478472" y="0"/>
                </a:lnTo>
                <a:lnTo>
                  <a:pt x="1478472" y="1083317"/>
                </a:lnTo>
                <a:lnTo>
                  <a:pt x="0" y="10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49425" y="345791"/>
            <a:ext cx="1531359" cy="1141350"/>
          </a:xfrm>
          <a:custGeom>
            <a:avLst/>
            <a:gdLst/>
            <a:ahLst/>
            <a:cxnLst/>
            <a:rect l="l" t="t" r="r" b="b"/>
            <a:pathLst>
              <a:path w="1531359" h="1141350">
                <a:moveTo>
                  <a:pt x="0" y="0"/>
                </a:moveTo>
                <a:lnTo>
                  <a:pt x="1531359" y="0"/>
                </a:lnTo>
                <a:lnTo>
                  <a:pt x="1531359" y="1141350"/>
                </a:lnTo>
                <a:lnTo>
                  <a:pt x="0" y="114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5867108" y="49648"/>
            <a:ext cx="2670343" cy="1446502"/>
          </a:xfrm>
          <a:custGeom>
            <a:avLst/>
            <a:gdLst/>
            <a:ahLst/>
            <a:cxnLst/>
            <a:rect l="l" t="t" r="r" b="b"/>
            <a:pathLst>
              <a:path w="2670343" h="1446502">
                <a:moveTo>
                  <a:pt x="2670343" y="0"/>
                </a:moveTo>
                <a:lnTo>
                  <a:pt x="0" y="0"/>
                </a:lnTo>
                <a:lnTo>
                  <a:pt x="0" y="1446502"/>
                </a:lnTo>
                <a:lnTo>
                  <a:pt x="2670343" y="1446502"/>
                </a:lnTo>
                <a:lnTo>
                  <a:pt x="26703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474843" y="772899"/>
            <a:ext cx="1923503" cy="3129961"/>
          </a:xfrm>
          <a:custGeom>
            <a:avLst/>
            <a:gdLst/>
            <a:ahLst/>
            <a:cxnLst/>
            <a:rect l="l" t="t" r="r" b="b"/>
            <a:pathLst>
              <a:path w="1923503" h="3129961">
                <a:moveTo>
                  <a:pt x="1923503" y="0"/>
                </a:moveTo>
                <a:lnTo>
                  <a:pt x="0" y="0"/>
                </a:lnTo>
                <a:lnTo>
                  <a:pt x="0" y="3129960"/>
                </a:lnTo>
                <a:lnTo>
                  <a:pt x="1923503" y="3129960"/>
                </a:lnTo>
                <a:lnTo>
                  <a:pt x="192350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B2F167-8962-F4D2-73E5-0A5EC389F19E}"/>
              </a:ext>
            </a:extLst>
          </p:cNvPr>
          <p:cNvSpPr txBox="1"/>
          <p:nvPr/>
        </p:nvSpPr>
        <p:spPr>
          <a:xfrm>
            <a:off x="5867400" y="458715"/>
            <a:ext cx="6182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UBND QUẬN DƯƠNG KINH</a:t>
            </a:r>
          </a:p>
          <a:p>
            <a:pPr algn="ctr"/>
            <a:r>
              <a:rPr lang="vi-VN" sz="2800" b="1" dirty="0"/>
              <a:t>TRƯỜNG TIỂU HỌC ANH DŨNG</a:t>
            </a:r>
            <a:endParaRPr lang="en-US" sz="2800" b="1" dirty="0">
              <a:latin typeface="More Sugar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5812" y="3119133"/>
            <a:ext cx="6876227" cy="6139167"/>
          </a:xfrm>
          <a:custGeom>
            <a:avLst/>
            <a:gdLst/>
            <a:ahLst/>
            <a:cxnLst/>
            <a:rect l="l" t="t" r="r" b="b"/>
            <a:pathLst>
              <a:path w="6876227" h="6139167">
                <a:moveTo>
                  <a:pt x="0" y="0"/>
                </a:moveTo>
                <a:lnTo>
                  <a:pt x="6876226" y="0"/>
                </a:lnTo>
                <a:lnTo>
                  <a:pt x="6876226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1: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hổ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752306"/>
            <a:chOff x="0" y="0"/>
            <a:chExt cx="2613376" cy="461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61513"/>
            </a:xfrm>
            <a:custGeom>
              <a:avLst/>
              <a:gdLst/>
              <a:ahLst/>
              <a:cxnLst/>
              <a:rect l="l" t="t" r="r" b="b"/>
              <a:pathLst>
                <a:path w="2613376" h="461513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21721"/>
                  </a:lnTo>
                  <a:cubicBezTo>
                    <a:pt x="2613376" y="443697"/>
                    <a:pt x="2595561" y="461513"/>
                    <a:pt x="2573584" y="461513"/>
                  </a:cubicBezTo>
                  <a:lnTo>
                    <a:pt x="39792" y="461513"/>
                  </a:lnTo>
                  <a:cubicBezTo>
                    <a:pt x="17815" y="461513"/>
                    <a:pt x="0" y="443697"/>
                    <a:pt x="0" y="421721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172611"/>
            <a:ext cx="6874231" cy="6085689"/>
          </a:xfrm>
          <a:custGeom>
            <a:avLst/>
            <a:gdLst/>
            <a:ahLst/>
            <a:cxnLst/>
            <a:rect l="l" t="t" r="r" b="b"/>
            <a:pathLst>
              <a:path w="6874231" h="6085689">
                <a:moveTo>
                  <a:pt x="0" y="0"/>
                </a:moveTo>
                <a:lnTo>
                  <a:pt x="6874230" y="0"/>
                </a:lnTo>
                <a:lnTo>
                  <a:pt x="6874230" y="6085689"/>
                </a:lnTo>
                <a:lnTo>
                  <a:pt x="0" y="608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7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2: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cá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heo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dưới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biển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dương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33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7856" y="3331681"/>
            <a:ext cx="6700515" cy="6183743"/>
          </a:xfrm>
          <a:custGeom>
            <a:avLst/>
            <a:gdLst/>
            <a:ahLst/>
            <a:cxnLst/>
            <a:rect l="l" t="t" r="r" b="b"/>
            <a:pathLst>
              <a:path w="6700515" h="6183743">
                <a:moveTo>
                  <a:pt x="0" y="0"/>
                </a:moveTo>
                <a:lnTo>
                  <a:pt x="6700514" y="0"/>
                </a:lnTo>
                <a:lnTo>
                  <a:pt x="6700514" y="6183742"/>
                </a:lnTo>
                <a:lnTo>
                  <a:pt x="0" y="618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3: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voi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696999"/>
            <a:chOff x="0" y="0"/>
            <a:chExt cx="2613376" cy="446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46946"/>
            </a:xfrm>
            <a:custGeom>
              <a:avLst/>
              <a:gdLst/>
              <a:ahLst/>
              <a:cxnLst/>
              <a:rect l="l" t="t" r="r" b="b"/>
              <a:pathLst>
                <a:path w="2613376" h="446946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07155"/>
                  </a:lnTo>
                  <a:cubicBezTo>
                    <a:pt x="2613376" y="429131"/>
                    <a:pt x="2595561" y="446946"/>
                    <a:pt x="2573584" y="446946"/>
                  </a:cubicBezTo>
                  <a:lnTo>
                    <a:pt x="39792" y="446946"/>
                  </a:lnTo>
                  <a:cubicBezTo>
                    <a:pt x="17815" y="446946"/>
                    <a:pt x="0" y="429131"/>
                    <a:pt x="0" y="407155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331681"/>
            <a:ext cx="6872233" cy="6177979"/>
          </a:xfrm>
          <a:custGeom>
            <a:avLst/>
            <a:gdLst/>
            <a:ahLst/>
            <a:cxnLst/>
            <a:rect l="l" t="t" r="r" b="b"/>
            <a:pathLst>
              <a:path w="6872233" h="6177979">
                <a:moveTo>
                  <a:pt x="0" y="0"/>
                </a:moveTo>
                <a:lnTo>
                  <a:pt x="6872232" y="0"/>
                </a:lnTo>
                <a:lnTo>
                  <a:pt x="6872232" y="6177978"/>
                </a:lnTo>
                <a:lnTo>
                  <a:pt x="0" y="617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4: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mèo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sân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vườn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chuồng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nhà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752306"/>
            <a:chOff x="0" y="0"/>
            <a:chExt cx="2613376" cy="461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61513"/>
            </a:xfrm>
            <a:custGeom>
              <a:avLst/>
              <a:gdLst/>
              <a:ahLst/>
              <a:cxnLst/>
              <a:rect l="l" t="t" r="r" b="b"/>
              <a:pathLst>
                <a:path w="2613376" h="461513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21721"/>
                  </a:lnTo>
                  <a:cubicBezTo>
                    <a:pt x="2613376" y="443697"/>
                    <a:pt x="2595561" y="461513"/>
                    <a:pt x="2573584" y="461513"/>
                  </a:cubicBezTo>
                  <a:lnTo>
                    <a:pt x="39792" y="461513"/>
                  </a:lnTo>
                  <a:cubicBezTo>
                    <a:pt x="17815" y="461513"/>
                    <a:pt x="0" y="443697"/>
                    <a:pt x="0" y="421721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0780" y="3449366"/>
            <a:ext cx="6418132" cy="6191405"/>
          </a:xfrm>
          <a:custGeom>
            <a:avLst/>
            <a:gdLst/>
            <a:ahLst/>
            <a:cxnLst/>
            <a:rect l="l" t="t" r="r" b="b"/>
            <a:pathLst>
              <a:path w="6418132" h="6191405">
                <a:moveTo>
                  <a:pt x="0" y="0"/>
                </a:moveTo>
                <a:lnTo>
                  <a:pt x="6418132" y="0"/>
                </a:lnTo>
                <a:lnTo>
                  <a:pt x="6418132" y="6191405"/>
                </a:lnTo>
                <a:lnTo>
                  <a:pt x="0" y="6191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5: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bò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sữa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đồng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cỏ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trang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696999"/>
            <a:chOff x="0" y="0"/>
            <a:chExt cx="2613376" cy="446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46946"/>
            </a:xfrm>
            <a:custGeom>
              <a:avLst/>
              <a:gdLst/>
              <a:ahLst/>
              <a:cxnLst/>
              <a:rect l="l" t="t" r="r" b="b"/>
              <a:pathLst>
                <a:path w="2613376" h="446946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07155"/>
                  </a:lnTo>
                  <a:cubicBezTo>
                    <a:pt x="2613376" y="429131"/>
                    <a:pt x="2595561" y="446946"/>
                    <a:pt x="2573584" y="446946"/>
                  </a:cubicBezTo>
                  <a:lnTo>
                    <a:pt x="39792" y="446946"/>
                  </a:lnTo>
                  <a:cubicBezTo>
                    <a:pt x="17815" y="446946"/>
                    <a:pt x="0" y="429131"/>
                    <a:pt x="0" y="407155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331681"/>
            <a:ext cx="6688383" cy="6166406"/>
          </a:xfrm>
          <a:custGeom>
            <a:avLst/>
            <a:gdLst/>
            <a:ahLst/>
            <a:cxnLst/>
            <a:rect l="l" t="t" r="r" b="b"/>
            <a:pathLst>
              <a:path w="6688383" h="6166406">
                <a:moveTo>
                  <a:pt x="0" y="0"/>
                </a:moveTo>
                <a:lnTo>
                  <a:pt x="6688383" y="0"/>
                </a:lnTo>
                <a:lnTo>
                  <a:pt x="6688383" y="6166406"/>
                </a:lnTo>
                <a:lnTo>
                  <a:pt x="0" y="616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6: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rùa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dưới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biển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dương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06735" y="2416610"/>
            <a:ext cx="13517582" cy="7405307"/>
          </a:xfrm>
          <a:custGeom>
            <a:avLst/>
            <a:gdLst/>
            <a:ahLst/>
            <a:cxnLst/>
            <a:rect l="l" t="t" r="r" b="b"/>
            <a:pathLst>
              <a:path w="13517582" h="7405307">
                <a:moveTo>
                  <a:pt x="0" y="0"/>
                </a:moveTo>
                <a:lnTo>
                  <a:pt x="13517582" y="0"/>
                </a:lnTo>
                <a:lnTo>
                  <a:pt x="13517582" y="7405307"/>
                </a:lnTo>
                <a:lnTo>
                  <a:pt x="0" y="740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Viết tên hoặc dán tranh, ảnh các con vật theo sơ đồ gợi ý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67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Các con vật trong hình sau đang gặp nguy hiểm gì?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51935" y="7881191"/>
            <a:ext cx="8213591" cy="1696999"/>
            <a:chOff x="0" y="0"/>
            <a:chExt cx="2163250" cy="446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3250" cy="446946"/>
            </a:xfrm>
            <a:custGeom>
              <a:avLst/>
              <a:gdLst/>
              <a:ahLst/>
              <a:cxnLst/>
              <a:rect l="l" t="t" r="r" b="b"/>
              <a:pathLst>
                <a:path w="2163250" h="446946">
                  <a:moveTo>
                    <a:pt x="48071" y="0"/>
                  </a:moveTo>
                  <a:lnTo>
                    <a:pt x="2115179" y="0"/>
                  </a:lnTo>
                  <a:cubicBezTo>
                    <a:pt x="2141728" y="0"/>
                    <a:pt x="2163250" y="21522"/>
                    <a:pt x="2163250" y="48071"/>
                  </a:cubicBezTo>
                  <a:lnTo>
                    <a:pt x="2163250" y="398875"/>
                  </a:lnTo>
                  <a:cubicBezTo>
                    <a:pt x="2163250" y="411624"/>
                    <a:pt x="2158186" y="423851"/>
                    <a:pt x="2149171" y="432866"/>
                  </a:cubicBezTo>
                  <a:cubicBezTo>
                    <a:pt x="2140155" y="441882"/>
                    <a:pt x="2127928" y="446946"/>
                    <a:pt x="2115179" y="446946"/>
                  </a:cubicBezTo>
                  <a:lnTo>
                    <a:pt x="48071" y="446946"/>
                  </a:lnTo>
                  <a:cubicBezTo>
                    <a:pt x="21522" y="446946"/>
                    <a:pt x="0" y="425424"/>
                    <a:pt x="0" y="398875"/>
                  </a:cubicBezTo>
                  <a:lnTo>
                    <a:pt x="0" y="48071"/>
                  </a:lnTo>
                  <a:cubicBezTo>
                    <a:pt x="0" y="21522"/>
                    <a:pt x="21522" y="0"/>
                    <a:pt x="48071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34091" y="7881191"/>
            <a:ext cx="8213591" cy="1696999"/>
            <a:chOff x="0" y="0"/>
            <a:chExt cx="2163250" cy="4469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3250" cy="446946"/>
            </a:xfrm>
            <a:custGeom>
              <a:avLst/>
              <a:gdLst/>
              <a:ahLst/>
              <a:cxnLst/>
              <a:rect l="l" t="t" r="r" b="b"/>
              <a:pathLst>
                <a:path w="2163250" h="446946">
                  <a:moveTo>
                    <a:pt x="48071" y="0"/>
                  </a:moveTo>
                  <a:lnTo>
                    <a:pt x="2115179" y="0"/>
                  </a:lnTo>
                  <a:cubicBezTo>
                    <a:pt x="2141728" y="0"/>
                    <a:pt x="2163250" y="21522"/>
                    <a:pt x="2163250" y="48071"/>
                  </a:cubicBezTo>
                  <a:lnTo>
                    <a:pt x="2163250" y="398875"/>
                  </a:lnTo>
                  <a:cubicBezTo>
                    <a:pt x="2163250" y="411624"/>
                    <a:pt x="2158186" y="423851"/>
                    <a:pt x="2149171" y="432866"/>
                  </a:cubicBezTo>
                  <a:cubicBezTo>
                    <a:pt x="2140155" y="441882"/>
                    <a:pt x="2127928" y="446946"/>
                    <a:pt x="2115179" y="446946"/>
                  </a:cubicBezTo>
                  <a:lnTo>
                    <a:pt x="48071" y="446946"/>
                  </a:lnTo>
                  <a:cubicBezTo>
                    <a:pt x="21522" y="446946"/>
                    <a:pt x="0" y="425424"/>
                    <a:pt x="0" y="398875"/>
                  </a:cubicBezTo>
                  <a:lnTo>
                    <a:pt x="0" y="48071"/>
                  </a:lnTo>
                  <a:cubicBezTo>
                    <a:pt x="0" y="21522"/>
                    <a:pt x="21522" y="0"/>
                    <a:pt x="48071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6635" y="8185000"/>
            <a:ext cx="7696571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>
                <a:solidFill>
                  <a:srgbClr val="000000"/>
                </a:solidFill>
                <a:latin typeface="Inter"/>
              </a:rPr>
              <a:t>Con mèo đang bị đuối nước.</a:t>
            </a:r>
          </a:p>
          <a:p>
            <a:pPr>
              <a:lnSpc>
                <a:spcPts val="5590"/>
              </a:lnSpc>
            </a:pPr>
            <a:endParaRPr lang="en-US" sz="4300">
              <a:solidFill>
                <a:srgbClr val="000000"/>
              </a:solidFill>
              <a:latin typeface="In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592601" y="8185000"/>
            <a:ext cx="7696571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>
                <a:solidFill>
                  <a:srgbClr val="000000"/>
                </a:solidFill>
                <a:latin typeface="Inter"/>
              </a:rPr>
              <a:t>Con cá đang bị mắc cạn.</a:t>
            </a:r>
          </a:p>
          <a:p>
            <a:pPr>
              <a:lnSpc>
                <a:spcPts val="5590"/>
              </a:lnSpc>
            </a:pPr>
            <a:endParaRPr lang="en-US" sz="430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Dự đoán xem các con vật sẽ như thế nào nếu không được giải cứu.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38046" y="7878792"/>
            <a:ext cx="15491672" cy="1696999"/>
            <a:chOff x="0" y="0"/>
            <a:chExt cx="4080111" cy="4469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80111" cy="446946"/>
            </a:xfrm>
            <a:custGeom>
              <a:avLst/>
              <a:gdLst/>
              <a:ahLst/>
              <a:cxnLst/>
              <a:rect l="l" t="t" r="r" b="b"/>
              <a:pathLst>
                <a:path w="4080111" h="446946">
                  <a:moveTo>
                    <a:pt x="25487" y="0"/>
                  </a:moveTo>
                  <a:lnTo>
                    <a:pt x="4054624" y="0"/>
                  </a:lnTo>
                  <a:cubicBezTo>
                    <a:pt x="4061383" y="0"/>
                    <a:pt x="4067866" y="2685"/>
                    <a:pt x="4072646" y="7465"/>
                  </a:cubicBezTo>
                  <a:cubicBezTo>
                    <a:pt x="4077426" y="12245"/>
                    <a:pt x="4080111" y="18728"/>
                    <a:pt x="4080111" y="25487"/>
                  </a:cubicBezTo>
                  <a:lnTo>
                    <a:pt x="4080111" y="421459"/>
                  </a:lnTo>
                  <a:cubicBezTo>
                    <a:pt x="4080111" y="428219"/>
                    <a:pt x="4077426" y="434701"/>
                    <a:pt x="4072646" y="439481"/>
                  </a:cubicBezTo>
                  <a:cubicBezTo>
                    <a:pt x="4067866" y="444261"/>
                    <a:pt x="4061383" y="446946"/>
                    <a:pt x="4054624" y="446946"/>
                  </a:cubicBezTo>
                  <a:lnTo>
                    <a:pt x="25487" y="446946"/>
                  </a:lnTo>
                  <a:cubicBezTo>
                    <a:pt x="18728" y="446946"/>
                    <a:pt x="12245" y="444261"/>
                    <a:pt x="7465" y="439481"/>
                  </a:cubicBezTo>
                  <a:cubicBezTo>
                    <a:pt x="2685" y="434701"/>
                    <a:pt x="0" y="428219"/>
                    <a:pt x="0" y="421459"/>
                  </a:cubicBezTo>
                  <a:lnTo>
                    <a:pt x="0" y="25487"/>
                  </a:lnTo>
                  <a:cubicBezTo>
                    <a:pt x="0" y="18728"/>
                    <a:pt x="2685" y="12245"/>
                    <a:pt x="7465" y="7465"/>
                  </a:cubicBezTo>
                  <a:cubicBezTo>
                    <a:pt x="12245" y="2685"/>
                    <a:pt x="18728" y="0"/>
                    <a:pt x="25487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74705" y="8207930"/>
            <a:ext cx="14938589" cy="136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6"/>
              </a:lnSpc>
            </a:pPr>
            <a:r>
              <a:rPr lang="en-US" sz="4159">
                <a:solidFill>
                  <a:srgbClr val="000000"/>
                </a:solidFill>
                <a:latin typeface="Inter"/>
              </a:rPr>
              <a:t>Các con vật sẽ bị chết nếu không được giải cứu kịp thời.</a:t>
            </a:r>
          </a:p>
          <a:p>
            <a:pPr>
              <a:lnSpc>
                <a:spcPts val="5406"/>
              </a:lnSpc>
            </a:pPr>
            <a:endParaRPr lang="en-US" sz="4159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140" y="1581798"/>
            <a:ext cx="15375720" cy="7676502"/>
            <a:chOff x="0" y="0"/>
            <a:chExt cx="4049572" cy="2021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9573" cy="2021795"/>
            </a:xfrm>
            <a:custGeom>
              <a:avLst/>
              <a:gdLst/>
              <a:ahLst/>
              <a:cxnLst/>
              <a:rect l="l" t="t" r="r" b="b"/>
              <a:pathLst>
                <a:path w="4049573" h="2021795">
                  <a:moveTo>
                    <a:pt x="25679" y="0"/>
                  </a:moveTo>
                  <a:lnTo>
                    <a:pt x="4023893" y="0"/>
                  </a:lnTo>
                  <a:cubicBezTo>
                    <a:pt x="4038076" y="0"/>
                    <a:pt x="4049573" y="11497"/>
                    <a:pt x="4049573" y="25679"/>
                  </a:cubicBezTo>
                  <a:lnTo>
                    <a:pt x="4049573" y="1996116"/>
                  </a:lnTo>
                  <a:cubicBezTo>
                    <a:pt x="4049573" y="2002926"/>
                    <a:pt x="4046867" y="2009458"/>
                    <a:pt x="4042051" y="2014274"/>
                  </a:cubicBezTo>
                  <a:cubicBezTo>
                    <a:pt x="4037235" y="2019089"/>
                    <a:pt x="4030704" y="2021795"/>
                    <a:pt x="4023893" y="2021795"/>
                  </a:cubicBezTo>
                  <a:lnTo>
                    <a:pt x="25679" y="2021795"/>
                  </a:lnTo>
                  <a:cubicBezTo>
                    <a:pt x="18869" y="2021795"/>
                    <a:pt x="12337" y="2019089"/>
                    <a:pt x="7521" y="2014274"/>
                  </a:cubicBezTo>
                  <a:cubicBezTo>
                    <a:pt x="2705" y="2009458"/>
                    <a:pt x="0" y="2002926"/>
                    <a:pt x="0" y="1996116"/>
                  </a:cubicBezTo>
                  <a:lnTo>
                    <a:pt x="0" y="25679"/>
                  </a:lnTo>
                  <a:cubicBezTo>
                    <a:pt x="0" y="18869"/>
                    <a:pt x="2705" y="12337"/>
                    <a:pt x="7521" y="7521"/>
                  </a:cubicBezTo>
                  <a:cubicBezTo>
                    <a:pt x="12337" y="2705"/>
                    <a:pt x="18869" y="0"/>
                    <a:pt x="256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42281" y="5193424"/>
            <a:ext cx="2312224" cy="1954880"/>
          </a:xfrm>
          <a:custGeom>
            <a:avLst/>
            <a:gdLst/>
            <a:ahLst/>
            <a:cxnLst/>
            <a:rect l="l" t="t" r="r" b="b"/>
            <a:pathLst>
              <a:path w="2312224" h="1954880">
                <a:moveTo>
                  <a:pt x="0" y="0"/>
                </a:moveTo>
                <a:lnTo>
                  <a:pt x="2312224" y="0"/>
                </a:lnTo>
                <a:lnTo>
                  <a:pt x="2312224" y="1954880"/>
                </a:lnTo>
                <a:lnTo>
                  <a:pt x="0" y="1954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30602" y="5241670"/>
            <a:ext cx="1403454" cy="1816234"/>
          </a:xfrm>
          <a:custGeom>
            <a:avLst/>
            <a:gdLst/>
            <a:ahLst/>
            <a:cxnLst/>
            <a:rect l="l" t="t" r="r" b="b"/>
            <a:pathLst>
              <a:path w="1403454" h="1816234">
                <a:moveTo>
                  <a:pt x="0" y="0"/>
                </a:moveTo>
                <a:lnTo>
                  <a:pt x="1403454" y="0"/>
                </a:lnTo>
                <a:lnTo>
                  <a:pt x="1403454" y="1816234"/>
                </a:lnTo>
                <a:lnTo>
                  <a:pt x="0" y="1816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25166" y="5143500"/>
            <a:ext cx="2723033" cy="1911074"/>
          </a:xfrm>
          <a:custGeom>
            <a:avLst/>
            <a:gdLst/>
            <a:ahLst/>
            <a:cxnLst/>
            <a:rect l="l" t="t" r="r" b="b"/>
            <a:pathLst>
              <a:path w="2723033" h="1911074">
                <a:moveTo>
                  <a:pt x="0" y="0"/>
                </a:moveTo>
                <a:lnTo>
                  <a:pt x="2723033" y="0"/>
                </a:lnTo>
                <a:lnTo>
                  <a:pt x="2723033" y="1911074"/>
                </a:lnTo>
                <a:lnTo>
                  <a:pt x="0" y="1911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43486" y="7411870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5000" y="7411870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33289" y="7300887"/>
            <a:ext cx="1106787" cy="951837"/>
          </a:xfrm>
          <a:custGeom>
            <a:avLst/>
            <a:gdLst/>
            <a:ahLst/>
            <a:cxnLst/>
            <a:rect l="l" t="t" r="r" b="b"/>
            <a:pathLst>
              <a:path w="1106787" h="951837">
                <a:moveTo>
                  <a:pt x="0" y="0"/>
                </a:moveTo>
                <a:lnTo>
                  <a:pt x="1106787" y="0"/>
                </a:lnTo>
                <a:lnTo>
                  <a:pt x="1106787" y="951837"/>
                </a:lnTo>
                <a:lnTo>
                  <a:pt x="0" y="9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48706" y="7466149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14771" y="7528972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B.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03060" y="7466149"/>
            <a:ext cx="967245" cy="7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More Sugar"/>
              </a:rPr>
              <a:t>C.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đâu là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30750" y="3621520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CON VOI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9628" y="174184"/>
            <a:ext cx="1114014" cy="1257030"/>
          </a:xfrm>
          <a:custGeom>
            <a:avLst/>
            <a:gdLst/>
            <a:ahLst/>
            <a:cxnLst/>
            <a:rect l="l" t="t" r="r" b="b"/>
            <a:pathLst>
              <a:path w="1114014" h="1257030">
                <a:moveTo>
                  <a:pt x="0" y="0"/>
                </a:moveTo>
                <a:lnTo>
                  <a:pt x="1114014" y="0"/>
                </a:lnTo>
                <a:lnTo>
                  <a:pt x="1114014" y="1257029"/>
                </a:lnTo>
                <a:lnTo>
                  <a:pt x="0" y="125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vận dụng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Điều gì sẽ xảy ra nếu môi trường sống của động vật bị thay đổi 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1935" y="3432184"/>
            <a:ext cx="8213591" cy="3817958"/>
          </a:xfrm>
          <a:custGeom>
            <a:avLst/>
            <a:gdLst/>
            <a:ahLst/>
            <a:cxnLst/>
            <a:rect l="l" t="t" r="r" b="b"/>
            <a:pathLst>
              <a:path w="8213591" h="3817958">
                <a:moveTo>
                  <a:pt x="0" y="0"/>
                </a:moveTo>
                <a:lnTo>
                  <a:pt x="8213591" y="0"/>
                </a:lnTo>
                <a:lnTo>
                  <a:pt x="8213591" y="3817958"/>
                </a:lnTo>
                <a:lnTo>
                  <a:pt x="0" y="3817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59" r="-4959" b="-43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492283"/>
            <a:ext cx="8593774" cy="3757859"/>
          </a:xfrm>
          <a:custGeom>
            <a:avLst/>
            <a:gdLst/>
            <a:ahLst/>
            <a:cxnLst/>
            <a:rect l="l" t="t" r="r" b="b"/>
            <a:pathLst>
              <a:path w="8593774" h="3757859">
                <a:moveTo>
                  <a:pt x="0" y="0"/>
                </a:moveTo>
                <a:lnTo>
                  <a:pt x="8593774" y="0"/>
                </a:lnTo>
                <a:lnTo>
                  <a:pt x="8593774" y="3757859"/>
                </a:lnTo>
                <a:lnTo>
                  <a:pt x="0" y="37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30" r="-2730" b="-4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38046" y="7878792"/>
            <a:ext cx="15491672" cy="1696999"/>
            <a:chOff x="0" y="0"/>
            <a:chExt cx="4080111" cy="446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80111" cy="446946"/>
            </a:xfrm>
            <a:custGeom>
              <a:avLst/>
              <a:gdLst/>
              <a:ahLst/>
              <a:cxnLst/>
              <a:rect l="l" t="t" r="r" b="b"/>
              <a:pathLst>
                <a:path w="4080111" h="446946">
                  <a:moveTo>
                    <a:pt x="25487" y="0"/>
                  </a:moveTo>
                  <a:lnTo>
                    <a:pt x="4054624" y="0"/>
                  </a:lnTo>
                  <a:cubicBezTo>
                    <a:pt x="4061383" y="0"/>
                    <a:pt x="4067866" y="2685"/>
                    <a:pt x="4072646" y="7465"/>
                  </a:cubicBezTo>
                  <a:cubicBezTo>
                    <a:pt x="4077426" y="12245"/>
                    <a:pt x="4080111" y="18728"/>
                    <a:pt x="4080111" y="25487"/>
                  </a:cubicBezTo>
                  <a:lnTo>
                    <a:pt x="4080111" y="421459"/>
                  </a:lnTo>
                  <a:cubicBezTo>
                    <a:pt x="4080111" y="428219"/>
                    <a:pt x="4077426" y="434701"/>
                    <a:pt x="4072646" y="439481"/>
                  </a:cubicBezTo>
                  <a:cubicBezTo>
                    <a:pt x="4067866" y="444261"/>
                    <a:pt x="4061383" y="446946"/>
                    <a:pt x="4054624" y="446946"/>
                  </a:cubicBezTo>
                  <a:lnTo>
                    <a:pt x="25487" y="446946"/>
                  </a:lnTo>
                  <a:cubicBezTo>
                    <a:pt x="18728" y="446946"/>
                    <a:pt x="12245" y="444261"/>
                    <a:pt x="7465" y="439481"/>
                  </a:cubicBezTo>
                  <a:cubicBezTo>
                    <a:pt x="2685" y="434701"/>
                    <a:pt x="0" y="428219"/>
                    <a:pt x="0" y="421459"/>
                  </a:cubicBezTo>
                  <a:lnTo>
                    <a:pt x="0" y="25487"/>
                  </a:lnTo>
                  <a:cubicBezTo>
                    <a:pt x="0" y="18728"/>
                    <a:pt x="2685" y="12245"/>
                    <a:pt x="7465" y="7465"/>
                  </a:cubicBezTo>
                  <a:cubicBezTo>
                    <a:pt x="12245" y="2685"/>
                    <a:pt x="18728" y="0"/>
                    <a:pt x="25487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91745" y="7888317"/>
            <a:ext cx="15104510" cy="204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6"/>
              </a:lnSpc>
            </a:pPr>
            <a:r>
              <a:rPr lang="en-US" sz="4159">
                <a:solidFill>
                  <a:srgbClr val="000000"/>
                </a:solidFill>
                <a:latin typeface="Inter"/>
              </a:rPr>
              <a:t>Nếu môi trường sống của động vật bị thay đổi thì chúng sẽ bị chết.</a:t>
            </a:r>
          </a:p>
          <a:p>
            <a:pPr>
              <a:lnSpc>
                <a:spcPts val="5406"/>
              </a:lnSpc>
            </a:pPr>
            <a:endParaRPr lang="en-US" sz="4159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6197" y="269837"/>
            <a:ext cx="8462186" cy="1969381"/>
          </a:xfrm>
          <a:custGeom>
            <a:avLst/>
            <a:gdLst/>
            <a:ahLst/>
            <a:cxnLst/>
            <a:rect l="l" t="t" r="r" b="b"/>
            <a:pathLst>
              <a:path w="8462186" h="1969381">
                <a:moveTo>
                  <a:pt x="0" y="0"/>
                </a:moveTo>
                <a:lnTo>
                  <a:pt x="8462186" y="0"/>
                </a:lnTo>
                <a:lnTo>
                  <a:pt x="8462186" y="1969381"/>
                </a:lnTo>
                <a:lnTo>
                  <a:pt x="0" y="1969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91304" y="-1229223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524605" y="7592398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94830" y="2460446"/>
            <a:ext cx="15098340" cy="7826554"/>
          </a:xfrm>
          <a:custGeom>
            <a:avLst/>
            <a:gdLst/>
            <a:ahLst/>
            <a:cxnLst/>
            <a:rect l="l" t="t" r="r" b="b"/>
            <a:pathLst>
              <a:path w="15098340" h="7826554">
                <a:moveTo>
                  <a:pt x="0" y="0"/>
                </a:moveTo>
                <a:lnTo>
                  <a:pt x="15098340" y="0"/>
                </a:lnTo>
                <a:lnTo>
                  <a:pt x="15098340" y="7826554"/>
                </a:lnTo>
                <a:lnTo>
                  <a:pt x="0" y="7826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70" b="-3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30487" y="205951"/>
            <a:ext cx="11373606" cy="203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80"/>
              </a:lnSpc>
            </a:pPr>
            <a:r>
              <a:rPr lang="en-US" sz="10700">
                <a:solidFill>
                  <a:srgbClr val="E68194"/>
                </a:solidFill>
                <a:latin typeface="Bungee"/>
              </a:rPr>
              <a:t>TỔNG KẾT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56140" y="5986220"/>
            <a:ext cx="1409345" cy="1196149"/>
            <a:chOff x="0" y="0"/>
            <a:chExt cx="1879127" cy="1594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B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6140" y="8062151"/>
            <a:ext cx="1409345" cy="1196149"/>
            <a:chOff x="0" y="0"/>
            <a:chExt cx="1879127" cy="15948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C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6555" y="4174080"/>
            <a:ext cx="1409345" cy="1196149"/>
            <a:chOff x="0" y="0"/>
            <a:chExt cx="1879127" cy="15948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9127" cy="1594865"/>
            </a:xfrm>
            <a:custGeom>
              <a:avLst/>
              <a:gdLst/>
              <a:ahLst/>
              <a:cxnLst/>
              <a:rect l="l" t="t" r="r" b="b"/>
              <a:pathLst>
                <a:path w="1879127" h="1594865">
                  <a:moveTo>
                    <a:pt x="0" y="0"/>
                  </a:moveTo>
                  <a:lnTo>
                    <a:pt x="1879127" y="0"/>
                  </a:lnTo>
                  <a:lnTo>
                    <a:pt x="1879127" y="1594865"/>
                  </a:lnTo>
                  <a:lnTo>
                    <a:pt x="0" y="15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64" b="-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8459" y="144759"/>
              <a:ext cx="1642209" cy="1201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  <a:spcBef>
                  <a:spcPct val="0"/>
                </a:spcBef>
              </a:pPr>
              <a:r>
                <a:rPr lang="en-US" sz="5399">
                  <a:solidFill>
                    <a:srgbClr val="FFFFFF"/>
                  </a:solidFill>
                  <a:latin typeface="More Sugar"/>
                </a:rPr>
                <a:t>A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818366" y="4248907"/>
            <a:ext cx="6200384" cy="4114800"/>
          </a:xfrm>
          <a:custGeom>
            <a:avLst/>
            <a:gdLst/>
            <a:ahLst/>
            <a:cxnLst/>
            <a:rect l="l" t="t" r="r" b="b"/>
            <a:pathLst>
              <a:path w="6200384" h="4114800">
                <a:moveTo>
                  <a:pt x="0" y="0"/>
                </a:moveTo>
                <a:lnTo>
                  <a:pt x="6200384" y="0"/>
                </a:lnTo>
                <a:lnTo>
                  <a:pt x="6200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đây là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89344" y="4144132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HEO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89344" y="6030769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VOI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60813" y="7957376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CÁ CHÉP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3871" y="1581798"/>
            <a:ext cx="15375720" cy="7676502"/>
            <a:chOff x="0" y="0"/>
            <a:chExt cx="4049572" cy="2021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9573" cy="2021795"/>
            </a:xfrm>
            <a:custGeom>
              <a:avLst/>
              <a:gdLst/>
              <a:ahLst/>
              <a:cxnLst/>
              <a:rect l="l" t="t" r="r" b="b"/>
              <a:pathLst>
                <a:path w="4049573" h="2021795">
                  <a:moveTo>
                    <a:pt x="25679" y="0"/>
                  </a:moveTo>
                  <a:lnTo>
                    <a:pt x="4023893" y="0"/>
                  </a:lnTo>
                  <a:cubicBezTo>
                    <a:pt x="4038076" y="0"/>
                    <a:pt x="4049573" y="11497"/>
                    <a:pt x="4049573" y="25679"/>
                  </a:cubicBezTo>
                  <a:lnTo>
                    <a:pt x="4049573" y="1996116"/>
                  </a:lnTo>
                  <a:cubicBezTo>
                    <a:pt x="4049573" y="2002926"/>
                    <a:pt x="4046867" y="2009458"/>
                    <a:pt x="4042051" y="2014274"/>
                  </a:cubicBezTo>
                  <a:cubicBezTo>
                    <a:pt x="4037235" y="2019089"/>
                    <a:pt x="4030704" y="2021795"/>
                    <a:pt x="4023893" y="2021795"/>
                  </a:cubicBezTo>
                  <a:lnTo>
                    <a:pt x="25679" y="2021795"/>
                  </a:lnTo>
                  <a:cubicBezTo>
                    <a:pt x="18869" y="2021795"/>
                    <a:pt x="12337" y="2019089"/>
                    <a:pt x="7521" y="2014274"/>
                  </a:cubicBezTo>
                  <a:cubicBezTo>
                    <a:pt x="2705" y="2009458"/>
                    <a:pt x="0" y="2002926"/>
                    <a:pt x="0" y="1996116"/>
                  </a:cubicBezTo>
                  <a:lnTo>
                    <a:pt x="0" y="25679"/>
                  </a:lnTo>
                  <a:cubicBezTo>
                    <a:pt x="0" y="18869"/>
                    <a:pt x="2705" y="12337"/>
                    <a:pt x="7521" y="7521"/>
                  </a:cubicBezTo>
                  <a:cubicBezTo>
                    <a:pt x="12337" y="2705"/>
                    <a:pt x="18869" y="0"/>
                    <a:pt x="256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29414">
            <a:off x="5989123" y="409413"/>
            <a:ext cx="5418540" cy="1832452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190651">
            <a:off x="14863409" y="6306307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50703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79699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07533" y="4644330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More Sugar"/>
              </a:rPr>
              <a:t>M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174788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4285162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5407533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6494325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631754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 rot="-370922">
            <a:off x="5766612" y="687033"/>
            <a:ext cx="5839708" cy="105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FFFFF"/>
                </a:solidFill>
                <a:latin typeface="Bungee"/>
              </a:rPr>
              <a:t>ĐỐ VUI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126783" y="4488666"/>
            <a:ext cx="3177629" cy="3488415"/>
          </a:xfrm>
          <a:custGeom>
            <a:avLst/>
            <a:gdLst/>
            <a:ahLst/>
            <a:cxnLst/>
            <a:rect l="l" t="t" r="r" b="b"/>
            <a:pathLst>
              <a:path w="3177629" h="3488415">
                <a:moveTo>
                  <a:pt x="0" y="0"/>
                </a:moveTo>
                <a:lnTo>
                  <a:pt x="3177629" y="0"/>
                </a:lnTo>
                <a:lnTo>
                  <a:pt x="3177629" y="3488416"/>
                </a:lnTo>
                <a:lnTo>
                  <a:pt x="0" y="348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050703" y="2645404"/>
            <a:ext cx="12629050" cy="9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1"/>
              </a:lnSpc>
              <a:spcBef>
                <a:spcPct val="0"/>
              </a:spcBef>
            </a:pPr>
            <a:r>
              <a:rPr lang="en-US" sz="5515">
                <a:solidFill>
                  <a:srgbClr val="F2D1D1"/>
                </a:solidFill>
                <a:latin typeface="Sigmar One"/>
              </a:rPr>
              <a:t>Các em hãy cho cô biết đây là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15376" y="3621520"/>
            <a:ext cx="4935286" cy="100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81"/>
              </a:lnSpc>
              <a:spcBef>
                <a:spcPct val="0"/>
              </a:spcBef>
            </a:pPr>
            <a:r>
              <a:rPr lang="en-US" sz="5915">
                <a:solidFill>
                  <a:srgbClr val="C6DCE4"/>
                </a:solidFill>
                <a:latin typeface="Sigmar One"/>
              </a:rPr>
              <a:t>CON GÌ?</a:t>
            </a:r>
          </a:p>
        </p:txBody>
      </p:sp>
      <p:sp>
        <p:nvSpPr>
          <p:cNvPr id="20" name="AutoShape 20"/>
          <p:cNvSpPr/>
          <p:nvPr/>
        </p:nvSpPr>
        <p:spPr>
          <a:xfrm>
            <a:off x="8724599" y="6860145"/>
            <a:ext cx="902531" cy="0"/>
          </a:xfrm>
          <a:prstGeom prst="line">
            <a:avLst/>
          </a:prstGeom>
          <a:ln w="104775" cap="rnd">
            <a:solidFill>
              <a:srgbClr val="C6DC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286482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89315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16756" y="571090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74947" y="5668894"/>
            <a:ext cx="1318218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>
                <a:solidFill>
                  <a:srgbClr val="C6DCE4"/>
                </a:solidFill>
                <a:latin typeface="More Sugar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15896" y="7473039"/>
            <a:ext cx="3793383" cy="3570522"/>
          </a:xfrm>
          <a:custGeom>
            <a:avLst/>
            <a:gdLst/>
            <a:ahLst/>
            <a:cxnLst/>
            <a:rect l="l" t="t" r="r" b="b"/>
            <a:pathLst>
              <a:path w="3793383" h="3570522">
                <a:moveTo>
                  <a:pt x="0" y="0"/>
                </a:moveTo>
                <a:lnTo>
                  <a:pt x="3793383" y="0"/>
                </a:lnTo>
                <a:lnTo>
                  <a:pt x="3793383" y="3570522"/>
                </a:lnTo>
                <a:lnTo>
                  <a:pt x="0" y="357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9056" y="6066045"/>
            <a:ext cx="3947147" cy="3192255"/>
          </a:xfrm>
          <a:custGeom>
            <a:avLst/>
            <a:gdLst/>
            <a:ahLst/>
            <a:cxnLst/>
            <a:rect l="l" t="t" r="r" b="b"/>
            <a:pathLst>
              <a:path w="3947147" h="3192255">
                <a:moveTo>
                  <a:pt x="0" y="0"/>
                </a:moveTo>
                <a:lnTo>
                  <a:pt x="3947148" y="0"/>
                </a:lnTo>
                <a:lnTo>
                  <a:pt x="3947148" y="3192255"/>
                </a:lnTo>
                <a:lnTo>
                  <a:pt x="0" y="3192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Chỉ và nói tên các con vật mà em quan sát được trong hình dưới đây. Chúng sống ở đâu?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Các con vật đó sống ở môi trường trên cạn hay dưới nước?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200518" y="2111720"/>
            <a:ext cx="3693015" cy="4021439"/>
            <a:chOff x="0" y="0"/>
            <a:chExt cx="972646" cy="10591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106915" y="0"/>
                  </a:moveTo>
                  <a:lnTo>
                    <a:pt x="865731" y="0"/>
                  </a:lnTo>
                  <a:cubicBezTo>
                    <a:pt x="924779" y="0"/>
                    <a:pt x="972646" y="47867"/>
                    <a:pt x="972646" y="106915"/>
                  </a:cubicBezTo>
                  <a:lnTo>
                    <a:pt x="972646" y="952229"/>
                  </a:lnTo>
                  <a:cubicBezTo>
                    <a:pt x="972646" y="1011277"/>
                    <a:pt x="924779" y="1059144"/>
                    <a:pt x="865731" y="1059144"/>
                  </a:cubicBezTo>
                  <a:lnTo>
                    <a:pt x="106915" y="1059144"/>
                  </a:lnTo>
                  <a:cubicBezTo>
                    <a:pt x="47867" y="1059144"/>
                    <a:pt x="0" y="1011277"/>
                    <a:pt x="0" y="952229"/>
                  </a:cubicBezTo>
                  <a:lnTo>
                    <a:pt x="0" y="106915"/>
                  </a:lnTo>
                  <a:cubicBezTo>
                    <a:pt x="0" y="47867"/>
                    <a:pt x="47867" y="0"/>
                    <a:pt x="106915" y="0"/>
                  </a:cubicBezTo>
                  <a:close/>
                </a:path>
              </a:pathLst>
            </a:custGeom>
            <a:solidFill>
              <a:srgbClr val="FADEE9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24754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vịt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ếch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cá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tôm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cua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594985" y="2044606"/>
            <a:ext cx="3693015" cy="4021439"/>
            <a:chOff x="0" y="0"/>
            <a:chExt cx="972646" cy="10591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62891" y="0"/>
                  </a:moveTo>
                  <a:lnTo>
                    <a:pt x="909755" y="0"/>
                  </a:lnTo>
                  <a:cubicBezTo>
                    <a:pt x="944489" y="0"/>
                    <a:pt x="972646" y="28157"/>
                    <a:pt x="972646" y="62891"/>
                  </a:cubicBezTo>
                  <a:lnTo>
                    <a:pt x="972646" y="996253"/>
                  </a:lnTo>
                  <a:cubicBezTo>
                    <a:pt x="972646" y="1030987"/>
                    <a:pt x="944489" y="1059144"/>
                    <a:pt x="909755" y="1059144"/>
                  </a:cubicBezTo>
                  <a:lnTo>
                    <a:pt x="62891" y="1059144"/>
                  </a:lnTo>
                  <a:cubicBezTo>
                    <a:pt x="28157" y="1059144"/>
                    <a:pt x="0" y="1030987"/>
                    <a:pt x="0" y="996253"/>
                  </a:cubicBezTo>
                  <a:lnTo>
                    <a:pt x="0" y="62891"/>
                  </a:lnTo>
                  <a:cubicBezTo>
                    <a:pt x="0" y="28157"/>
                    <a:pt x="28157" y="0"/>
                    <a:pt x="62891" y="0"/>
                  </a:cubicBezTo>
                  <a:close/>
                </a:path>
              </a:pathLst>
            </a:custGeom>
            <a:solidFill>
              <a:srgbClr val="FFE6E6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7103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chim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r>
              <a:rPr lang="en-US" sz="3699" dirty="0">
                <a:solidFill>
                  <a:srgbClr val="000000"/>
                </a:solidFill>
                <a:latin typeface="Gotu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ong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bò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0735" y="3352159"/>
            <a:ext cx="16946530" cy="6272476"/>
          </a:xfrm>
          <a:custGeom>
            <a:avLst/>
            <a:gdLst/>
            <a:ahLst/>
            <a:cxnLst/>
            <a:rect l="l" t="t" r="r" b="b"/>
            <a:pathLst>
              <a:path w="16946530" h="6272476">
                <a:moveTo>
                  <a:pt x="0" y="0"/>
                </a:moveTo>
                <a:lnTo>
                  <a:pt x="16946530" y="0"/>
                </a:lnTo>
                <a:lnTo>
                  <a:pt x="16946530" y="6272476"/>
                </a:lnTo>
                <a:lnTo>
                  <a:pt x="0" y="627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3. Phân loại các con vật dựa vào nơi sống và môi trường sống. </a:t>
            </a:r>
          </a:p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Hoàn thành bảng theo mẫu.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BFA4F84-4163-48E7-693A-A79C6354A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277043"/>
              </p:ext>
            </p:extLst>
          </p:nvPr>
        </p:nvGraphicFramePr>
        <p:xfrm>
          <a:off x="0" y="0"/>
          <a:ext cx="18287999" cy="102869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1740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5937680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438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7499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  <a:gridCol w="3381517">
                  <a:extLst>
                    <a:ext uri="{9D8B030D-6E8A-4147-A177-3AD203B41FA5}">
                      <a16:colId xmlns:a16="http://schemas.microsoft.com/office/drawing/2014/main" val="797750451"/>
                    </a:ext>
                  </a:extLst>
                </a:gridCol>
              </a:tblGrid>
              <a:tr h="819645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20905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Ao, đầm, hồ, vườn…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trời, cây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Chuồn chuồn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hoa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9645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40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đồng, ven ao hồ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3282" y="2483195"/>
            <a:ext cx="10632023" cy="7368635"/>
          </a:xfrm>
          <a:custGeom>
            <a:avLst/>
            <a:gdLst/>
            <a:ahLst/>
            <a:cxnLst/>
            <a:rect l="l" t="t" r="r" b="b"/>
            <a:pathLst>
              <a:path w="10632023" h="7368635">
                <a:moveTo>
                  <a:pt x="0" y="0"/>
                </a:moveTo>
                <a:lnTo>
                  <a:pt x="10632023" y="0"/>
                </a:lnTo>
                <a:lnTo>
                  <a:pt x="10632023" y="7368635"/>
                </a:lnTo>
                <a:lnTo>
                  <a:pt x="0" y="736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Nơi em đangsống có những con vật gì? Chúng sống ở môi trường nào?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740</Words>
  <Application>Microsoft Office PowerPoint</Application>
  <PresentationFormat>Custom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Francois One</vt:lpstr>
      <vt:lpstr>Cardo Bold</vt:lpstr>
      <vt:lpstr>Gotu</vt:lpstr>
      <vt:lpstr>Sriracha</vt:lpstr>
      <vt:lpstr>Sigmar One</vt:lpstr>
      <vt:lpstr>Arial</vt:lpstr>
      <vt:lpstr>More Sugar</vt:lpstr>
      <vt:lpstr>Bungee</vt:lpstr>
      <vt:lpstr>Calibri</vt:lpstr>
      <vt:lpstr>Inter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</dc:title>
  <cp:lastModifiedBy>Hang Nguyen</cp:lastModifiedBy>
  <cp:revision>4</cp:revision>
  <dcterms:created xsi:type="dcterms:W3CDTF">2006-08-16T00:00:00Z</dcterms:created>
  <dcterms:modified xsi:type="dcterms:W3CDTF">2025-04-11T17:15:12Z</dcterms:modified>
  <dc:identifier>DAFuUlUbXUk</dc:identifier>
</cp:coreProperties>
</file>