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</p:sldIdLst>
  <p:sldSz cx="18288000" cy="10287000"/>
  <p:notesSz cx="6858000" cy="9144000"/>
  <p:embeddedFontLst>
    <p:embeddedFont>
      <p:font typeface="Baloo" panose="020B0604020202020204" charset="0"/>
      <p:regular r:id="rId14"/>
    </p:embeddedFont>
    <p:embeddedFont>
      <p:font typeface="Balsamiq Sans" panose="020B0604020202020204" charset="0"/>
      <p:regular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Open Sauce" panose="020B0604020202020204" charset="0"/>
      <p:regular r:id="rId18"/>
    </p:embeddedFont>
    <p:embeddedFont>
      <p:font typeface="Paytone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50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4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4.svg"/><Relationship Id="rId15" Type="http://schemas.openxmlformats.org/officeDocument/2006/relationships/image" Target="../media/image19.pn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26.svg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17.png"/><Relationship Id="rId17" Type="http://schemas.openxmlformats.org/officeDocument/2006/relationships/image" Target="../media/image45.png"/><Relationship Id="rId2" Type="http://schemas.microsoft.com/office/2007/relationships/media" Target="../media/media1.mp4"/><Relationship Id="rId16" Type="http://schemas.openxmlformats.org/officeDocument/2006/relationships/image" Target="../media/image22.png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svg"/><Relationship Id="rId5" Type="http://schemas.openxmlformats.org/officeDocument/2006/relationships/image" Target="../media/image38.svg"/><Relationship Id="rId15" Type="http://schemas.openxmlformats.org/officeDocument/2006/relationships/image" Target="../media/image44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10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7072922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2746168"/>
            <a:ext cx="14268367" cy="7152088"/>
          </a:xfrm>
          <a:custGeom>
            <a:avLst/>
            <a:gdLst/>
            <a:ahLst/>
            <a:cxnLst/>
            <a:rect l="l" t="t" r="r" b="b"/>
            <a:pathLst>
              <a:path w="14268367" h="9218894">
                <a:moveTo>
                  <a:pt x="0" y="0"/>
                </a:moveTo>
                <a:lnTo>
                  <a:pt x="14268367" y="0"/>
                </a:lnTo>
                <a:lnTo>
                  <a:pt x="14268367" y="9218894"/>
                </a:lnTo>
                <a:lnTo>
                  <a:pt x="0" y="9218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5596" y="6540144"/>
            <a:ext cx="3102056" cy="3358112"/>
          </a:xfrm>
          <a:custGeom>
            <a:avLst/>
            <a:gdLst/>
            <a:ahLst/>
            <a:cxnLst/>
            <a:rect l="l" t="t" r="r" b="b"/>
            <a:pathLst>
              <a:path w="3102056" h="3358112">
                <a:moveTo>
                  <a:pt x="0" y="0"/>
                </a:moveTo>
                <a:lnTo>
                  <a:pt x="3102056" y="0"/>
                </a:lnTo>
                <a:lnTo>
                  <a:pt x="3102056" y="3358112"/>
                </a:lnTo>
                <a:lnTo>
                  <a:pt x="0" y="33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15283" y="2723910"/>
            <a:ext cx="3966239" cy="2478900"/>
          </a:xfrm>
          <a:custGeom>
            <a:avLst/>
            <a:gdLst/>
            <a:ahLst/>
            <a:cxnLst/>
            <a:rect l="l" t="t" r="r" b="b"/>
            <a:pathLst>
              <a:path w="3966239" h="2478900">
                <a:moveTo>
                  <a:pt x="0" y="0"/>
                </a:moveTo>
                <a:lnTo>
                  <a:pt x="3966239" y="0"/>
                </a:lnTo>
                <a:lnTo>
                  <a:pt x="3966239" y="2478899"/>
                </a:lnTo>
                <a:lnTo>
                  <a:pt x="0" y="2478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284434" y="1963821"/>
            <a:ext cx="2533915" cy="1418871"/>
          </a:xfrm>
          <a:custGeom>
            <a:avLst/>
            <a:gdLst/>
            <a:ahLst/>
            <a:cxnLst/>
            <a:rect l="l" t="t" r="r" b="b"/>
            <a:pathLst>
              <a:path w="2533915" h="1418871">
                <a:moveTo>
                  <a:pt x="0" y="0"/>
                </a:moveTo>
                <a:lnTo>
                  <a:pt x="2533916" y="0"/>
                </a:lnTo>
                <a:lnTo>
                  <a:pt x="2533916" y="1418871"/>
                </a:lnTo>
                <a:lnTo>
                  <a:pt x="0" y="1418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04914" y="5288809"/>
            <a:ext cx="3864307" cy="6251085"/>
          </a:xfrm>
          <a:custGeom>
            <a:avLst/>
            <a:gdLst/>
            <a:ahLst/>
            <a:cxnLst/>
            <a:rect l="l" t="t" r="r" b="b"/>
            <a:pathLst>
              <a:path w="3864307" h="6251085">
                <a:moveTo>
                  <a:pt x="0" y="0"/>
                </a:moveTo>
                <a:lnTo>
                  <a:pt x="3864307" y="0"/>
                </a:lnTo>
                <a:lnTo>
                  <a:pt x="3864307" y="6251085"/>
                </a:lnTo>
                <a:lnTo>
                  <a:pt x="0" y="6251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3554" y="3316454"/>
            <a:ext cx="2583258" cy="2566036"/>
          </a:xfrm>
          <a:custGeom>
            <a:avLst/>
            <a:gdLst/>
            <a:ahLst/>
            <a:cxnLst/>
            <a:rect l="l" t="t" r="r" b="b"/>
            <a:pathLst>
              <a:path w="2583258" h="2566036">
                <a:moveTo>
                  <a:pt x="0" y="0"/>
                </a:moveTo>
                <a:lnTo>
                  <a:pt x="2583258" y="0"/>
                </a:lnTo>
                <a:lnTo>
                  <a:pt x="2583258" y="2566036"/>
                </a:lnTo>
                <a:lnTo>
                  <a:pt x="0" y="2566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771461" y="3393821"/>
            <a:ext cx="9310774" cy="120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6600" dirty="0">
                <a:solidFill>
                  <a:srgbClr val="BC024A"/>
                </a:solidFill>
                <a:latin typeface="Paytone One"/>
                <a:ea typeface="Paytone One"/>
                <a:cs typeface="Paytone One"/>
                <a:sym typeface="Paytone One"/>
              </a:rPr>
              <a:t>TỰ NHIÊN XÃ HỘI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9303" y="4771470"/>
            <a:ext cx="14624178" cy="33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5"/>
              </a:lnSpc>
              <a:spcBef>
                <a:spcPct val="0"/>
              </a:spcBef>
            </a:pPr>
            <a:r>
              <a:rPr lang="en-US" sz="9646" dirty="0">
                <a:solidFill>
                  <a:srgbClr val="BC024A"/>
                </a:solidFill>
                <a:latin typeface="Paytone One"/>
                <a:ea typeface="Paytone One"/>
                <a:cs typeface="Paytone One"/>
                <a:sym typeface="Paytone One"/>
              </a:rPr>
              <a:t>Bài 21: Tìm hiểu cơ quan vận động.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C492811-893C-DE32-F25B-B7EDF51B1CA3}"/>
              </a:ext>
            </a:extLst>
          </p:cNvPr>
          <p:cNvSpPr txBox="1"/>
          <p:nvPr/>
        </p:nvSpPr>
        <p:spPr>
          <a:xfrm>
            <a:off x="5638800" y="232031"/>
            <a:ext cx="73374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3200" b="1" dirty="0">
                <a:solidFill>
                  <a:schemeClr val="tx2"/>
                </a:solidFill>
                <a:latin typeface="+mj-lt"/>
                <a:ea typeface="KaiTi" panose="02010609060101010101" pitchFamily="49" charset="-122"/>
                <a:cs typeface="League Spartan"/>
                <a:sym typeface="League Spartan"/>
              </a:rPr>
              <a:t>UBND QUẬN DƯƠNG KINH</a:t>
            </a:r>
          </a:p>
          <a:p>
            <a:pPr algn="ctr"/>
            <a:r>
              <a:rPr lang="vi-VN" sz="3200" b="1" dirty="0">
                <a:solidFill>
                  <a:schemeClr val="tx2"/>
                </a:solidFill>
                <a:latin typeface="+mj-lt"/>
                <a:ea typeface="KaiTi" panose="02010609060101010101" pitchFamily="49" charset="-122"/>
                <a:cs typeface="League Spartan"/>
                <a:sym typeface="League Spartan"/>
              </a:rPr>
              <a:t>TRƯỜNG TIỂU HỌC ANH DŨNG</a:t>
            </a:r>
            <a:endParaRPr lang="en-US" sz="3200" b="1" dirty="0">
              <a:solidFill>
                <a:schemeClr val="tx2"/>
              </a:solidFill>
              <a:latin typeface="+mj-lt"/>
              <a:ea typeface="KaiTi" panose="02010609060101010101" pitchFamily="49" charset="-122"/>
              <a:cs typeface="League Spartan"/>
              <a:sym typeface="League Spartan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AC777DA-9D69-CD0B-C785-4B2F0484B6B9}"/>
              </a:ext>
            </a:extLst>
          </p:cNvPr>
          <p:cNvSpPr txBox="1"/>
          <p:nvPr/>
        </p:nvSpPr>
        <p:spPr>
          <a:xfrm>
            <a:off x="4287505" y="8148633"/>
            <a:ext cx="9310774" cy="1149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vi-VN" sz="5400" dirty="0">
                <a:solidFill>
                  <a:srgbClr val="BC024A"/>
                </a:solidFill>
                <a:latin typeface="Paytone One"/>
                <a:ea typeface="Paytone One"/>
                <a:cs typeface="Paytone One"/>
                <a:sym typeface="Paytone One"/>
              </a:rPr>
              <a:t>(TIẾT 2)</a:t>
            </a:r>
            <a:endParaRPr lang="en-US" sz="5400" dirty="0">
              <a:solidFill>
                <a:srgbClr val="BC024A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7072922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04103" y="534053"/>
            <a:ext cx="14268367" cy="9218894"/>
          </a:xfrm>
          <a:custGeom>
            <a:avLst/>
            <a:gdLst/>
            <a:ahLst/>
            <a:cxnLst/>
            <a:rect l="l" t="t" r="r" b="b"/>
            <a:pathLst>
              <a:path w="14268367" h="9218894">
                <a:moveTo>
                  <a:pt x="0" y="0"/>
                </a:moveTo>
                <a:lnTo>
                  <a:pt x="14268367" y="0"/>
                </a:lnTo>
                <a:lnTo>
                  <a:pt x="14268367" y="9218894"/>
                </a:lnTo>
                <a:lnTo>
                  <a:pt x="0" y="9218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45506" y="368419"/>
            <a:ext cx="3073590" cy="1920994"/>
          </a:xfrm>
          <a:custGeom>
            <a:avLst/>
            <a:gdLst/>
            <a:ahLst/>
            <a:cxnLst/>
            <a:rect l="l" t="t" r="r" b="b"/>
            <a:pathLst>
              <a:path w="3073590" h="1920994">
                <a:moveTo>
                  <a:pt x="0" y="0"/>
                </a:moveTo>
                <a:lnTo>
                  <a:pt x="3073590" y="0"/>
                </a:lnTo>
                <a:lnTo>
                  <a:pt x="3073590" y="1920994"/>
                </a:lnTo>
                <a:lnTo>
                  <a:pt x="0" y="1920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75383"/>
            <a:ext cx="2533915" cy="1418871"/>
          </a:xfrm>
          <a:custGeom>
            <a:avLst/>
            <a:gdLst/>
            <a:ahLst/>
            <a:cxnLst/>
            <a:rect l="l" t="t" r="r" b="b"/>
            <a:pathLst>
              <a:path w="2533915" h="1418871">
                <a:moveTo>
                  <a:pt x="0" y="0"/>
                </a:moveTo>
                <a:lnTo>
                  <a:pt x="2533915" y="0"/>
                </a:lnTo>
                <a:lnTo>
                  <a:pt x="2533915" y="1418871"/>
                </a:lnTo>
                <a:lnTo>
                  <a:pt x="0" y="14188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804914" y="5288809"/>
            <a:ext cx="3864307" cy="6251085"/>
          </a:xfrm>
          <a:custGeom>
            <a:avLst/>
            <a:gdLst/>
            <a:ahLst/>
            <a:cxnLst/>
            <a:rect l="l" t="t" r="r" b="b"/>
            <a:pathLst>
              <a:path w="3864307" h="6251085">
                <a:moveTo>
                  <a:pt x="0" y="0"/>
                </a:moveTo>
                <a:lnTo>
                  <a:pt x="3864307" y="0"/>
                </a:lnTo>
                <a:lnTo>
                  <a:pt x="3864307" y="6251085"/>
                </a:lnTo>
                <a:lnTo>
                  <a:pt x="0" y="6251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4394" y="534053"/>
            <a:ext cx="1600396" cy="1589726"/>
          </a:xfrm>
          <a:custGeom>
            <a:avLst/>
            <a:gdLst/>
            <a:ahLst/>
            <a:cxnLst/>
            <a:rect l="l" t="t" r="r" b="b"/>
            <a:pathLst>
              <a:path w="1600396" h="1589726">
                <a:moveTo>
                  <a:pt x="0" y="0"/>
                </a:moveTo>
                <a:lnTo>
                  <a:pt x="1600396" y="0"/>
                </a:lnTo>
                <a:lnTo>
                  <a:pt x="1600396" y="1589726"/>
                </a:lnTo>
                <a:lnTo>
                  <a:pt x="0" y="15897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7487" y="7209519"/>
            <a:ext cx="2394605" cy="2409665"/>
          </a:xfrm>
          <a:custGeom>
            <a:avLst/>
            <a:gdLst/>
            <a:ahLst/>
            <a:cxnLst/>
            <a:rect l="l" t="t" r="r" b="b"/>
            <a:pathLst>
              <a:path w="2394605" h="2409665">
                <a:moveTo>
                  <a:pt x="0" y="0"/>
                </a:moveTo>
                <a:lnTo>
                  <a:pt x="2394605" y="0"/>
                </a:lnTo>
                <a:lnTo>
                  <a:pt x="2394605" y="2409665"/>
                </a:lnTo>
                <a:lnTo>
                  <a:pt x="0" y="2409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66314" y="7143652"/>
            <a:ext cx="2824677" cy="2609295"/>
          </a:xfrm>
          <a:custGeom>
            <a:avLst/>
            <a:gdLst/>
            <a:ahLst/>
            <a:cxnLst/>
            <a:rect l="l" t="t" r="r" b="b"/>
            <a:pathLst>
              <a:path w="2824677" h="2609295">
                <a:moveTo>
                  <a:pt x="0" y="0"/>
                </a:moveTo>
                <a:lnTo>
                  <a:pt x="2824677" y="0"/>
                </a:lnTo>
                <a:lnTo>
                  <a:pt x="2824677" y="2609295"/>
                </a:lnTo>
                <a:lnTo>
                  <a:pt x="0" y="26092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755736" y="6845801"/>
            <a:ext cx="2777688" cy="2725606"/>
          </a:xfrm>
          <a:custGeom>
            <a:avLst/>
            <a:gdLst/>
            <a:ahLst/>
            <a:cxnLst/>
            <a:rect l="l" t="t" r="r" b="b"/>
            <a:pathLst>
              <a:path w="2777688" h="2725606">
                <a:moveTo>
                  <a:pt x="0" y="0"/>
                </a:moveTo>
                <a:lnTo>
                  <a:pt x="2777688" y="0"/>
                </a:lnTo>
                <a:lnTo>
                  <a:pt x="2777688" y="2725607"/>
                </a:lnTo>
                <a:lnTo>
                  <a:pt x="0" y="27256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100387" y="1588393"/>
            <a:ext cx="9209217" cy="198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  <a:spcBef>
                <a:spcPct val="0"/>
              </a:spcBef>
            </a:pPr>
            <a:r>
              <a:rPr lang="en-US" sz="3775" dirty="0">
                <a:solidFill>
                  <a:srgbClr val="BC024A"/>
                </a:solidFill>
                <a:latin typeface="Balsamiq Sans"/>
                <a:ea typeface="Balsamiq Sans"/>
                <a:cs typeface="Balsamiq Sans"/>
                <a:sym typeface="Balsamiq Sans"/>
              </a:rPr>
              <a:t>Hoa bị vấp ngã, đau chân không đi lại được. Cơ quan nào trên cơ thể Hoa bị tổn thương? Em sẽ làm gì để giúp đỡ bạn?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37474" y="4111817"/>
            <a:ext cx="10408032" cy="198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  <a:spcBef>
                <a:spcPct val="0"/>
              </a:spcBef>
            </a:pPr>
            <a:r>
              <a:rPr lang="en-US" sz="3775" dirty="0">
                <a:solidFill>
                  <a:srgbClr val="00BF63"/>
                </a:solidFill>
                <a:latin typeface="Balsamiq Sans"/>
                <a:ea typeface="Balsamiq Sans"/>
                <a:cs typeface="Balsamiq Sans"/>
                <a:sym typeface="Balsamiq Sans"/>
              </a:rPr>
              <a:t>Cơ đùi, khớp gối và xương chân, đã bị tổn thương. Em sẽ giúp đỡ bạn đi lại, tập luyện cho các khớp và sớm khôi phục lại.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97726" y="240216"/>
            <a:ext cx="2523147" cy="1576967"/>
          </a:xfrm>
          <a:custGeom>
            <a:avLst/>
            <a:gdLst/>
            <a:ahLst/>
            <a:cxnLst/>
            <a:rect l="l" t="t" r="r" b="b"/>
            <a:pathLst>
              <a:path w="2523147" h="1576967">
                <a:moveTo>
                  <a:pt x="0" y="0"/>
                </a:moveTo>
                <a:lnTo>
                  <a:pt x="2523148" y="0"/>
                </a:lnTo>
                <a:lnTo>
                  <a:pt x="2523148" y="1576968"/>
                </a:lnTo>
                <a:lnTo>
                  <a:pt x="0" y="1576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2885" y="240216"/>
            <a:ext cx="1291629" cy="1283018"/>
          </a:xfrm>
          <a:custGeom>
            <a:avLst/>
            <a:gdLst/>
            <a:ahLst/>
            <a:cxnLst/>
            <a:rect l="l" t="t" r="r" b="b"/>
            <a:pathLst>
              <a:path w="1291629" h="1283018">
                <a:moveTo>
                  <a:pt x="0" y="0"/>
                </a:moveTo>
                <a:lnTo>
                  <a:pt x="1291630" y="0"/>
                </a:lnTo>
                <a:lnTo>
                  <a:pt x="1291630" y="1283019"/>
                </a:lnTo>
                <a:lnTo>
                  <a:pt x="0" y="1283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2169" y="551414"/>
            <a:ext cx="15683663" cy="8872472"/>
          </a:xfrm>
          <a:custGeom>
            <a:avLst/>
            <a:gdLst/>
            <a:ahLst/>
            <a:cxnLst/>
            <a:rect l="l" t="t" r="r" b="b"/>
            <a:pathLst>
              <a:path w="15683663" h="8872472">
                <a:moveTo>
                  <a:pt x="0" y="0"/>
                </a:moveTo>
                <a:lnTo>
                  <a:pt x="15683662" y="0"/>
                </a:lnTo>
                <a:lnTo>
                  <a:pt x="15683662" y="8872472"/>
                </a:lnTo>
                <a:lnTo>
                  <a:pt x="0" y="8872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7072922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79165" y="1176443"/>
            <a:ext cx="12729671" cy="8224732"/>
          </a:xfrm>
          <a:custGeom>
            <a:avLst/>
            <a:gdLst/>
            <a:ahLst/>
            <a:cxnLst/>
            <a:rect l="l" t="t" r="r" b="b"/>
            <a:pathLst>
              <a:path w="12729671" h="8224732">
                <a:moveTo>
                  <a:pt x="0" y="0"/>
                </a:moveTo>
                <a:lnTo>
                  <a:pt x="12729670" y="0"/>
                </a:lnTo>
                <a:lnTo>
                  <a:pt x="12729670" y="8224732"/>
                </a:lnTo>
                <a:lnTo>
                  <a:pt x="0" y="822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24033" y="781545"/>
            <a:ext cx="2533915" cy="1418871"/>
          </a:xfrm>
          <a:custGeom>
            <a:avLst/>
            <a:gdLst/>
            <a:ahLst/>
            <a:cxnLst/>
            <a:rect l="l" t="t" r="r" b="b"/>
            <a:pathLst>
              <a:path w="2533915" h="1418871">
                <a:moveTo>
                  <a:pt x="0" y="0"/>
                </a:moveTo>
                <a:lnTo>
                  <a:pt x="2533916" y="0"/>
                </a:lnTo>
                <a:lnTo>
                  <a:pt x="2533916" y="1418871"/>
                </a:lnTo>
                <a:lnTo>
                  <a:pt x="0" y="14188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125" y="6143672"/>
            <a:ext cx="2997500" cy="3803124"/>
          </a:xfrm>
          <a:custGeom>
            <a:avLst/>
            <a:gdLst/>
            <a:ahLst/>
            <a:cxnLst/>
            <a:rect l="l" t="t" r="r" b="b"/>
            <a:pathLst>
              <a:path w="2997500" h="3803124">
                <a:moveTo>
                  <a:pt x="0" y="0"/>
                </a:moveTo>
                <a:lnTo>
                  <a:pt x="2997500" y="0"/>
                </a:lnTo>
                <a:lnTo>
                  <a:pt x="2997500" y="3803124"/>
                </a:lnTo>
                <a:lnTo>
                  <a:pt x="0" y="3803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004020" y="5143500"/>
            <a:ext cx="2848425" cy="4719401"/>
          </a:xfrm>
          <a:custGeom>
            <a:avLst/>
            <a:gdLst/>
            <a:ahLst/>
            <a:cxnLst/>
            <a:rect l="l" t="t" r="r" b="b"/>
            <a:pathLst>
              <a:path w="2848425" h="4719401">
                <a:moveTo>
                  <a:pt x="2848424" y="0"/>
                </a:moveTo>
                <a:lnTo>
                  <a:pt x="0" y="0"/>
                </a:lnTo>
                <a:lnTo>
                  <a:pt x="0" y="4719401"/>
                </a:lnTo>
                <a:lnTo>
                  <a:pt x="2848424" y="4719401"/>
                </a:lnTo>
                <a:lnTo>
                  <a:pt x="28484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50113">
            <a:off x="1073548" y="1545158"/>
            <a:ext cx="2528309" cy="2109988"/>
          </a:xfrm>
          <a:custGeom>
            <a:avLst/>
            <a:gdLst/>
            <a:ahLst/>
            <a:cxnLst/>
            <a:rect l="l" t="t" r="r" b="b"/>
            <a:pathLst>
              <a:path w="2528309" h="2109988">
                <a:moveTo>
                  <a:pt x="0" y="0"/>
                </a:moveTo>
                <a:lnTo>
                  <a:pt x="2528309" y="0"/>
                </a:lnTo>
                <a:lnTo>
                  <a:pt x="2528309" y="2109989"/>
                </a:lnTo>
                <a:lnTo>
                  <a:pt x="0" y="2109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7887" y="1410684"/>
            <a:ext cx="1899535" cy="2298640"/>
          </a:xfrm>
          <a:custGeom>
            <a:avLst/>
            <a:gdLst/>
            <a:ahLst/>
            <a:cxnLst/>
            <a:rect l="l" t="t" r="r" b="b"/>
            <a:pathLst>
              <a:path w="1899535" h="2298640">
                <a:moveTo>
                  <a:pt x="0" y="0"/>
                </a:moveTo>
                <a:lnTo>
                  <a:pt x="1899536" y="0"/>
                </a:lnTo>
                <a:lnTo>
                  <a:pt x="1899536" y="2298640"/>
                </a:lnTo>
                <a:lnTo>
                  <a:pt x="0" y="2298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35625" y="3630120"/>
            <a:ext cx="10835501" cy="321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09"/>
              </a:lnSpc>
              <a:spcBef>
                <a:spcPct val="0"/>
              </a:spcBef>
            </a:pPr>
            <a:r>
              <a:rPr lang="en-US" sz="12048">
                <a:solidFill>
                  <a:srgbClr val="F60F74"/>
                </a:solidFill>
                <a:latin typeface="Baloo"/>
                <a:ea typeface="Baloo"/>
                <a:cs typeface="Baloo"/>
                <a:sym typeface="Baloo"/>
              </a:rPr>
              <a:t>Chào tạm biệt và hẹn gặp lại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412288" y="842123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3066" y="369308"/>
            <a:ext cx="6449882" cy="5498524"/>
          </a:xfrm>
          <a:custGeom>
            <a:avLst/>
            <a:gdLst/>
            <a:ahLst/>
            <a:cxnLst/>
            <a:rect l="l" t="t" r="r" b="b"/>
            <a:pathLst>
              <a:path w="6449882" h="5498524">
                <a:moveTo>
                  <a:pt x="0" y="0"/>
                </a:moveTo>
                <a:lnTo>
                  <a:pt x="6449881" y="0"/>
                </a:lnTo>
                <a:lnTo>
                  <a:pt x="6449881" y="5498524"/>
                </a:lnTo>
                <a:lnTo>
                  <a:pt x="0" y="549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7967" y="6957358"/>
            <a:ext cx="2521452" cy="3199131"/>
          </a:xfrm>
          <a:custGeom>
            <a:avLst/>
            <a:gdLst/>
            <a:ahLst/>
            <a:cxnLst/>
            <a:rect l="l" t="t" r="r" b="b"/>
            <a:pathLst>
              <a:path w="2521452" h="3199131">
                <a:moveTo>
                  <a:pt x="0" y="0"/>
                </a:moveTo>
                <a:lnTo>
                  <a:pt x="2521452" y="0"/>
                </a:lnTo>
                <a:lnTo>
                  <a:pt x="2521452" y="3199131"/>
                </a:lnTo>
                <a:lnTo>
                  <a:pt x="0" y="3199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24259" y="369308"/>
            <a:ext cx="1744292" cy="2110779"/>
          </a:xfrm>
          <a:custGeom>
            <a:avLst/>
            <a:gdLst/>
            <a:ahLst/>
            <a:cxnLst/>
            <a:rect l="l" t="t" r="r" b="b"/>
            <a:pathLst>
              <a:path w="1744292" h="2110779">
                <a:moveTo>
                  <a:pt x="0" y="0"/>
                </a:moveTo>
                <a:lnTo>
                  <a:pt x="1744292" y="0"/>
                </a:lnTo>
                <a:lnTo>
                  <a:pt x="1744292" y="2110779"/>
                </a:lnTo>
                <a:lnTo>
                  <a:pt x="0" y="2110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91563" y="1285714"/>
            <a:ext cx="9867737" cy="8286497"/>
          </a:xfrm>
          <a:custGeom>
            <a:avLst/>
            <a:gdLst/>
            <a:ahLst/>
            <a:cxnLst/>
            <a:rect l="l" t="t" r="r" b="b"/>
            <a:pathLst>
              <a:path w="9867737" h="8286497">
                <a:moveTo>
                  <a:pt x="0" y="0"/>
                </a:moveTo>
                <a:lnTo>
                  <a:pt x="9867737" y="0"/>
                </a:lnTo>
                <a:lnTo>
                  <a:pt x="9867737" y="8286497"/>
                </a:lnTo>
                <a:lnTo>
                  <a:pt x="0" y="828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95215" y="3202058"/>
            <a:ext cx="5685582" cy="157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52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Chức năng của cơ, xương, và khớp.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3265" y="1456342"/>
            <a:ext cx="3920838" cy="86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  <a:spcBef>
                <a:spcPct val="0"/>
              </a:spcBef>
            </a:pPr>
            <a:r>
              <a:rPr lang="en-US" sz="5003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Hoạt động 1:</a:t>
            </a:r>
          </a:p>
        </p:txBody>
      </p:sp>
      <p:sp>
        <p:nvSpPr>
          <p:cNvPr id="8" name="Freeform 8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45915" y="369308"/>
            <a:ext cx="1222636" cy="1479520"/>
          </a:xfrm>
          <a:custGeom>
            <a:avLst/>
            <a:gdLst/>
            <a:ahLst/>
            <a:cxnLst/>
            <a:rect l="l" t="t" r="r" b="b"/>
            <a:pathLst>
              <a:path w="1222636" h="1479520">
                <a:moveTo>
                  <a:pt x="0" y="0"/>
                </a:moveTo>
                <a:lnTo>
                  <a:pt x="1222636" y="0"/>
                </a:lnTo>
                <a:lnTo>
                  <a:pt x="1222636" y="1479520"/>
                </a:lnTo>
                <a:lnTo>
                  <a:pt x="0" y="147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05733" y="1649822"/>
            <a:ext cx="8320692" cy="6987356"/>
          </a:xfrm>
          <a:custGeom>
            <a:avLst/>
            <a:gdLst/>
            <a:ahLst/>
            <a:cxnLst/>
            <a:rect l="l" t="t" r="r" b="b"/>
            <a:pathLst>
              <a:path w="8320692" h="6987356">
                <a:moveTo>
                  <a:pt x="0" y="0"/>
                </a:moveTo>
                <a:lnTo>
                  <a:pt x="8320693" y="0"/>
                </a:lnTo>
                <a:lnTo>
                  <a:pt x="8320693" y="6987356"/>
                </a:lnTo>
                <a:lnTo>
                  <a:pt x="0" y="6987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1468" y="6566383"/>
            <a:ext cx="3155421" cy="3148440"/>
          </a:xfrm>
          <a:custGeom>
            <a:avLst/>
            <a:gdLst/>
            <a:ahLst/>
            <a:cxnLst/>
            <a:rect l="l" t="t" r="r" b="b"/>
            <a:pathLst>
              <a:path w="3155421" h="3148440">
                <a:moveTo>
                  <a:pt x="0" y="0"/>
                </a:moveTo>
                <a:lnTo>
                  <a:pt x="3155422" y="0"/>
                </a:lnTo>
                <a:lnTo>
                  <a:pt x="3155422" y="3148440"/>
                </a:lnTo>
                <a:lnTo>
                  <a:pt x="0" y="3148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59549">
            <a:off x="1349428" y="1837627"/>
            <a:ext cx="1522175" cy="1130849"/>
          </a:xfrm>
          <a:custGeom>
            <a:avLst/>
            <a:gdLst/>
            <a:ahLst/>
            <a:cxnLst/>
            <a:rect l="l" t="t" r="r" b="b"/>
            <a:pathLst>
              <a:path w="1522175" h="1130849">
                <a:moveTo>
                  <a:pt x="0" y="0"/>
                </a:moveTo>
                <a:lnTo>
                  <a:pt x="1522174" y="0"/>
                </a:lnTo>
                <a:lnTo>
                  <a:pt x="1522174" y="1130849"/>
                </a:lnTo>
                <a:lnTo>
                  <a:pt x="0" y="1130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23102" y="825610"/>
            <a:ext cx="10203323" cy="566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3858" lvl="1" indent="-406929" algn="l">
              <a:lnSpc>
                <a:spcPts val="4448"/>
              </a:lnSpc>
              <a:buAutoNum type="arabicPeriod"/>
            </a:pPr>
            <a:r>
              <a:rPr lang="en-US" sz="3769" dirty="0">
                <a:solidFill>
                  <a:srgbClr val="F60F74"/>
                </a:solidFill>
                <a:latin typeface="Baloo"/>
                <a:ea typeface="Baloo"/>
                <a:cs typeface="Baloo"/>
                <a:sym typeface="Baloo"/>
              </a:rPr>
              <a:t> Làm động tác co và duỗi tay như hình vẽ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07422" y="1896453"/>
            <a:ext cx="5994953" cy="139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rgbClr val="00BF63"/>
                </a:solidFill>
                <a:latin typeface="Open Sauce"/>
                <a:ea typeface="Open Sauce"/>
                <a:cs typeface="Open Sauce"/>
                <a:sym typeface="Open Sauce"/>
              </a:rPr>
              <a:t>Khi co hoặc duỗi tay,</a:t>
            </a:r>
          </a:p>
          <a:p>
            <a:pPr algn="l">
              <a:lnSpc>
                <a:spcPts val="3604"/>
              </a:lnSpc>
            </a:pPr>
            <a:r>
              <a:rPr lang="en-US" sz="3499" dirty="0">
                <a:solidFill>
                  <a:srgbClr val="00BF63"/>
                </a:solidFill>
                <a:latin typeface="Open Sauce"/>
                <a:ea typeface="Open Sauce"/>
                <a:cs typeface="Open Sauce"/>
                <a:sym typeface="Open Sauce"/>
              </a:rPr>
              <a:t> các cơ cánh tay thay đổi thế nào?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29982" y="4215130"/>
            <a:ext cx="6007029" cy="1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rgbClr val="00BF63"/>
                </a:solidFill>
                <a:latin typeface="Open Sauce"/>
                <a:ea typeface="Open Sauce"/>
                <a:cs typeface="Open Sauce"/>
                <a:sym typeface="Open Sauce"/>
              </a:rPr>
              <a:t>Cử động của tay sẽ bị ảnh hưởng như thế nào nế xương cánh tay bị gãy?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7255" y="6982949"/>
            <a:ext cx="5994953" cy="9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rgbClr val="00BF63"/>
                </a:solidFill>
                <a:latin typeface="Open Sauce"/>
                <a:ea typeface="Open Sauce"/>
                <a:cs typeface="Open Sauce"/>
                <a:sym typeface="Open Sauce"/>
              </a:rPr>
              <a:t>Bộ xương, hệ cơ và khớp có chức năng gì?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9003839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82470" y="6446087"/>
            <a:ext cx="2176830" cy="3521342"/>
          </a:xfrm>
          <a:custGeom>
            <a:avLst/>
            <a:gdLst/>
            <a:ahLst/>
            <a:cxnLst/>
            <a:rect l="l" t="t" r="r" b="b"/>
            <a:pathLst>
              <a:path w="2176830" h="3521342">
                <a:moveTo>
                  <a:pt x="0" y="0"/>
                </a:moveTo>
                <a:lnTo>
                  <a:pt x="2176830" y="0"/>
                </a:lnTo>
                <a:lnTo>
                  <a:pt x="2176830" y="3521342"/>
                </a:lnTo>
                <a:lnTo>
                  <a:pt x="0" y="3521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88305" y="620803"/>
            <a:ext cx="1455351" cy="1761130"/>
          </a:xfrm>
          <a:custGeom>
            <a:avLst/>
            <a:gdLst/>
            <a:ahLst/>
            <a:cxnLst/>
            <a:rect l="l" t="t" r="r" b="b"/>
            <a:pathLst>
              <a:path w="1455351" h="1761130">
                <a:moveTo>
                  <a:pt x="0" y="0"/>
                </a:moveTo>
                <a:lnTo>
                  <a:pt x="1455352" y="0"/>
                </a:lnTo>
                <a:lnTo>
                  <a:pt x="1455352" y="1761130"/>
                </a:lnTo>
                <a:lnTo>
                  <a:pt x="0" y="1761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38827" y="422332"/>
            <a:ext cx="3452917" cy="2158073"/>
          </a:xfrm>
          <a:custGeom>
            <a:avLst/>
            <a:gdLst/>
            <a:ahLst/>
            <a:cxnLst/>
            <a:rect l="l" t="t" r="r" b="b"/>
            <a:pathLst>
              <a:path w="3452917" h="2158073">
                <a:moveTo>
                  <a:pt x="0" y="0"/>
                </a:moveTo>
                <a:lnTo>
                  <a:pt x="3452917" y="0"/>
                </a:lnTo>
                <a:lnTo>
                  <a:pt x="3452917" y="2158073"/>
                </a:lnTo>
                <a:lnTo>
                  <a:pt x="0" y="2158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80235" y="370435"/>
            <a:ext cx="2478758" cy="2261867"/>
          </a:xfrm>
          <a:custGeom>
            <a:avLst/>
            <a:gdLst/>
            <a:ahLst/>
            <a:cxnLst/>
            <a:rect l="l" t="t" r="r" b="b"/>
            <a:pathLst>
              <a:path w="2478758" h="2261867">
                <a:moveTo>
                  <a:pt x="0" y="0"/>
                </a:moveTo>
                <a:lnTo>
                  <a:pt x="2478758" y="0"/>
                </a:lnTo>
                <a:lnTo>
                  <a:pt x="2478758" y="2261866"/>
                </a:lnTo>
                <a:lnTo>
                  <a:pt x="0" y="2261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8651" y="6281210"/>
            <a:ext cx="1615586" cy="1604815"/>
          </a:xfrm>
          <a:custGeom>
            <a:avLst/>
            <a:gdLst/>
            <a:ahLst/>
            <a:cxnLst/>
            <a:rect l="l" t="t" r="r" b="b"/>
            <a:pathLst>
              <a:path w="1615586" h="1604815">
                <a:moveTo>
                  <a:pt x="0" y="0"/>
                </a:moveTo>
                <a:lnTo>
                  <a:pt x="1615586" y="0"/>
                </a:lnTo>
                <a:lnTo>
                  <a:pt x="1615586" y="1604815"/>
                </a:lnTo>
                <a:lnTo>
                  <a:pt x="0" y="16048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78232" y="838498"/>
            <a:ext cx="12637749" cy="8165340"/>
          </a:xfrm>
          <a:custGeom>
            <a:avLst/>
            <a:gdLst/>
            <a:ahLst/>
            <a:cxnLst/>
            <a:rect l="l" t="t" r="r" b="b"/>
            <a:pathLst>
              <a:path w="12637749" h="8165340">
                <a:moveTo>
                  <a:pt x="0" y="0"/>
                </a:moveTo>
                <a:lnTo>
                  <a:pt x="12637749" y="0"/>
                </a:lnTo>
                <a:lnTo>
                  <a:pt x="12637749" y="8165341"/>
                </a:lnTo>
                <a:lnTo>
                  <a:pt x="0" y="8165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82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81508" y="1818627"/>
            <a:ext cx="4583846" cy="1012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8"/>
              </a:lnSpc>
              <a:spcBef>
                <a:spcPct val="0"/>
              </a:spcBef>
            </a:pPr>
            <a:r>
              <a:rPr lang="en-US" sz="5984" b="1" dirty="0">
                <a:solidFill>
                  <a:srgbClr val="F60F7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KẾT LUẬN: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17031" y="3445797"/>
            <a:ext cx="11160152" cy="409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3"/>
              </a:lnSpc>
            </a:pPr>
            <a:r>
              <a:rPr lang="en-US" sz="4146">
                <a:solidFill>
                  <a:srgbClr val="F60F74"/>
                </a:solidFill>
                <a:latin typeface="Canva Sans"/>
                <a:ea typeface="Canva Sans"/>
                <a:cs typeface="Canva Sans"/>
                <a:sym typeface="Canva Sans"/>
              </a:rPr>
              <a:t>-Khi co cơ, cơ sẽ ngắn hơn và săn chắc hơn.</a:t>
            </a:r>
          </a:p>
          <a:p>
            <a:pPr algn="ctr">
              <a:lnSpc>
                <a:spcPts val="5473"/>
              </a:lnSpc>
            </a:pPr>
            <a:endParaRPr lang="en-US" sz="4146">
              <a:solidFill>
                <a:srgbClr val="F60F74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5473"/>
              </a:lnSpc>
            </a:pPr>
            <a:r>
              <a:rPr lang="en-US" sz="4146">
                <a:solidFill>
                  <a:srgbClr val="F60F74"/>
                </a:solidFill>
                <a:latin typeface="Canva Sans"/>
                <a:ea typeface="Canva Sans"/>
                <a:cs typeface="Canva Sans"/>
                <a:sym typeface="Canva Sans"/>
              </a:rPr>
              <a:t>-Khi cơ duỗi cơ sẽ dai hơn và mềm hơn.</a:t>
            </a:r>
          </a:p>
          <a:p>
            <a:pPr algn="ctr">
              <a:lnSpc>
                <a:spcPts val="5473"/>
              </a:lnSpc>
            </a:pPr>
            <a:endParaRPr lang="en-US" sz="4146">
              <a:solidFill>
                <a:srgbClr val="F60F74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5473"/>
              </a:lnSpc>
            </a:pPr>
            <a:r>
              <a:rPr lang="en-US" sz="4146">
                <a:solidFill>
                  <a:srgbClr val="F60F74"/>
                </a:solidFill>
                <a:latin typeface="Canva Sans"/>
                <a:ea typeface="Canva Sans"/>
                <a:cs typeface="Canva Sans"/>
                <a:sym typeface="Canva Sans"/>
              </a:rPr>
              <a:t>-Nhờ có sự co và duỗi của cơ mà các bộ phận của cơ thể cử động và di chuyển được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9003839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2305" y="291870"/>
            <a:ext cx="1372791" cy="857994"/>
          </a:xfrm>
          <a:custGeom>
            <a:avLst/>
            <a:gdLst/>
            <a:ahLst/>
            <a:cxnLst/>
            <a:rect l="l" t="t" r="r" b="b"/>
            <a:pathLst>
              <a:path w="1372791" h="857994">
                <a:moveTo>
                  <a:pt x="0" y="0"/>
                </a:moveTo>
                <a:lnTo>
                  <a:pt x="1372790" y="0"/>
                </a:lnTo>
                <a:lnTo>
                  <a:pt x="1372790" y="857994"/>
                </a:lnTo>
                <a:lnTo>
                  <a:pt x="0" y="85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1010" y="2003507"/>
            <a:ext cx="12739212" cy="7000331"/>
          </a:xfrm>
          <a:custGeom>
            <a:avLst/>
            <a:gdLst/>
            <a:ahLst/>
            <a:cxnLst/>
            <a:rect l="l" t="t" r="r" b="b"/>
            <a:pathLst>
              <a:path w="12739212" h="7000331">
                <a:moveTo>
                  <a:pt x="0" y="0"/>
                </a:moveTo>
                <a:lnTo>
                  <a:pt x="12739213" y="0"/>
                </a:lnTo>
                <a:lnTo>
                  <a:pt x="12739213" y="7000332"/>
                </a:lnTo>
                <a:lnTo>
                  <a:pt x="0" y="70003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555" b="-1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15095" y="933450"/>
            <a:ext cx="9209039" cy="79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5"/>
              </a:lnSpc>
              <a:spcBef>
                <a:spcPct val="0"/>
              </a:spcBef>
            </a:pPr>
            <a:r>
              <a:rPr lang="en-US" sz="4653" dirty="0">
                <a:solidFill>
                  <a:srgbClr val="742A61"/>
                </a:solidFill>
                <a:latin typeface="Baloo"/>
                <a:ea typeface="Baloo"/>
                <a:cs typeface="Baloo"/>
                <a:sym typeface="Baloo"/>
              </a:rPr>
              <a:t>Hình ảnh các  xương khớp bị gãy</a:t>
            </a:r>
          </a:p>
        </p:txBody>
      </p:sp>
      <p:sp>
        <p:nvSpPr>
          <p:cNvPr id="8" name="Freeform 8"/>
          <p:cNvSpPr/>
          <p:nvPr/>
        </p:nvSpPr>
        <p:spPr>
          <a:xfrm rot="-5400000">
            <a:off x="-226527" y="-8499948"/>
            <a:ext cx="32247967" cy="5325929"/>
          </a:xfrm>
          <a:custGeom>
            <a:avLst/>
            <a:gdLst/>
            <a:ahLst/>
            <a:cxnLst/>
            <a:rect l="l" t="t" r="r" b="b"/>
            <a:pathLst>
              <a:path w="32247967" h="5325929">
                <a:moveTo>
                  <a:pt x="0" y="0"/>
                </a:moveTo>
                <a:lnTo>
                  <a:pt x="32247967" y="0"/>
                </a:lnTo>
                <a:lnTo>
                  <a:pt x="32247967" y="5325929"/>
                </a:lnTo>
                <a:lnTo>
                  <a:pt x="0" y="5325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360223" y="2327250"/>
            <a:ext cx="4362978" cy="169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474" lvl="1" indent="-348237" algn="ctr">
              <a:lnSpc>
                <a:spcPts val="4516"/>
              </a:lnSpc>
              <a:buFont typeface="Arial"/>
              <a:buChar char="•"/>
            </a:pPr>
            <a:r>
              <a:rPr lang="en-US" sz="3225" dirty="0">
                <a:solidFill>
                  <a:srgbClr val="F60F74"/>
                </a:solidFill>
                <a:latin typeface="Baloo"/>
                <a:ea typeface="Baloo"/>
                <a:cs typeface="Baloo"/>
                <a:sym typeface="Baloo"/>
              </a:rPr>
              <a:t>Các khớp xương đau nhức nhiều hơn khi cư động.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60223" y="4540427"/>
            <a:ext cx="4362978" cy="112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474" lvl="1" indent="-348237" algn="ctr">
              <a:lnSpc>
                <a:spcPts val="4516"/>
              </a:lnSpc>
              <a:buFont typeface="Arial"/>
              <a:buChar char="•"/>
            </a:pPr>
            <a:r>
              <a:rPr lang="en-US" sz="3225" dirty="0">
                <a:solidFill>
                  <a:srgbClr val="F60F74"/>
                </a:solidFill>
                <a:latin typeface="Baloo"/>
                <a:ea typeface="Baloo"/>
                <a:cs typeface="Baloo"/>
                <a:sym typeface="Baloo"/>
              </a:rPr>
              <a:t>BỊ xưng, bầm tím... có thể bị biến dạng.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34492" y="6450111"/>
            <a:ext cx="4362978" cy="169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474" lvl="1" indent="-348237" algn="ctr">
              <a:lnSpc>
                <a:spcPts val="4516"/>
              </a:lnSpc>
              <a:buFont typeface="Arial"/>
              <a:buChar char="•"/>
            </a:pPr>
            <a:r>
              <a:rPr lang="en-US" sz="3225" dirty="0">
                <a:solidFill>
                  <a:srgbClr val="F60F74"/>
                </a:solidFill>
                <a:latin typeface="Baloo"/>
                <a:ea typeface="Baloo"/>
                <a:cs typeface="Baloo"/>
                <a:sym typeface="Baloo"/>
              </a:rPr>
              <a:t>Không thể xoay, cử động các phần khớp gãy.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565466" y="8622148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9003839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2305" y="291870"/>
            <a:ext cx="1372791" cy="857994"/>
          </a:xfrm>
          <a:custGeom>
            <a:avLst/>
            <a:gdLst/>
            <a:ahLst/>
            <a:cxnLst/>
            <a:rect l="l" t="t" r="r" b="b"/>
            <a:pathLst>
              <a:path w="1372791" h="857994">
                <a:moveTo>
                  <a:pt x="0" y="0"/>
                </a:moveTo>
                <a:lnTo>
                  <a:pt x="1372790" y="0"/>
                </a:lnTo>
                <a:lnTo>
                  <a:pt x="1372790" y="857994"/>
                </a:lnTo>
                <a:lnTo>
                  <a:pt x="0" y="85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-226527" y="-8499948"/>
            <a:ext cx="32247967" cy="5325929"/>
          </a:xfrm>
          <a:custGeom>
            <a:avLst/>
            <a:gdLst/>
            <a:ahLst/>
            <a:cxnLst/>
            <a:rect l="l" t="t" r="r" b="b"/>
            <a:pathLst>
              <a:path w="32247967" h="5325929">
                <a:moveTo>
                  <a:pt x="0" y="0"/>
                </a:moveTo>
                <a:lnTo>
                  <a:pt x="32247967" y="0"/>
                </a:lnTo>
                <a:lnTo>
                  <a:pt x="32247967" y="5325929"/>
                </a:lnTo>
                <a:lnTo>
                  <a:pt x="0" y="5325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5427" y="1028700"/>
            <a:ext cx="12143031" cy="4606958"/>
          </a:xfrm>
          <a:custGeom>
            <a:avLst/>
            <a:gdLst/>
            <a:ahLst/>
            <a:cxnLst/>
            <a:rect l="l" t="t" r="r" b="b"/>
            <a:pathLst>
              <a:path w="12143031" h="4606958">
                <a:moveTo>
                  <a:pt x="0" y="0"/>
                </a:moveTo>
                <a:lnTo>
                  <a:pt x="12143031" y="0"/>
                </a:lnTo>
                <a:lnTo>
                  <a:pt x="12143031" y="4606958"/>
                </a:lnTo>
                <a:lnTo>
                  <a:pt x="0" y="460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6267902"/>
            <a:ext cx="4251337" cy="3803175"/>
          </a:xfrm>
          <a:custGeom>
            <a:avLst/>
            <a:gdLst/>
            <a:ahLst/>
            <a:cxnLst/>
            <a:rect l="l" t="t" r="r" b="b"/>
            <a:pathLst>
              <a:path w="4251337" h="3803175">
                <a:moveTo>
                  <a:pt x="0" y="0"/>
                </a:moveTo>
                <a:lnTo>
                  <a:pt x="4251337" y="0"/>
                </a:lnTo>
                <a:lnTo>
                  <a:pt x="4251337" y="3803175"/>
                </a:lnTo>
                <a:lnTo>
                  <a:pt x="0" y="38031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03662" y="5945073"/>
            <a:ext cx="4280676" cy="4114800"/>
          </a:xfrm>
          <a:custGeom>
            <a:avLst/>
            <a:gdLst/>
            <a:ahLst/>
            <a:cxnLst/>
            <a:rect l="l" t="t" r="r" b="b"/>
            <a:pathLst>
              <a:path w="4280676" h="4114800">
                <a:moveTo>
                  <a:pt x="0" y="0"/>
                </a:moveTo>
                <a:lnTo>
                  <a:pt x="4280676" y="0"/>
                </a:lnTo>
                <a:lnTo>
                  <a:pt x="42806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09083" y="1889147"/>
            <a:ext cx="3776748" cy="2886065"/>
          </a:xfrm>
          <a:custGeom>
            <a:avLst/>
            <a:gdLst/>
            <a:ahLst/>
            <a:cxnLst/>
            <a:rect l="l" t="t" r="r" b="b"/>
            <a:pathLst>
              <a:path w="3776748" h="2886065">
                <a:moveTo>
                  <a:pt x="0" y="0"/>
                </a:moveTo>
                <a:lnTo>
                  <a:pt x="3776748" y="0"/>
                </a:lnTo>
                <a:lnTo>
                  <a:pt x="3776748" y="2886064"/>
                </a:lnTo>
                <a:lnTo>
                  <a:pt x="0" y="2886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671727" y="6183123"/>
            <a:ext cx="4929777" cy="3627494"/>
          </a:xfrm>
          <a:custGeom>
            <a:avLst/>
            <a:gdLst/>
            <a:ahLst/>
            <a:cxnLst/>
            <a:rect l="l" t="t" r="r" b="b"/>
            <a:pathLst>
              <a:path w="4929777" h="3627494">
                <a:moveTo>
                  <a:pt x="0" y="0"/>
                </a:moveTo>
                <a:lnTo>
                  <a:pt x="4929777" y="0"/>
                </a:lnTo>
                <a:lnTo>
                  <a:pt x="4929777" y="3627494"/>
                </a:lnTo>
                <a:lnTo>
                  <a:pt x="0" y="3627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22819"/>
            <a:ext cx="4572000" cy="2264181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16000" y="8022819"/>
            <a:ext cx="4572000" cy="2264181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97853" y="324689"/>
            <a:ext cx="3452917" cy="2158073"/>
          </a:xfrm>
          <a:custGeom>
            <a:avLst/>
            <a:gdLst/>
            <a:ahLst/>
            <a:cxnLst/>
            <a:rect l="l" t="t" r="r" b="b"/>
            <a:pathLst>
              <a:path w="3452917" h="2158073">
                <a:moveTo>
                  <a:pt x="0" y="0"/>
                </a:moveTo>
                <a:lnTo>
                  <a:pt x="3452916" y="0"/>
                </a:lnTo>
                <a:lnTo>
                  <a:pt x="3452916" y="2158073"/>
                </a:lnTo>
                <a:lnTo>
                  <a:pt x="0" y="2158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0058" y="477651"/>
            <a:ext cx="1419669" cy="1364657"/>
          </a:xfrm>
          <a:custGeom>
            <a:avLst/>
            <a:gdLst/>
            <a:ahLst/>
            <a:cxnLst/>
            <a:rect l="l" t="t" r="r" b="b"/>
            <a:pathLst>
              <a:path w="1419669" h="1364657">
                <a:moveTo>
                  <a:pt x="0" y="0"/>
                </a:moveTo>
                <a:lnTo>
                  <a:pt x="1419669" y="0"/>
                </a:lnTo>
                <a:lnTo>
                  <a:pt x="1419669" y="1364657"/>
                </a:lnTo>
                <a:lnTo>
                  <a:pt x="0" y="1364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688042"/>
            <a:ext cx="1939727" cy="2461058"/>
          </a:xfrm>
          <a:custGeom>
            <a:avLst/>
            <a:gdLst/>
            <a:ahLst/>
            <a:cxnLst/>
            <a:rect l="l" t="t" r="r" b="b"/>
            <a:pathLst>
              <a:path w="1939727" h="2461058">
                <a:moveTo>
                  <a:pt x="0" y="0"/>
                </a:moveTo>
                <a:lnTo>
                  <a:pt x="1939727" y="0"/>
                </a:lnTo>
                <a:lnTo>
                  <a:pt x="1939727" y="2461058"/>
                </a:lnTo>
                <a:lnTo>
                  <a:pt x="0" y="2461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7251960"/>
            <a:ext cx="2107466" cy="3035040"/>
          </a:xfrm>
          <a:custGeom>
            <a:avLst/>
            <a:gdLst/>
            <a:ahLst/>
            <a:cxnLst/>
            <a:rect l="l" t="t" r="r" b="b"/>
            <a:pathLst>
              <a:path w="2107466" h="3035040">
                <a:moveTo>
                  <a:pt x="0" y="0"/>
                </a:moveTo>
                <a:lnTo>
                  <a:pt x="2107466" y="0"/>
                </a:lnTo>
                <a:lnTo>
                  <a:pt x="2107466" y="3035040"/>
                </a:lnTo>
                <a:lnTo>
                  <a:pt x="0" y="3035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39727" y="809943"/>
            <a:ext cx="6312129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ctr">
              <a:lnSpc>
                <a:spcPts val="3604"/>
              </a:lnSpc>
              <a:spcBef>
                <a:spcPct val="0"/>
              </a:spcBef>
              <a:buAutoNum type="arabicPeriod"/>
            </a:pPr>
            <a:r>
              <a:rPr lang="en-US" sz="3499">
                <a:solidFill>
                  <a:srgbClr val="BC024A"/>
                </a:solidFill>
                <a:latin typeface="Baloo"/>
                <a:ea typeface="Baloo"/>
                <a:cs typeface="Baloo"/>
                <a:sym typeface="Baloo"/>
              </a:rPr>
              <a:t>Chơi trò chơi: Vật tay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44672" y="8457043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Vật tay chưa bao giờ dễ đến thế này với máy vật tay - Arm-Wrestling easy - အသဘယကငသ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23" end="1635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87951" y="1295083"/>
            <a:ext cx="11430000" cy="857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7853" y="324689"/>
            <a:ext cx="3452917" cy="2158073"/>
          </a:xfrm>
          <a:custGeom>
            <a:avLst/>
            <a:gdLst/>
            <a:ahLst/>
            <a:cxnLst/>
            <a:rect l="l" t="t" r="r" b="b"/>
            <a:pathLst>
              <a:path w="3452917" h="2158073">
                <a:moveTo>
                  <a:pt x="0" y="0"/>
                </a:moveTo>
                <a:lnTo>
                  <a:pt x="3452916" y="0"/>
                </a:lnTo>
                <a:lnTo>
                  <a:pt x="3452916" y="2158073"/>
                </a:lnTo>
                <a:lnTo>
                  <a:pt x="0" y="215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79989"/>
            <a:ext cx="1419669" cy="1364657"/>
          </a:xfrm>
          <a:custGeom>
            <a:avLst/>
            <a:gdLst/>
            <a:ahLst/>
            <a:cxnLst/>
            <a:rect l="l" t="t" r="r" b="b"/>
            <a:pathLst>
              <a:path w="1419669" h="1364657">
                <a:moveTo>
                  <a:pt x="0" y="0"/>
                </a:moveTo>
                <a:lnTo>
                  <a:pt x="1419669" y="0"/>
                </a:lnTo>
                <a:lnTo>
                  <a:pt x="1419669" y="1364657"/>
                </a:lnTo>
                <a:lnTo>
                  <a:pt x="0" y="1364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72935" y="1159091"/>
            <a:ext cx="8751958" cy="5303425"/>
          </a:xfrm>
          <a:custGeom>
            <a:avLst/>
            <a:gdLst/>
            <a:ahLst/>
            <a:cxnLst/>
            <a:rect l="l" t="t" r="r" b="b"/>
            <a:pathLst>
              <a:path w="8751958" h="5303425">
                <a:moveTo>
                  <a:pt x="0" y="0"/>
                </a:moveTo>
                <a:lnTo>
                  <a:pt x="8751958" y="0"/>
                </a:lnTo>
                <a:lnTo>
                  <a:pt x="8751958" y="5303425"/>
                </a:lnTo>
                <a:lnTo>
                  <a:pt x="0" y="5303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84283" y="2271810"/>
            <a:ext cx="2191451" cy="2430036"/>
          </a:xfrm>
          <a:custGeom>
            <a:avLst/>
            <a:gdLst/>
            <a:ahLst/>
            <a:cxnLst/>
            <a:rect l="l" t="t" r="r" b="b"/>
            <a:pathLst>
              <a:path w="2191451" h="2430036">
                <a:moveTo>
                  <a:pt x="0" y="0"/>
                </a:moveTo>
                <a:lnTo>
                  <a:pt x="2191451" y="0"/>
                </a:lnTo>
                <a:lnTo>
                  <a:pt x="2191451" y="2430036"/>
                </a:lnTo>
                <a:lnTo>
                  <a:pt x="0" y="24300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19669" y="647941"/>
            <a:ext cx="6312129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ctr">
              <a:lnSpc>
                <a:spcPts val="3604"/>
              </a:lnSpc>
              <a:spcBef>
                <a:spcPct val="0"/>
              </a:spcBef>
              <a:buAutoNum type="arabicPeriod"/>
            </a:pPr>
            <a:r>
              <a:rPr lang="en-US" sz="3499" dirty="0">
                <a:solidFill>
                  <a:srgbClr val="BC024A"/>
                </a:solidFill>
                <a:latin typeface="Baloo"/>
                <a:ea typeface="Baloo"/>
                <a:cs typeface="Baloo"/>
                <a:sym typeface="Baloo"/>
              </a:rPr>
              <a:t>Chơi trò chơi: Vật tay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8047" y="6614916"/>
            <a:ext cx="3865899" cy="9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</a:pPr>
            <a:r>
              <a:rPr lang="en-US" sz="3499" dirty="0">
                <a:solidFill>
                  <a:srgbClr val="BC024A"/>
                </a:solidFill>
                <a:latin typeface="Baloo"/>
                <a:ea typeface="Baloo"/>
                <a:cs typeface="Baloo"/>
                <a:sym typeface="Baloo"/>
              </a:rPr>
              <a:t>2. Trả lời câu hỏi:</a:t>
            </a:r>
          </a:p>
          <a:p>
            <a:pPr algn="ctr">
              <a:lnSpc>
                <a:spcPts val="3604"/>
              </a:lnSpc>
            </a:pPr>
            <a:endParaRPr lang="en-US" sz="3499" dirty="0">
              <a:solidFill>
                <a:srgbClr val="BC02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19669" y="7338816"/>
            <a:ext cx="14882035" cy="9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ctr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rgbClr val="BC024A"/>
                </a:solidFill>
                <a:latin typeface="Baloo"/>
                <a:ea typeface="Baloo"/>
                <a:cs typeface="Baloo"/>
                <a:sym typeface="Baloo"/>
              </a:rPr>
              <a:t>Có những cơ, xương và khớp nào tham gia thực hiện động tác vật tay?</a:t>
            </a:r>
          </a:p>
          <a:p>
            <a:pPr algn="ctr">
              <a:lnSpc>
                <a:spcPts val="3604"/>
              </a:lnSpc>
            </a:pPr>
            <a:endParaRPr lang="en-US" sz="3499" dirty="0">
              <a:solidFill>
                <a:srgbClr val="BC02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65459" y="8498051"/>
            <a:ext cx="10540381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ctr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rgbClr val="BC024A"/>
                </a:solidFill>
                <a:latin typeface="Baloo"/>
                <a:ea typeface="Baloo"/>
                <a:cs typeface="Baloo"/>
                <a:sym typeface="Baloo"/>
              </a:rPr>
              <a:t>Nếu chơi vật tay quá lâu em cảm thấy thể nào?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76787" y="9135591"/>
            <a:ext cx="7462344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</a:pPr>
            <a:r>
              <a:rPr lang="en-US" sz="3499" dirty="0">
                <a:solidFill>
                  <a:srgbClr val="B88705"/>
                </a:solidFill>
                <a:latin typeface="Baloo"/>
                <a:ea typeface="Baloo"/>
                <a:cs typeface="Baloo"/>
                <a:sym typeface="Baloo"/>
              </a:rPr>
              <a:t>Cơ tay và các khớp xương sẽ bị đau.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26980" y="7861443"/>
            <a:ext cx="7462344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</a:pPr>
            <a:r>
              <a:rPr lang="en-US" sz="3499" dirty="0">
                <a:solidFill>
                  <a:srgbClr val="B88705"/>
                </a:solidFill>
                <a:latin typeface="Baloo"/>
                <a:ea typeface="Baloo"/>
                <a:cs typeface="Baloo"/>
                <a:sym typeface="Baloo"/>
              </a:rPr>
              <a:t>Cơ tay và khớp cổ tay, khuỷu tay.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3732697" y="2595786"/>
            <a:ext cx="2191451" cy="2430036"/>
          </a:xfrm>
          <a:custGeom>
            <a:avLst/>
            <a:gdLst/>
            <a:ahLst/>
            <a:cxnLst/>
            <a:rect l="l" t="t" r="r" b="b"/>
            <a:pathLst>
              <a:path w="2191451" h="2430036">
                <a:moveTo>
                  <a:pt x="2191451" y="0"/>
                </a:moveTo>
                <a:lnTo>
                  <a:pt x="0" y="0"/>
                </a:lnTo>
                <a:lnTo>
                  <a:pt x="0" y="2430036"/>
                </a:lnTo>
                <a:lnTo>
                  <a:pt x="2191451" y="2430036"/>
                </a:lnTo>
                <a:lnTo>
                  <a:pt x="219145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332416" y="8601500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74110" y="7072922"/>
            <a:ext cx="20949966" cy="3460002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679362"/>
            <a:ext cx="14268367" cy="9218894"/>
          </a:xfrm>
          <a:custGeom>
            <a:avLst/>
            <a:gdLst/>
            <a:ahLst/>
            <a:cxnLst/>
            <a:rect l="l" t="t" r="r" b="b"/>
            <a:pathLst>
              <a:path w="14268367" h="9218894">
                <a:moveTo>
                  <a:pt x="0" y="0"/>
                </a:moveTo>
                <a:lnTo>
                  <a:pt x="14268367" y="0"/>
                </a:lnTo>
                <a:lnTo>
                  <a:pt x="14268367" y="9218894"/>
                </a:lnTo>
                <a:lnTo>
                  <a:pt x="0" y="9218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5596" y="6540144"/>
            <a:ext cx="3102056" cy="3358112"/>
          </a:xfrm>
          <a:custGeom>
            <a:avLst/>
            <a:gdLst/>
            <a:ahLst/>
            <a:cxnLst/>
            <a:rect l="l" t="t" r="r" b="b"/>
            <a:pathLst>
              <a:path w="3102056" h="3358112">
                <a:moveTo>
                  <a:pt x="0" y="0"/>
                </a:moveTo>
                <a:lnTo>
                  <a:pt x="3102056" y="0"/>
                </a:lnTo>
                <a:lnTo>
                  <a:pt x="3102056" y="3358112"/>
                </a:lnTo>
                <a:lnTo>
                  <a:pt x="0" y="33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93061" y="1655258"/>
            <a:ext cx="3966239" cy="2478900"/>
          </a:xfrm>
          <a:custGeom>
            <a:avLst/>
            <a:gdLst/>
            <a:ahLst/>
            <a:cxnLst/>
            <a:rect l="l" t="t" r="r" b="b"/>
            <a:pathLst>
              <a:path w="3966239" h="2478900">
                <a:moveTo>
                  <a:pt x="0" y="0"/>
                </a:moveTo>
                <a:lnTo>
                  <a:pt x="3966239" y="0"/>
                </a:lnTo>
                <a:lnTo>
                  <a:pt x="3966239" y="2478899"/>
                </a:lnTo>
                <a:lnTo>
                  <a:pt x="0" y="2478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924033" y="781545"/>
            <a:ext cx="2533915" cy="1418871"/>
          </a:xfrm>
          <a:custGeom>
            <a:avLst/>
            <a:gdLst/>
            <a:ahLst/>
            <a:cxnLst/>
            <a:rect l="l" t="t" r="r" b="b"/>
            <a:pathLst>
              <a:path w="2533915" h="1418871">
                <a:moveTo>
                  <a:pt x="0" y="0"/>
                </a:moveTo>
                <a:lnTo>
                  <a:pt x="2533916" y="0"/>
                </a:lnTo>
                <a:lnTo>
                  <a:pt x="2533916" y="1418871"/>
                </a:lnTo>
                <a:lnTo>
                  <a:pt x="0" y="1418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04914" y="5288809"/>
            <a:ext cx="3864307" cy="6251085"/>
          </a:xfrm>
          <a:custGeom>
            <a:avLst/>
            <a:gdLst/>
            <a:ahLst/>
            <a:cxnLst/>
            <a:rect l="l" t="t" r="r" b="b"/>
            <a:pathLst>
              <a:path w="3864307" h="6251085">
                <a:moveTo>
                  <a:pt x="0" y="0"/>
                </a:moveTo>
                <a:lnTo>
                  <a:pt x="3864307" y="0"/>
                </a:lnTo>
                <a:lnTo>
                  <a:pt x="3864307" y="6251085"/>
                </a:lnTo>
                <a:lnTo>
                  <a:pt x="0" y="6251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26624" y="1655258"/>
            <a:ext cx="2583258" cy="2566036"/>
          </a:xfrm>
          <a:custGeom>
            <a:avLst/>
            <a:gdLst/>
            <a:ahLst/>
            <a:cxnLst/>
            <a:rect l="l" t="t" r="r" b="b"/>
            <a:pathLst>
              <a:path w="2583258" h="2566036">
                <a:moveTo>
                  <a:pt x="0" y="0"/>
                </a:moveTo>
                <a:lnTo>
                  <a:pt x="2583258" y="0"/>
                </a:lnTo>
                <a:lnTo>
                  <a:pt x="2583258" y="2566036"/>
                </a:lnTo>
                <a:lnTo>
                  <a:pt x="0" y="2566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99035" y="3791257"/>
            <a:ext cx="13198032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5"/>
              </a:lnSpc>
              <a:spcBef>
                <a:spcPct val="0"/>
              </a:spcBef>
            </a:pPr>
            <a:r>
              <a:rPr lang="en-US" sz="17860" dirty="0">
                <a:solidFill>
                  <a:srgbClr val="BC024A"/>
                </a:solidFill>
                <a:latin typeface="Paytone One"/>
                <a:ea typeface="Paytone One"/>
                <a:cs typeface="Paytone One"/>
                <a:sym typeface="Paytone One"/>
              </a:rPr>
              <a:t>VẬN DỤNG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072083" y="8590902"/>
            <a:ext cx="1591732" cy="763382"/>
          </a:xfrm>
          <a:custGeom>
            <a:avLst/>
            <a:gdLst/>
            <a:ahLst/>
            <a:cxnLst/>
            <a:rect l="l" t="t" r="r" b="b"/>
            <a:pathLst>
              <a:path w="1591732" h="763382">
                <a:moveTo>
                  <a:pt x="0" y="0"/>
                </a:moveTo>
                <a:lnTo>
                  <a:pt x="1591732" y="0"/>
                </a:lnTo>
                <a:lnTo>
                  <a:pt x="1591732" y="763382"/>
                </a:lnTo>
                <a:lnTo>
                  <a:pt x="0" y="7633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0850" t="-289007" r="-242346" b="-3067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333</Words>
  <Application>Microsoft Office PowerPoint</Application>
  <PresentationFormat>Custom</PresentationFormat>
  <Paragraphs>33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Canva Sans</vt:lpstr>
      <vt:lpstr>Baloo</vt:lpstr>
      <vt:lpstr>Paytone One</vt:lpstr>
      <vt:lpstr>Calibri</vt:lpstr>
      <vt:lpstr>Open Sauce</vt:lpstr>
      <vt:lpstr>Canva Sans Bold</vt:lpstr>
      <vt:lpstr>Balsamiq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XÃ HỘI</dc:title>
  <cp:lastModifiedBy>Hang Nguyen</cp:lastModifiedBy>
  <cp:revision>5</cp:revision>
  <dcterms:created xsi:type="dcterms:W3CDTF">2006-08-16T00:00:00Z</dcterms:created>
  <dcterms:modified xsi:type="dcterms:W3CDTF">2025-04-11T16:33:58Z</dcterms:modified>
  <dc:identifier>DAGgBvWRQUk</dc:identifier>
</cp:coreProperties>
</file>