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393" r:id="rId3"/>
    <p:sldId id="303" r:id="rId4"/>
    <p:sldId id="300" r:id="rId5"/>
    <p:sldId id="301" r:id="rId6"/>
    <p:sldId id="302" r:id="rId7"/>
    <p:sldId id="304" r:id="rId8"/>
    <p:sldId id="305" r:id="rId9"/>
    <p:sldId id="306" r:id="rId10"/>
    <p:sldId id="308" r:id="rId11"/>
    <p:sldId id="310" r:id="rId12"/>
    <p:sldId id="307" r:id="rId13"/>
    <p:sldId id="311" r:id="rId14"/>
    <p:sldId id="312" r:id="rId15"/>
    <p:sldId id="31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CB339-7D5D-404D-A990-DBA6D5D6EBD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66DF7-84C4-4117-994B-14FB09DF4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25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66DF7-84C4-4117-994B-14FB09DF49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11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9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4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40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4610951"/>
            <a:ext cx="9144011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9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25"/>
          <p:cNvPicPr>
            <a:picLocks noChangeAspect="1"/>
          </p:cNvPicPr>
          <p:nvPr userDrawn="1"/>
        </p:nvPicPr>
        <p:blipFill rotWithShape="1">
          <a:blip r:embed="rId2"/>
          <a:srcRect l="13131" t="15242" r="18441"/>
          <a:stretch>
            <a:fillRect/>
          </a:stretch>
        </p:blipFill>
        <p:spPr>
          <a:xfrm>
            <a:off x="-7621" y="-11723"/>
            <a:ext cx="9161959" cy="6166344"/>
          </a:xfrm>
          <a:prstGeom prst="rect">
            <a:avLst/>
          </a:prstGeom>
          <a:solidFill>
            <a:srgbClr val="FFF8DC"/>
          </a:solidFill>
        </p:spPr>
      </p:pic>
    </p:spTree>
    <p:extLst>
      <p:ext uri="{BB962C8B-B14F-4D97-AF65-F5344CB8AC3E}">
        <p14:creationId xmlns:p14="http://schemas.microsoft.com/office/powerpoint/2010/main" val="2290742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17"/>
          <p:cNvSpPr/>
          <p:nvPr userDrawn="1"/>
        </p:nvSpPr>
        <p:spPr>
          <a:xfrm rot="11102034">
            <a:off x="-64923" y="-282662"/>
            <a:ext cx="5457617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6C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任意多边形 16"/>
          <p:cNvSpPr/>
          <p:nvPr userDrawn="1"/>
        </p:nvSpPr>
        <p:spPr>
          <a:xfrm rot="11102034">
            <a:off x="-64924" y="-353783"/>
            <a:ext cx="5457617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9D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任意多边形 18"/>
          <p:cNvSpPr/>
          <p:nvPr userDrawn="1"/>
        </p:nvSpPr>
        <p:spPr>
          <a:xfrm rot="11216246">
            <a:off x="5210958" y="-305469"/>
            <a:ext cx="3985547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6C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任意多边形 20"/>
          <p:cNvSpPr/>
          <p:nvPr userDrawn="1"/>
        </p:nvSpPr>
        <p:spPr>
          <a:xfrm rot="11216246">
            <a:off x="5005389" y="-396958"/>
            <a:ext cx="419187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9D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3385859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556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21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96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52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1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47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53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51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75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5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07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7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1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4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9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41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6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614DF-D5FA-44FD-8D53-1FA84DE0A0A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5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727DE-7DB9-4C8E-9169-38AF78848443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166">
            <a:extLst>
              <a:ext uri="{FF2B5EF4-FFF2-40B4-BE49-F238E27FC236}">
                <a16:creationId xmlns:a16="http://schemas.microsoft.com/office/drawing/2014/main" id="{32C3F5BC-DEC8-42FE-A096-AB14434A1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01" y="4009793"/>
            <a:ext cx="1509620" cy="2396522"/>
          </a:xfrm>
          <a:prstGeom prst="rect">
            <a:avLst/>
          </a:prstGeom>
        </p:spPr>
      </p:pic>
      <p:pic>
        <p:nvPicPr>
          <p:cNvPr id="6" name="3">
            <a:extLst>
              <a:ext uri="{FF2B5EF4-FFF2-40B4-BE49-F238E27FC236}">
                <a16:creationId xmlns:a16="http://schemas.microsoft.com/office/drawing/2014/main" id="{FEBBEC0D-F2AA-4FEC-859D-8E9F93CF67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>
            <a:off x="0" y="5232261"/>
            <a:ext cx="4127619" cy="1663226"/>
          </a:xfrm>
          <a:prstGeom prst="rect">
            <a:avLst/>
          </a:prstGeom>
        </p:spPr>
      </p:pic>
      <p:pic>
        <p:nvPicPr>
          <p:cNvPr id="7" name="1165">
            <a:extLst>
              <a:ext uri="{FF2B5EF4-FFF2-40B4-BE49-F238E27FC236}">
                <a16:creationId xmlns:a16="http://schemas.microsoft.com/office/drawing/2014/main" id="{D8341300-D21C-4F92-A269-092F7C3E5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051" y="4337524"/>
            <a:ext cx="2990162" cy="2352352"/>
          </a:xfrm>
          <a:prstGeom prst="rect">
            <a:avLst/>
          </a:prstGeom>
        </p:spPr>
      </p:pic>
      <p:sp>
        <p:nvSpPr>
          <p:cNvPr id="8" name="13">
            <a:extLst>
              <a:ext uri="{FF2B5EF4-FFF2-40B4-BE49-F238E27FC236}">
                <a16:creationId xmlns:a16="http://schemas.microsoft.com/office/drawing/2014/main" id="{519AA487-D934-416E-888B-725FA424F705}"/>
              </a:ext>
            </a:extLst>
          </p:cNvPr>
          <p:cNvSpPr txBox="1"/>
          <p:nvPr/>
        </p:nvSpPr>
        <p:spPr>
          <a:xfrm>
            <a:off x="1148994" y="2750684"/>
            <a:ext cx="684601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950" b="1" dirty="0" err="1">
                <a:solidFill>
                  <a:srgbClr val="F74F4F"/>
                </a:solidFill>
                <a:latin typeface="Calibri Light" panose="020F0302020204030204"/>
                <a:ea typeface="等线" panose="02010600030101010101" pitchFamily="2" charset="-122"/>
                <a:cs typeface="+mn-ea"/>
                <a:sym typeface="+mn-lt"/>
              </a:rPr>
              <a:t>Bài</a:t>
            </a:r>
            <a:r>
              <a:rPr lang="en-US" altLang="zh-CN" sz="4950" b="1" dirty="0">
                <a:solidFill>
                  <a:srgbClr val="F74F4F"/>
                </a:solidFill>
                <a:latin typeface="Calibri Light" panose="020F0302020204030204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vi-VN" altLang="zh-CN" sz="4950" b="1" dirty="0">
                <a:solidFill>
                  <a:srgbClr val="F74F4F"/>
                </a:solidFill>
                <a:latin typeface="Calibri Light" panose="020F0302020204030204"/>
                <a:ea typeface="等线" panose="02010600030101010101" pitchFamily="2" charset="-122"/>
                <a:cs typeface="+mn-ea"/>
                <a:sym typeface="+mn-lt"/>
              </a:rPr>
              <a:t>28</a:t>
            </a:r>
            <a:r>
              <a:rPr lang="en-US" altLang="zh-CN" sz="4950" b="1" dirty="0">
                <a:solidFill>
                  <a:srgbClr val="F74F4F"/>
                </a:solidFill>
                <a:latin typeface="Calibri Light" panose="020F0302020204030204"/>
                <a:ea typeface="等线" panose="02010600030101010101" pitchFamily="2" charset="-122"/>
                <a:cs typeface="+mn-ea"/>
                <a:sym typeface="+mn-lt"/>
              </a:rPr>
              <a:t>: </a:t>
            </a:r>
            <a:r>
              <a:rPr lang="vi-VN" altLang="zh-CN" sz="4950" b="1" dirty="0">
                <a:solidFill>
                  <a:srgbClr val="F74F4F"/>
                </a:solidFill>
                <a:latin typeface="Calibri Light" panose="020F0302020204030204"/>
                <a:ea typeface="等线" panose="02010600030101010101" pitchFamily="2" charset="-122"/>
                <a:cs typeface="+mn-ea"/>
                <a:sym typeface="+mn-lt"/>
              </a:rPr>
              <a:t>Khám phá đáy biển</a:t>
            </a:r>
          </a:p>
          <a:p>
            <a:pPr algn="ctr" defTabSz="685800"/>
            <a:r>
              <a:rPr lang="vi-VN" altLang="zh-CN" sz="4950" b="1" dirty="0">
                <a:solidFill>
                  <a:srgbClr val="F74F4F"/>
                </a:solidFill>
                <a:latin typeface="Calibri Light" panose="020F0302020204030204"/>
                <a:ea typeface="等线" panose="02010600030101010101" pitchFamily="2" charset="-122"/>
                <a:cs typeface="+mn-ea"/>
                <a:sym typeface="+mn-lt"/>
              </a:rPr>
              <a:t>Ở Trường Sa</a:t>
            </a:r>
            <a:endParaRPr lang="zh-CN" altLang="en-US" sz="4950" b="1" dirty="0">
              <a:solidFill>
                <a:srgbClr val="F74F4F"/>
              </a:solidFill>
              <a:latin typeface="Calibri Light" panose="020F03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80E50C48-645D-AC86-CAF8-B54E48E81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332" y="194702"/>
            <a:ext cx="5638800" cy="75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665" fontAlgn="base">
              <a:spcBef>
                <a:spcPts val="450"/>
              </a:spcBef>
              <a:spcAft>
                <a:spcPct val="0"/>
              </a:spcAft>
              <a:defRPr/>
            </a:pPr>
            <a:r>
              <a:rPr lang="vi-VN" altLang="en-US" sz="1967" b="1" dirty="0">
                <a:solidFill>
                  <a:srgbClr val="44546A"/>
                </a:solidFill>
                <a:latin typeface="Times New Roman" pitchFamily="18" charset="0"/>
              </a:rPr>
              <a:t>UBND QUẬN DƯƠNG KINH</a:t>
            </a:r>
          </a:p>
          <a:p>
            <a:pPr algn="ctr" defTabSz="513665" fontAlgn="base">
              <a:spcBef>
                <a:spcPts val="450"/>
              </a:spcBef>
              <a:spcAft>
                <a:spcPct val="0"/>
              </a:spcAft>
              <a:defRPr/>
            </a:pPr>
            <a:r>
              <a:rPr lang="en-US" altLang="en-US" sz="1967" b="1" dirty="0">
                <a:solidFill>
                  <a:srgbClr val="44546A"/>
                </a:solidFill>
                <a:latin typeface="Times New Roman" pitchFamily="18" charset="0"/>
              </a:rPr>
              <a:t>TRƯỜNG TIỂU HỌC </a:t>
            </a:r>
            <a:r>
              <a:rPr lang="vi-VN" altLang="en-US" sz="1967" b="1" dirty="0">
                <a:solidFill>
                  <a:srgbClr val="44546A"/>
                </a:solidFill>
                <a:latin typeface="Times New Roman" pitchFamily="18" charset="0"/>
              </a:rPr>
              <a:t>ANH DŨNG</a:t>
            </a:r>
            <a:endParaRPr lang="en-US" altLang="en-US" sz="1967" b="1" dirty="0">
              <a:solidFill>
                <a:srgbClr val="44546A"/>
              </a:solidFill>
              <a:latin typeface="Times New Roman" pitchFamily="18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C3A5E7C1-AD5C-90DE-7457-575F42376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623" y="2264277"/>
            <a:ext cx="5578052" cy="51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665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298B2B-9042-8EC6-66B3-4249D0DAF1A5}"/>
              </a:ext>
            </a:extLst>
          </p:cNvPr>
          <p:cNvCxnSpPr/>
          <p:nvPr/>
        </p:nvCxnSpPr>
        <p:spPr>
          <a:xfrm>
            <a:off x="3776438" y="935308"/>
            <a:ext cx="22122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 Box 14">
            <a:extLst>
              <a:ext uri="{FF2B5EF4-FFF2-40B4-BE49-F238E27FC236}">
                <a16:creationId xmlns:a16="http://schemas.microsoft.com/office/drawing/2014/main" id="{2409C4D0-B786-E209-C3DC-44EE89BF1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974" y="4302998"/>
            <a:ext cx="5578052" cy="51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665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vi-VN" sz="28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(Tiết 3 + 4)</a:t>
            </a:r>
            <a:endParaRPr lang="en-US" sz="2800" b="1" dirty="0">
              <a:solidFill>
                <a:srgbClr val="4472C4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46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388712" y="3276989"/>
            <a:ext cx="8717123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2068077" y="2097201"/>
            <a:ext cx="4824536" cy="1845837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83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72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4 </a:t>
              </a:r>
              <a:endParaRPr kumimoji="0" lang="zh-CN" altLang="en-US" sz="72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270239" y="484039"/>
            <a:ext cx="203147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554380" y="567004"/>
            <a:ext cx="203147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844309" y="567004"/>
            <a:ext cx="203147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7917740" y="468686"/>
            <a:ext cx="203147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8201881" y="551651"/>
            <a:ext cx="203147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8491810" y="551651"/>
            <a:ext cx="203147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301" y="232576"/>
            <a:ext cx="89612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28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KHÁM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PHÁ ĐÁY BIỂN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Ở TRƯỜNG SA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6F9945-BBA3-4AA4-B9D2-A947A03A7F5E}"/>
              </a:ext>
            </a:extLst>
          </p:cNvPr>
          <p:cNvSpPr txBox="1"/>
          <p:nvPr/>
        </p:nvSpPr>
        <p:spPr>
          <a:xfrm>
            <a:off x="190122" y="0"/>
            <a:ext cx="10103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EAC3A8-C458-48C3-9047-478A5483B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22" y="646331"/>
            <a:ext cx="8477700" cy="60381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0DEF47-B907-402B-8A3A-7F6FB398023D}"/>
              </a:ext>
            </a:extLst>
          </p:cNvPr>
          <p:cNvSpPr txBox="1"/>
          <p:nvPr/>
        </p:nvSpPr>
        <p:spPr>
          <a:xfrm>
            <a:off x="190122" y="0"/>
            <a:ext cx="714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5642DF-CC77-4334-96AC-F5DFB9F41359}"/>
              </a:ext>
            </a:extLst>
          </p:cNvPr>
          <p:cNvSpPr txBox="1"/>
          <p:nvPr/>
        </p:nvSpPr>
        <p:spPr>
          <a:xfrm>
            <a:off x="1238814" y="1460365"/>
            <a:ext cx="1370297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22ED5-8D3E-49F9-BAC2-779D47E2A714}"/>
              </a:ext>
            </a:extLst>
          </p:cNvPr>
          <p:cNvSpPr txBox="1"/>
          <p:nvPr/>
        </p:nvSpPr>
        <p:spPr>
          <a:xfrm>
            <a:off x="6534891" y="1824776"/>
            <a:ext cx="1025857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1407B6-4619-4E2A-A2DA-9B599ADA2A82}"/>
              </a:ext>
            </a:extLst>
          </p:cNvPr>
          <p:cNvSpPr txBox="1"/>
          <p:nvPr/>
        </p:nvSpPr>
        <p:spPr>
          <a:xfrm>
            <a:off x="7459801" y="3832896"/>
            <a:ext cx="924552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DC815E-E64E-4B37-BF76-9FC1271FD907}"/>
              </a:ext>
            </a:extLst>
          </p:cNvPr>
          <p:cNvSpPr txBox="1"/>
          <p:nvPr/>
        </p:nvSpPr>
        <p:spPr>
          <a:xfrm>
            <a:off x="4122151" y="3609270"/>
            <a:ext cx="1517991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32B337-CF5F-40A3-A5C4-D35033AA9559}"/>
              </a:ext>
            </a:extLst>
          </p:cNvPr>
          <p:cNvSpPr txBox="1"/>
          <p:nvPr/>
        </p:nvSpPr>
        <p:spPr>
          <a:xfrm>
            <a:off x="1457575" y="3640498"/>
            <a:ext cx="1154889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00C4F9-D0C0-4AA4-8E8E-0BB64AB70204}"/>
              </a:ext>
            </a:extLst>
          </p:cNvPr>
          <p:cNvSpPr txBox="1"/>
          <p:nvPr/>
        </p:nvSpPr>
        <p:spPr>
          <a:xfrm>
            <a:off x="7047819" y="5444000"/>
            <a:ext cx="1309513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8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9B26A8-C3C5-43CA-A879-7382068DA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8ADED42-974B-4DC7-9AAE-F9291350F483}"/>
              </a:ext>
            </a:extLst>
          </p:cNvPr>
          <p:cNvCxnSpPr/>
          <p:nvPr/>
        </p:nvCxnSpPr>
        <p:spPr>
          <a:xfrm>
            <a:off x="4170290" y="3341025"/>
            <a:ext cx="488888" cy="13399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9B67719-ABC8-494E-A0AC-CA624B293DD2}"/>
              </a:ext>
            </a:extLst>
          </p:cNvPr>
          <p:cNvCxnSpPr/>
          <p:nvPr/>
        </p:nvCxnSpPr>
        <p:spPr>
          <a:xfrm>
            <a:off x="4240380" y="4693924"/>
            <a:ext cx="488888" cy="13399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AB894CD-6C97-4A8F-A35B-9F90C57C60FA}"/>
              </a:ext>
            </a:extLst>
          </p:cNvPr>
          <p:cNvCxnSpPr/>
          <p:nvPr/>
        </p:nvCxnSpPr>
        <p:spPr>
          <a:xfrm flipV="1">
            <a:off x="4259996" y="3285196"/>
            <a:ext cx="488888" cy="27386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99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EA759B-C01A-4993-B237-50079C7A8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0069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F4F46B-E6CD-46BB-B7F2-BF1C20EBE395}"/>
              </a:ext>
            </a:extLst>
          </p:cNvPr>
          <p:cNvSpPr txBox="1"/>
          <p:nvPr/>
        </p:nvSpPr>
        <p:spPr>
          <a:xfrm>
            <a:off x="2411760" y="4797152"/>
            <a:ext cx="583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50FA7D-610A-45C7-9775-DFFB4DFC7D4B}"/>
              </a:ext>
            </a:extLst>
          </p:cNvPr>
          <p:cNvSpPr txBox="1"/>
          <p:nvPr/>
        </p:nvSpPr>
        <p:spPr>
          <a:xfrm>
            <a:off x="1403648" y="3942255"/>
            <a:ext cx="583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41069D-F9A0-430B-AB89-4DBDC9A77D5F}"/>
              </a:ext>
            </a:extLst>
          </p:cNvPr>
          <p:cNvSpPr txBox="1"/>
          <p:nvPr/>
        </p:nvSpPr>
        <p:spPr>
          <a:xfrm>
            <a:off x="8100392" y="2127660"/>
            <a:ext cx="583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40821C-81C3-4A21-A807-61D5DF830BC2}"/>
              </a:ext>
            </a:extLst>
          </p:cNvPr>
          <p:cNvSpPr txBox="1"/>
          <p:nvPr/>
        </p:nvSpPr>
        <p:spPr>
          <a:xfrm>
            <a:off x="3682301" y="2127660"/>
            <a:ext cx="583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CA6586-7EE9-4C70-AA77-01747FD671A3}"/>
              </a:ext>
            </a:extLst>
          </p:cNvPr>
          <p:cNvSpPr txBox="1"/>
          <p:nvPr/>
        </p:nvSpPr>
        <p:spPr>
          <a:xfrm>
            <a:off x="1299648" y="3075057"/>
            <a:ext cx="583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39F28A-E7FF-4CBA-8B6F-BBE23AF3FD36}"/>
              </a:ext>
            </a:extLst>
          </p:cNvPr>
          <p:cNvSpPr txBox="1"/>
          <p:nvPr/>
        </p:nvSpPr>
        <p:spPr>
          <a:xfrm>
            <a:off x="2483667" y="3094093"/>
            <a:ext cx="583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B62F61-4388-40B0-8964-64DA82A132C7}"/>
              </a:ext>
            </a:extLst>
          </p:cNvPr>
          <p:cNvSpPr txBox="1"/>
          <p:nvPr/>
        </p:nvSpPr>
        <p:spPr>
          <a:xfrm>
            <a:off x="3783315" y="3075057"/>
            <a:ext cx="583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57155B-A2EF-44C5-AEA4-493A17286DE6}"/>
              </a:ext>
            </a:extLst>
          </p:cNvPr>
          <p:cNvSpPr txBox="1"/>
          <p:nvPr/>
        </p:nvSpPr>
        <p:spPr>
          <a:xfrm>
            <a:off x="5052548" y="3026920"/>
            <a:ext cx="583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32FFCA-3E34-4062-A6C0-41FB8FC6E4C1}"/>
              </a:ext>
            </a:extLst>
          </p:cNvPr>
          <p:cNvSpPr txBox="1"/>
          <p:nvPr/>
        </p:nvSpPr>
        <p:spPr>
          <a:xfrm flipH="1">
            <a:off x="5724129" y="3094092"/>
            <a:ext cx="1906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03095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2">
            <a:extLst>
              <a:ext uri="{FF2B5EF4-FFF2-40B4-BE49-F238E27FC236}">
                <a16:creationId xmlns:a16="http://schemas.microsoft.com/office/drawing/2014/main" id="{C47767F7-9800-4FA7-95A6-AC050C465C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1057300" y="-1228700"/>
            <a:ext cx="7029400" cy="9144000"/>
          </a:xfrm>
          <a:prstGeom prst="rect">
            <a:avLst/>
          </a:prstGeom>
        </p:spPr>
      </p:pic>
      <p:sp>
        <p:nvSpPr>
          <p:cNvPr id="13" name="20">
            <a:extLst>
              <a:ext uri="{FF2B5EF4-FFF2-40B4-BE49-F238E27FC236}">
                <a16:creationId xmlns:a16="http://schemas.microsoft.com/office/drawing/2014/main" id="{B996AC46-62A7-487D-9551-769C1C7C55CA}"/>
              </a:ext>
            </a:extLst>
          </p:cNvPr>
          <p:cNvSpPr/>
          <p:nvPr/>
        </p:nvSpPr>
        <p:spPr>
          <a:xfrm>
            <a:off x="2491732" y="2197893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4" name="Picture 2" descr="Kết nối tri thức với cuộc sống">
            <a:extLst>
              <a:ext uri="{FF2B5EF4-FFF2-40B4-BE49-F238E27FC236}">
                <a16:creationId xmlns:a16="http://schemas.microsoft.com/office/drawing/2014/main" id="{44094171-A023-4E38-AAB4-3A8B21F5B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8BE316F-2E91-4CA0-BB7B-5826BFE55053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E1F3B9-B1C4-4233-9FFF-C2B0D9CF5A16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FEB7BC0-A02B-4F5C-810D-91D689503686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AD10D42-482F-487D-B7BD-FAA393C7429A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E972CE4-D050-43C9-8AFE-2CE804C0E02A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40E8BA5-2A84-4EFA-8677-A5834CFA1768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" name="18">
            <a:extLst>
              <a:ext uri="{FF2B5EF4-FFF2-40B4-BE49-F238E27FC236}">
                <a16:creationId xmlns:a16="http://schemas.microsoft.com/office/drawing/2014/main" id="{1B5D8861-DF02-4DB1-B00B-D21E865F34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1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388712" y="3276989"/>
            <a:ext cx="8717123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2123729" y="1655171"/>
            <a:ext cx="4824536" cy="1845837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83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72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3 </a:t>
              </a:r>
              <a:endParaRPr kumimoji="0" lang="zh-CN" altLang="en-US" sz="72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270239" y="484039"/>
            <a:ext cx="203147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554380" y="567004"/>
            <a:ext cx="203147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844309" y="567004"/>
            <a:ext cx="203147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7917740" y="468686"/>
            <a:ext cx="203147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8201881" y="551651"/>
            <a:ext cx="203147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8491810" y="551651"/>
            <a:ext cx="203147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301" y="232576"/>
            <a:ext cx="89612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28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KHÁM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PHÁ ĐÁY BIỂN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Ở TRƯỜNG SA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70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58DFBD-8F9B-4BDF-9573-262585968152}"/>
              </a:ext>
            </a:extLst>
          </p:cNvPr>
          <p:cNvSpPr txBox="1"/>
          <p:nvPr/>
        </p:nvSpPr>
        <p:spPr>
          <a:xfrm>
            <a:off x="467544" y="1374592"/>
            <a:ext cx="8136904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–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 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vỉa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800" b="1" dirty="0">
              <a:solidFill>
                <a:schemeClr val="bg2">
                  <a:lumMod val="25000"/>
                </a:schemeClr>
              </a:solidFill>
              <a:latin typeface="HP001 4 hàng" panose="020B0603050302020204" pitchFamily="34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1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7E2E49-0B57-4E56-9DBD-16D722ABC716}"/>
              </a:ext>
            </a:extLst>
          </p:cNvPr>
          <p:cNvSpPr txBox="1"/>
          <p:nvPr/>
        </p:nvSpPr>
        <p:spPr>
          <a:xfrm>
            <a:off x="611560" y="1196752"/>
            <a:ext cx="784887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–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 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vỉa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79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BADE442-949D-4253-817B-622884C385C0}"/>
              </a:ext>
            </a:extLst>
          </p:cNvPr>
          <p:cNvSpPr/>
          <p:nvPr/>
        </p:nvSpPr>
        <p:spPr>
          <a:xfrm>
            <a:off x="2555408" y="597876"/>
            <a:ext cx="4937873" cy="950274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186EC2-4184-410B-92F6-C920D38F752F}"/>
              </a:ext>
            </a:extLst>
          </p:cNvPr>
          <p:cNvSpPr/>
          <p:nvPr/>
        </p:nvSpPr>
        <p:spPr>
          <a:xfrm>
            <a:off x="3717937" y="2045421"/>
            <a:ext cx="18678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rực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rỡ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2E0ED9-A335-468D-BE82-29FFC89BC036}"/>
              </a:ext>
            </a:extLst>
          </p:cNvPr>
          <p:cNvSpPr/>
          <p:nvPr/>
        </p:nvSpPr>
        <p:spPr>
          <a:xfrm>
            <a:off x="3706105" y="3493415"/>
            <a:ext cx="21916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dày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2D0F4D-78CB-446E-A8FB-828238B8D831}"/>
              </a:ext>
            </a:extLst>
          </p:cNvPr>
          <p:cNvSpPr/>
          <p:nvPr/>
        </p:nvSpPr>
        <p:spPr>
          <a:xfrm>
            <a:off x="3699032" y="4209998"/>
            <a:ext cx="26597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thảm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A93A89-AE4A-482F-A5AA-9814F6DBB579}"/>
              </a:ext>
            </a:extLst>
          </p:cNvPr>
          <p:cNvSpPr/>
          <p:nvPr/>
        </p:nvSpPr>
        <p:spPr>
          <a:xfrm>
            <a:off x="3696480" y="4960659"/>
            <a:ext cx="26003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vỉa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san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hô</a:t>
            </a:r>
            <a:endParaRPr lang="en-US" sz="4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6706CD-98A8-4262-ABB2-E3478CAB1AD6}"/>
              </a:ext>
            </a:extLst>
          </p:cNvPr>
          <p:cNvSpPr/>
          <p:nvPr/>
        </p:nvSpPr>
        <p:spPr>
          <a:xfrm>
            <a:off x="3694494" y="2034903"/>
            <a:ext cx="18678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ực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ỡ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3FE375-2C1B-414B-AABD-32A0B6ABA3DF}"/>
              </a:ext>
            </a:extLst>
          </p:cNvPr>
          <p:cNvSpPr/>
          <p:nvPr/>
        </p:nvSpPr>
        <p:spPr>
          <a:xfrm>
            <a:off x="3717937" y="2742754"/>
            <a:ext cx="28488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E59076-DCA8-4333-A42C-2B7DDF562FE2}"/>
              </a:ext>
            </a:extLst>
          </p:cNvPr>
          <p:cNvSpPr/>
          <p:nvPr/>
        </p:nvSpPr>
        <p:spPr>
          <a:xfrm>
            <a:off x="3706104" y="3509412"/>
            <a:ext cx="21916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dày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ặc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409036-6726-4488-9617-395AFD3997EF}"/>
              </a:ext>
            </a:extLst>
          </p:cNvPr>
          <p:cNvSpPr/>
          <p:nvPr/>
        </p:nvSpPr>
        <p:spPr>
          <a:xfrm>
            <a:off x="3694494" y="4202799"/>
            <a:ext cx="26597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ấm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thảm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42362B-0470-4651-969B-A243C3EDD173}"/>
              </a:ext>
            </a:extLst>
          </p:cNvPr>
          <p:cNvSpPr/>
          <p:nvPr/>
        </p:nvSpPr>
        <p:spPr>
          <a:xfrm>
            <a:off x="3694500" y="4958402"/>
            <a:ext cx="27312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ỉa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hô</a:t>
            </a:r>
            <a:endParaRPr lang="en-US" sz="4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B23CCC-D9B7-4910-82DC-F68B213B8F5E}"/>
              </a:ext>
            </a:extLst>
          </p:cNvPr>
          <p:cNvSpPr/>
          <p:nvPr/>
        </p:nvSpPr>
        <p:spPr>
          <a:xfrm>
            <a:off x="3717937" y="2751934"/>
            <a:ext cx="28488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àng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ăm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3212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1E0F07-31DA-435E-9C27-7B08FBDC662B}"/>
              </a:ext>
            </a:extLst>
          </p:cNvPr>
          <p:cNvSpPr txBox="1"/>
          <p:nvPr/>
        </p:nvSpPr>
        <p:spPr>
          <a:xfrm>
            <a:off x="467544" y="1374592"/>
            <a:ext cx="792088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–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 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vỉa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800" b="1" dirty="0">
              <a:solidFill>
                <a:schemeClr val="bg2">
                  <a:lumMod val="25000"/>
                </a:schemeClr>
              </a:solidFill>
              <a:latin typeface="HP001 4 hàng" panose="020B0603050302020204" pitchFamily="34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4273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4E0B55-C3B3-4BF6-8ECB-E1F4925E1247}"/>
              </a:ext>
            </a:extLst>
          </p:cNvPr>
          <p:cNvSpPr/>
          <p:nvPr/>
        </p:nvSpPr>
        <p:spPr>
          <a:xfrm>
            <a:off x="3491880" y="404664"/>
            <a:ext cx="2467626" cy="871156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62DE0D-CC13-4F39-8E97-9285A0BE9593}"/>
              </a:ext>
            </a:extLst>
          </p:cNvPr>
          <p:cNvSpPr/>
          <p:nvPr/>
        </p:nvSpPr>
        <p:spPr>
          <a:xfrm>
            <a:off x="488860" y="1484784"/>
            <a:ext cx="86469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dirty="0">
                <a:solidFill>
                  <a:srgbClr val="0000FF"/>
                </a:solidFill>
                <a:latin typeface="+mj-lt"/>
              </a:rPr>
              <a:t>2. Chọn </a:t>
            </a:r>
            <a:r>
              <a:rPr lang="vi-VN" sz="4400" i="1" dirty="0">
                <a:solidFill>
                  <a:srgbClr val="FF0000"/>
                </a:solidFill>
                <a:latin typeface="+mj-lt"/>
              </a:rPr>
              <a:t>it </a:t>
            </a:r>
            <a:r>
              <a:rPr lang="vi-VN" sz="4400" dirty="0">
                <a:solidFill>
                  <a:srgbClr val="0000FF"/>
                </a:solidFill>
                <a:latin typeface="+mj-lt"/>
              </a:rPr>
              <a:t>hoặc </a:t>
            </a:r>
            <a:r>
              <a:rPr lang="vi-VN" sz="4400" i="1" dirty="0">
                <a:solidFill>
                  <a:srgbClr val="FF0000"/>
                </a:solidFill>
                <a:latin typeface="+mj-lt"/>
              </a:rPr>
              <a:t>uyt</a:t>
            </a:r>
            <a:r>
              <a:rPr lang="vi-VN" sz="4400" dirty="0">
                <a:solidFill>
                  <a:srgbClr val="0000FF"/>
                </a:solidFill>
                <a:latin typeface="+mj-lt"/>
              </a:rPr>
              <a:t> thay cho ô vuông.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D8595C-6F57-404C-A649-2A81DE5C0123}"/>
              </a:ext>
            </a:extLst>
          </p:cNvPr>
          <p:cNvSpPr txBox="1"/>
          <p:nvPr/>
        </p:nvSpPr>
        <p:spPr>
          <a:xfrm>
            <a:off x="827584" y="2690336"/>
            <a:ext cx="756084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+mj-lt"/>
              </a:rPr>
              <a:t>     </a:t>
            </a:r>
            <a:r>
              <a:rPr lang="vi-VN" sz="3600" dirty="0">
                <a:latin typeface="+mj-lt"/>
              </a:rPr>
              <a:t>a. Chú mực ống cứ thấy kẻ lạ là phun mực đen k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ịt</a:t>
            </a:r>
            <a:r>
              <a:rPr lang="vi-VN" sz="3600" dirty="0">
                <a:latin typeface="+mj-lt"/>
              </a:rPr>
              <a:t> </a:t>
            </a:r>
            <a:r>
              <a:rPr lang="en-US" sz="3600" dirty="0">
                <a:latin typeface="+mj-lt"/>
              </a:rPr>
              <a:t> </a:t>
            </a:r>
            <a:r>
              <a:rPr lang="vi-VN" sz="3600" dirty="0">
                <a:latin typeface="+mj-lt"/>
              </a:rPr>
              <a:t>cả một vùng nước xanh.</a:t>
            </a:r>
          </a:p>
          <a:p>
            <a:r>
              <a:rPr lang="en-US" sz="3600" dirty="0">
                <a:latin typeface="+mj-lt"/>
              </a:rPr>
              <a:t>     </a:t>
            </a:r>
            <a:r>
              <a:rPr lang="vi-VN" sz="3600" dirty="0">
                <a:latin typeface="+mj-lt"/>
              </a:rPr>
              <a:t>b. Tàu ngầm trông như chiếc xe b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uýt</a:t>
            </a:r>
            <a:r>
              <a:rPr lang="vi-VN" sz="3600" dirty="0">
                <a:latin typeface="+mj-lt"/>
              </a:rPr>
              <a:t> chạy dưới đáy đại dương.</a:t>
            </a:r>
          </a:p>
          <a:p>
            <a:r>
              <a:rPr lang="en-US" sz="3600" dirty="0">
                <a:latin typeface="+mj-lt"/>
              </a:rPr>
              <a:t>     </a:t>
            </a:r>
            <a:r>
              <a:rPr lang="vi-VN" sz="3600" dirty="0">
                <a:latin typeface="+mj-lt"/>
              </a:rPr>
              <a:t>c. Cậu bé vừa đi vừa h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uýt 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>
                <a:latin typeface="+mj-lt"/>
              </a:rPr>
              <a:t>sáo.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C55517-E53C-4737-855E-FB0D986169CB}"/>
              </a:ext>
            </a:extLst>
          </p:cNvPr>
          <p:cNvSpPr/>
          <p:nvPr/>
        </p:nvSpPr>
        <p:spPr>
          <a:xfrm>
            <a:off x="2915816" y="3356992"/>
            <a:ext cx="216024" cy="413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CED160-0191-4EDD-A52C-506FB77D8199}"/>
              </a:ext>
            </a:extLst>
          </p:cNvPr>
          <p:cNvSpPr/>
          <p:nvPr/>
        </p:nvSpPr>
        <p:spPr>
          <a:xfrm>
            <a:off x="7596336" y="4005064"/>
            <a:ext cx="591621" cy="413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8A8E25-3072-42DC-A35B-D8D6987980B8}"/>
              </a:ext>
            </a:extLst>
          </p:cNvPr>
          <p:cNvSpPr/>
          <p:nvPr/>
        </p:nvSpPr>
        <p:spPr>
          <a:xfrm>
            <a:off x="5593746" y="4959330"/>
            <a:ext cx="731520" cy="413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1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FE3C88-0633-4F90-9FDF-BECA83D8A3C0}"/>
              </a:ext>
            </a:extLst>
          </p:cNvPr>
          <p:cNvSpPr txBox="1"/>
          <p:nvPr/>
        </p:nvSpPr>
        <p:spPr>
          <a:xfrm>
            <a:off x="395536" y="905232"/>
            <a:ext cx="856895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0000FF"/>
                </a:solidFill>
                <a:latin typeface="+mj-lt"/>
              </a:rPr>
              <a:t>3. Chọn a hoặc b.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a. Tìm tiếng chứa </a:t>
            </a:r>
            <a:r>
              <a:rPr lang="vi-VN" sz="2800" i="1" dirty="0">
                <a:solidFill>
                  <a:srgbClr val="FF0000"/>
                </a:solidFill>
                <a:latin typeface="+mj-lt"/>
              </a:rPr>
              <a:t>iêu</a:t>
            </a:r>
            <a:r>
              <a:rPr lang="vi-VN" sz="2800" dirty="0">
                <a:latin typeface="+mj-lt"/>
              </a:rPr>
              <a:t> hoặc </a:t>
            </a:r>
            <a:r>
              <a:rPr lang="vi-VN" sz="2800" i="1" dirty="0">
                <a:solidFill>
                  <a:srgbClr val="FF0000"/>
                </a:solidFill>
                <a:latin typeface="+mj-lt"/>
              </a:rPr>
              <a:t>ươu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>
                <a:latin typeface="+mj-lt"/>
              </a:rPr>
              <a:t>thay cho ô vuông.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+mj-lt"/>
              </a:rPr>
              <a:t>       </a:t>
            </a:r>
            <a:r>
              <a:rPr lang="vi-VN" sz="2800" dirty="0">
                <a:latin typeface="+mj-lt"/>
              </a:rPr>
              <a:t>- Ốc       </a:t>
            </a:r>
            <a:r>
              <a:rPr lang="en-US" sz="2800" dirty="0">
                <a:latin typeface="+mj-lt"/>
              </a:rPr>
              <a:t>     </a:t>
            </a:r>
            <a:r>
              <a:rPr lang="vi-VN" sz="2800" dirty="0">
                <a:latin typeface="+mj-lt"/>
              </a:rPr>
              <a:t>sống trong ruộng lúa.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+mj-lt"/>
              </a:rPr>
              <a:t>       </a:t>
            </a:r>
            <a:r>
              <a:rPr lang="vi-VN" sz="2800" dirty="0">
                <a:latin typeface="+mj-lt"/>
              </a:rPr>
              <a:t>- Hội thi thả</a:t>
            </a:r>
            <a:r>
              <a:rPr lang="en-US" sz="2800" dirty="0">
                <a:latin typeface="+mj-lt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vi-VN" sz="2800" dirty="0">
                <a:latin typeface="+mj-lt"/>
              </a:rPr>
              <a:t> được tổ chức trên bãi biển.</a:t>
            </a:r>
          </a:p>
          <a:p>
            <a:endParaRPr lang="vi-VN" sz="28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FAA856-5854-44F4-B14A-D3A7AF4E0D8B}"/>
              </a:ext>
            </a:extLst>
          </p:cNvPr>
          <p:cNvSpPr txBox="1"/>
          <p:nvPr/>
        </p:nvSpPr>
        <p:spPr>
          <a:xfrm>
            <a:off x="1691680" y="234888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bươu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56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BAF0684-A246-4764-80C1-4C2AB6B3F8E3}"/>
              </a:ext>
            </a:extLst>
          </p:cNvPr>
          <p:cNvSpPr txBox="1"/>
          <p:nvPr/>
        </p:nvSpPr>
        <p:spPr>
          <a:xfrm>
            <a:off x="467544" y="692696"/>
            <a:ext cx="8136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24AFCE9-1CDF-4B16-B876-E7426CF3A1D7}"/>
              </a:ext>
            </a:extLst>
          </p:cNvPr>
          <p:cNvSpPr txBox="1">
            <a:spLocks/>
          </p:cNvSpPr>
          <p:nvPr/>
        </p:nvSpPr>
        <p:spPr>
          <a:xfrm>
            <a:off x="251520" y="534153"/>
            <a:ext cx="8712968" cy="193744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000" dirty="0">
                <a:solidFill>
                  <a:srgbClr val="0000FF"/>
                </a:solidFill>
              </a:rPr>
              <a:t>3. Chọn a hoặc b.</a:t>
            </a:r>
            <a:br>
              <a:rPr lang="en-US" sz="4000" dirty="0">
                <a:solidFill>
                  <a:srgbClr val="0000FF"/>
                </a:solidFill>
              </a:rPr>
            </a:b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Tìm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chứa </a:t>
            </a:r>
            <a:r>
              <a:rPr lang="vi-VN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Content Placeholder 7">
            <a:extLst>
              <a:ext uri="{FF2B5EF4-FFF2-40B4-BE49-F238E27FC236}">
                <a16:creationId xmlns:a16="http://schemas.microsoft.com/office/drawing/2014/main" id="{D1D5A890-6B57-4DF1-90CE-F1EAAE4EB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8440"/>
            <a:ext cx="9036496" cy="35584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6FDDC7B-0FCF-4B4C-969E-473CAE3CC884}"/>
              </a:ext>
            </a:extLst>
          </p:cNvPr>
          <p:cNvSpPr txBox="1"/>
          <p:nvPr/>
        </p:nvSpPr>
        <p:spPr>
          <a:xfrm>
            <a:off x="914401" y="5600560"/>
            <a:ext cx="1729211" cy="646331"/>
          </a:xfrm>
          <a:prstGeom prst="rect">
            <a:avLst/>
          </a:prstGeom>
          <a:noFill/>
          <a:ln w="28575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583C2A-78AC-4253-BCE5-F3328BD29379}"/>
              </a:ext>
            </a:extLst>
          </p:cNvPr>
          <p:cNvSpPr txBox="1"/>
          <p:nvPr/>
        </p:nvSpPr>
        <p:spPr>
          <a:xfrm>
            <a:off x="2952727" y="5618465"/>
            <a:ext cx="1655277" cy="646331"/>
          </a:xfrm>
          <a:prstGeom prst="rect">
            <a:avLst/>
          </a:prstGeom>
          <a:noFill/>
          <a:ln w="28575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59BE40-2B59-449A-9547-CD21E3B1EF25}"/>
              </a:ext>
            </a:extLst>
          </p:cNvPr>
          <p:cNvSpPr txBox="1"/>
          <p:nvPr/>
        </p:nvSpPr>
        <p:spPr>
          <a:xfrm>
            <a:off x="5056929" y="5600558"/>
            <a:ext cx="1566249" cy="646331"/>
          </a:xfrm>
          <a:prstGeom prst="rect">
            <a:avLst/>
          </a:prstGeom>
          <a:noFill/>
          <a:ln w="28575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163B0C-F146-4055-A1B8-813408499C2E}"/>
              </a:ext>
            </a:extLst>
          </p:cNvPr>
          <p:cNvSpPr txBox="1"/>
          <p:nvPr/>
        </p:nvSpPr>
        <p:spPr>
          <a:xfrm>
            <a:off x="7072103" y="5518973"/>
            <a:ext cx="1812203" cy="646331"/>
          </a:xfrm>
          <a:prstGeom prst="rect">
            <a:avLst/>
          </a:prstGeom>
          <a:noFill/>
          <a:ln w="28575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45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461</Words>
  <Application>Microsoft Office PowerPoint</Application>
  <PresentationFormat>On-screen Show (4:3)</PresentationFormat>
  <Paragraphs>64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HP001 4 hàng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Hang Nguyen</cp:lastModifiedBy>
  <cp:revision>43</cp:revision>
  <dcterms:created xsi:type="dcterms:W3CDTF">2021-07-09T06:30:31Z</dcterms:created>
  <dcterms:modified xsi:type="dcterms:W3CDTF">2025-04-14T01:55:02Z</dcterms:modified>
</cp:coreProperties>
</file>