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20"/>
  </p:notesMasterIdLst>
  <p:sldIdLst>
    <p:sldId id="353" r:id="rId3"/>
    <p:sldId id="393" r:id="rId4"/>
    <p:sldId id="391" r:id="rId5"/>
    <p:sldId id="392" r:id="rId6"/>
    <p:sldId id="375" r:id="rId7"/>
    <p:sldId id="256" r:id="rId8"/>
    <p:sldId id="394" r:id="rId9"/>
    <p:sldId id="523" r:id="rId10"/>
    <p:sldId id="359" r:id="rId11"/>
    <p:sldId id="524" r:id="rId12"/>
    <p:sldId id="360" r:id="rId13"/>
    <p:sldId id="386" r:id="rId14"/>
    <p:sldId id="525" r:id="rId15"/>
    <p:sldId id="361" r:id="rId16"/>
    <p:sldId id="384" r:id="rId17"/>
    <p:sldId id="363" r:id="rId18"/>
    <p:sldId id="387" r:id="rId19"/>
  </p:sldIdLst>
  <p:sldSz cx="6858000" cy="5143500"/>
  <p:notesSz cx="6858000" cy="9144000"/>
  <p:embeddedFontLst>
    <p:embeddedFont>
      <p:font typeface="Kalam" panose="020B0604020202020204" charset="0"/>
      <p:regular r:id="rId21"/>
      <p:bold r:id="rId22"/>
    </p:embeddedFont>
    <p:embeddedFont>
      <p:font typeface="Montserrat" panose="00000500000000000000" pitchFamily="2" charset="0"/>
      <p:regular r:id="rId23"/>
      <p:bold r:id="rId24"/>
      <p:italic r:id="rId25"/>
      <p:boldItalic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90"/>
    <a:srgbClr val="AEE2FA"/>
    <a:srgbClr val="07A7AF"/>
    <a:srgbClr val="F6D5A8"/>
    <a:srgbClr val="F45A21"/>
    <a:srgbClr val="DBE9AE"/>
    <a:srgbClr val="72B451"/>
    <a:srgbClr val="F9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2818" autoAdjust="0"/>
  </p:normalViewPr>
  <p:slideViewPr>
    <p:cSldViewPr snapToGrid="0">
      <p:cViewPr varScale="1">
        <p:scale>
          <a:sx n="109" d="100"/>
          <a:sy n="109" d="100"/>
        </p:scale>
        <p:origin x="150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4/14/2025</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extLst>
      <p:ext uri="{BB962C8B-B14F-4D97-AF65-F5344CB8AC3E}">
        <p14:creationId xmlns:p14="http://schemas.microsoft.com/office/powerpoint/2010/main" val="994506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1">
            <a:lum/>
            <a:extLst>
              <a:ext uri="{BEBA8EAE-BF5A-486C-A8C5-ECC9F3942E4B}">
                <a14:imgProps xmlns:a14="http://schemas.microsoft.com/office/drawing/2010/main">
                  <a14:imgLayer r:embed="rId12">
                    <a14:imgEffect>
                      <a14:artisticPencilSketch/>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extLst>
              <a:ext uri="{BEBA8EAE-BF5A-486C-A8C5-ECC9F3942E4B}">
                <a14:imgProps xmlns:a14="http://schemas.microsoft.com/office/drawing/2010/main">
                  <a14:imgLayer r:embed="rId1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4/14/2025</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9.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9.wdp"/><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4.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294A48-5128-4508-BFB7-94AD3F5984A4}"/>
              </a:ext>
            </a:extLst>
          </p:cNvPr>
          <p:cNvSpPr txBox="1"/>
          <p:nvPr/>
        </p:nvSpPr>
        <p:spPr>
          <a:xfrm>
            <a:off x="152599" y="2248584"/>
            <a:ext cx="6566870" cy="646331"/>
          </a:xfrm>
          <a:prstGeom prst="rect">
            <a:avLst/>
          </a:prstGeom>
          <a:noFill/>
        </p:spPr>
        <p:txBody>
          <a:bodyPr wrap="square" rtlCol="0">
            <a:spAutoFit/>
          </a:bodyPr>
          <a:lstStyle/>
          <a:p>
            <a:r>
              <a:rPr lang="en-US" sz="3600" b="1" dirty="0">
                <a:solidFill>
                  <a:srgbClr val="FF0000"/>
                </a:solidFill>
                <a:latin typeface="UTM Cookies" panose="02040603050506020204" pitchFamily="18" charset="0"/>
              </a:rPr>
              <a:t>BÀI 25: ĐẤT NƯỚC CHÚNG MÌNH</a:t>
            </a:r>
          </a:p>
        </p:txBody>
      </p:sp>
      <p:sp>
        <p:nvSpPr>
          <p:cNvPr id="2" name="TextBox 1">
            <a:extLst>
              <a:ext uri="{FF2B5EF4-FFF2-40B4-BE49-F238E27FC236}">
                <a16:creationId xmlns:a16="http://schemas.microsoft.com/office/drawing/2014/main" id="{5CE1EC06-7F2B-46CD-5247-4D93F2643500}"/>
              </a:ext>
            </a:extLst>
          </p:cNvPr>
          <p:cNvSpPr txBox="1"/>
          <p:nvPr/>
        </p:nvSpPr>
        <p:spPr>
          <a:xfrm>
            <a:off x="145565" y="114984"/>
            <a:ext cx="6566870" cy="584775"/>
          </a:xfrm>
          <a:prstGeom prst="rect">
            <a:avLst/>
          </a:prstGeom>
          <a:noFill/>
        </p:spPr>
        <p:txBody>
          <a:bodyPr wrap="square" rtlCol="0">
            <a:spAutoFit/>
          </a:bodyPr>
          <a:lstStyle/>
          <a:p>
            <a:pPr algn="ctr"/>
            <a:r>
              <a:rPr lang="vi-VN" sz="1600" b="1" dirty="0">
                <a:solidFill>
                  <a:schemeClr val="tx1"/>
                </a:solidFill>
                <a:latin typeface="UTM Cookies" panose="02040603050506020204" pitchFamily="18" charset="0"/>
              </a:rPr>
              <a:t>UBND QUẬN DƯƠNG KINH</a:t>
            </a:r>
          </a:p>
          <a:p>
            <a:pPr algn="ctr"/>
            <a:r>
              <a:rPr lang="vi-VN" sz="1600" b="1" dirty="0">
                <a:solidFill>
                  <a:schemeClr val="tx1"/>
                </a:solidFill>
                <a:latin typeface="UTM Cookies" panose="02040603050506020204" pitchFamily="18" charset="0"/>
              </a:rPr>
              <a:t>TRƯỜNG TIỂU HỌC ANH DŨNG</a:t>
            </a:r>
            <a:endParaRPr lang="en-US" sz="1600" b="1" dirty="0">
              <a:solidFill>
                <a:schemeClr val="tx1"/>
              </a:solidFill>
              <a:latin typeface="UTM Cookies" panose="02040603050506020204" pitchFamily="18" charset="0"/>
            </a:endParaRPr>
          </a:p>
        </p:txBody>
      </p:sp>
      <p:cxnSp>
        <p:nvCxnSpPr>
          <p:cNvPr id="5" name="Straight Connector 4">
            <a:extLst>
              <a:ext uri="{FF2B5EF4-FFF2-40B4-BE49-F238E27FC236}">
                <a16:creationId xmlns:a16="http://schemas.microsoft.com/office/drawing/2014/main" id="{60BF0107-EEAF-B606-B036-DA27E80059CE}"/>
              </a:ext>
            </a:extLst>
          </p:cNvPr>
          <p:cNvCxnSpPr/>
          <p:nvPr/>
        </p:nvCxnSpPr>
        <p:spPr>
          <a:xfrm>
            <a:off x="2553286" y="668215"/>
            <a:ext cx="1765496"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834DA46-2CD7-6723-4A07-BECAC20C76F2}"/>
              </a:ext>
            </a:extLst>
          </p:cNvPr>
          <p:cNvSpPr txBox="1"/>
          <p:nvPr/>
        </p:nvSpPr>
        <p:spPr>
          <a:xfrm>
            <a:off x="152599" y="1662430"/>
            <a:ext cx="6566870" cy="523220"/>
          </a:xfrm>
          <a:prstGeom prst="rect">
            <a:avLst/>
          </a:prstGeom>
          <a:noFill/>
        </p:spPr>
        <p:txBody>
          <a:bodyPr wrap="square" rtlCol="0">
            <a:spAutoFit/>
          </a:bodyPr>
          <a:lstStyle/>
          <a:p>
            <a:pPr algn="ctr"/>
            <a:r>
              <a:rPr lang="vi-VN" sz="2800" b="1" dirty="0">
                <a:solidFill>
                  <a:schemeClr val="accent1">
                    <a:lumMod val="50000"/>
                  </a:schemeClr>
                </a:solidFill>
                <a:latin typeface="UTM Cookies" panose="02040603050506020204" pitchFamily="18" charset="0"/>
              </a:rPr>
              <a:t>TIẾNG VIỆT</a:t>
            </a:r>
            <a:endParaRPr lang="en-US" sz="2800" b="1" dirty="0">
              <a:solidFill>
                <a:schemeClr val="accent1">
                  <a:lumMod val="50000"/>
                </a:schemeClr>
              </a:solidFill>
              <a:latin typeface="UTM Cookies" panose="02040603050506020204" pitchFamily="18" charset="0"/>
            </a:endParaRPr>
          </a:p>
        </p:txBody>
      </p:sp>
      <p:sp>
        <p:nvSpPr>
          <p:cNvPr id="7" name="TextBox 6">
            <a:extLst>
              <a:ext uri="{FF2B5EF4-FFF2-40B4-BE49-F238E27FC236}">
                <a16:creationId xmlns:a16="http://schemas.microsoft.com/office/drawing/2014/main" id="{A753754C-EAE1-D42F-2862-C624DDCACB8E}"/>
              </a:ext>
            </a:extLst>
          </p:cNvPr>
          <p:cNvSpPr txBox="1"/>
          <p:nvPr/>
        </p:nvSpPr>
        <p:spPr>
          <a:xfrm>
            <a:off x="138531" y="2894915"/>
            <a:ext cx="6566870" cy="461665"/>
          </a:xfrm>
          <a:prstGeom prst="rect">
            <a:avLst/>
          </a:prstGeom>
          <a:noFill/>
        </p:spPr>
        <p:txBody>
          <a:bodyPr wrap="square" rtlCol="0">
            <a:spAutoFit/>
          </a:bodyPr>
          <a:lstStyle/>
          <a:p>
            <a:pPr algn="ctr"/>
            <a:r>
              <a:rPr lang="vi-VN" sz="2400" b="1" dirty="0">
                <a:solidFill>
                  <a:schemeClr val="bg2">
                    <a:lumMod val="50000"/>
                  </a:schemeClr>
                </a:solidFill>
                <a:latin typeface="UTM Cookies" panose="02040603050506020204" pitchFamily="18" charset="0"/>
              </a:rPr>
              <a:t>(Tiết 1 + 2)</a:t>
            </a:r>
            <a:endParaRPr lang="en-US" sz="2400" b="1" dirty="0">
              <a:solidFill>
                <a:schemeClr val="bg2">
                  <a:lumMod val="50000"/>
                </a:schemeClr>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23923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551889" y="685870"/>
            <a:ext cx="6155313" cy="492443"/>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a:t>
            </a:r>
            <a:r>
              <a:rPr lang="vi-VN" sz="1300" dirty="0" err="1">
                <a:latin typeface="UTM Avo" panose="02040603050506020204" pitchFamily="18" charset="0"/>
              </a:rPr>
              <a:t>cánh</a:t>
            </a:r>
            <a:r>
              <a:rPr lang="vi-VN" sz="1300" dirty="0">
                <a:latin typeface="UTM Avo" panose="02040603050506020204" pitchFamily="18" charset="0"/>
              </a:rPr>
              <a:t>.</a:t>
            </a:r>
            <a:endParaRPr lang="en-US" sz="1300" dirty="0">
              <a:latin typeface="UTM Avo" panose="02040603050506020204" pitchFamily="18" charset="0"/>
            </a:endParaRPr>
          </a:p>
        </p:txBody>
      </p:sp>
      <p:grpSp>
        <p:nvGrpSpPr>
          <p:cNvPr id="3" name="Group 2">
            <a:extLst>
              <a:ext uri="{FF2B5EF4-FFF2-40B4-BE49-F238E27FC236}">
                <a16:creationId xmlns:a16="http://schemas.microsoft.com/office/drawing/2014/main" id="{9D0F22DC-6D72-483F-8FD5-D3D31A098AA8}"/>
              </a:ext>
            </a:extLst>
          </p:cNvPr>
          <p:cNvGrpSpPr/>
          <p:nvPr/>
        </p:nvGrpSpPr>
        <p:grpSpPr>
          <a:xfrm>
            <a:off x="551889" y="31960"/>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488487" y="117334"/>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4" y="3268344"/>
            <a:ext cx="1974992" cy="1292662"/>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69759" y="1895573"/>
            <a:ext cx="2625058" cy="2562057"/>
          </a:xfrm>
          <a:prstGeom prst="rect">
            <a:avLst/>
          </a:prstGeom>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011" y="1139403"/>
            <a:ext cx="297267" cy="297267"/>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2852306" y="3079219"/>
            <a:ext cx="385691" cy="646331"/>
            <a:chOff x="3381838" y="2889107"/>
            <a:chExt cx="385691" cy="64633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81838" y="2889107"/>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
        <p:nvSpPr>
          <p:cNvPr id="20" name="TextBox 19">
            <a:extLst>
              <a:ext uri="{FF2B5EF4-FFF2-40B4-BE49-F238E27FC236}">
                <a16:creationId xmlns:a16="http://schemas.microsoft.com/office/drawing/2014/main" id="{7447E87E-6FE9-49EA-9DAC-11FC87F5583A}"/>
              </a:ext>
            </a:extLst>
          </p:cNvPr>
          <p:cNvSpPr txBox="1"/>
          <p:nvPr/>
        </p:nvSpPr>
        <p:spPr>
          <a:xfrm>
            <a:off x="505927" y="1209163"/>
            <a:ext cx="6155313" cy="692497"/>
          </a:xfrm>
          <a:prstGeom prst="rect">
            <a:avLst/>
          </a:prstGeom>
          <a:noFill/>
        </p:spPr>
        <p:txBody>
          <a:bodyPr wrap="square" rtlCol="0">
            <a:spAutoFit/>
          </a:bodyPr>
          <a:lstStyle/>
          <a:p>
            <a:pPr indent="171450" algn="just"/>
            <a:r>
              <a:rPr lang="vi-VN" sz="1300" dirty="0" err="1">
                <a:latin typeface="UTM Avo" panose="02040603050506020204" pitchFamily="18" charset="0"/>
              </a:rPr>
              <a:t>Việt</a:t>
            </a:r>
            <a:r>
              <a:rPr lang="vi-VN" sz="1300" dirty="0">
                <a:latin typeface="UTM Avo" panose="02040603050506020204" pitchFamily="18" charset="0"/>
              </a:rPr>
              <a:t> Nam có những vị anh hùng có công lớn với đất nước như Hai Bà Trưng, Bà Triệu, Trần Hưng Đạo, Quang Trung, Hồ Chí Minh,... Những con người ấy đã làm rạng danh lịch sử nước nhà.</a:t>
            </a:r>
          </a:p>
        </p:txBody>
      </p:sp>
      <p:sp>
        <p:nvSpPr>
          <p:cNvPr id="7" name="TextBox 6">
            <a:extLst>
              <a:ext uri="{FF2B5EF4-FFF2-40B4-BE49-F238E27FC236}">
                <a16:creationId xmlns:a16="http://schemas.microsoft.com/office/drawing/2014/main" id="{C97D325F-758E-45FC-8064-BD3D1089CEA7}"/>
              </a:ext>
            </a:extLst>
          </p:cNvPr>
          <p:cNvSpPr txBox="1"/>
          <p:nvPr/>
        </p:nvSpPr>
        <p:spPr>
          <a:xfrm>
            <a:off x="4401140" y="135803"/>
            <a:ext cx="2459675" cy="400110"/>
          </a:xfrm>
          <a:prstGeom prst="rect">
            <a:avLst/>
          </a:prstGeom>
          <a:solidFill>
            <a:srgbClr val="FFC000"/>
          </a:solidFill>
        </p:spPr>
        <p:txBody>
          <a:bodyPr wrap="square" rtlCol="0">
            <a:spAutoFit/>
          </a:bodyPr>
          <a:lstStyle/>
          <a:p>
            <a:r>
              <a:rPr lang="vi-VN" sz="2000" dirty="0" err="1">
                <a:solidFill>
                  <a:srgbClr val="FF0000"/>
                </a:solidFill>
              </a:rPr>
              <a:t>Luyện</a:t>
            </a:r>
            <a:r>
              <a:rPr lang="vi-VN" sz="2000" dirty="0">
                <a:solidFill>
                  <a:srgbClr val="FF0000"/>
                </a:solidFill>
              </a:rPr>
              <a:t> </a:t>
            </a:r>
            <a:r>
              <a:rPr lang="vi-VN" sz="2000" dirty="0" err="1">
                <a:solidFill>
                  <a:srgbClr val="FF0000"/>
                </a:solidFill>
              </a:rPr>
              <a:t>đọc</a:t>
            </a:r>
            <a:r>
              <a:rPr lang="vi-VN" sz="2000" dirty="0">
                <a:solidFill>
                  <a:srgbClr val="FF0000"/>
                </a:solidFill>
              </a:rPr>
              <a:t> theo </a:t>
            </a:r>
            <a:r>
              <a:rPr lang="vi-VN" sz="2000" dirty="0" err="1">
                <a:solidFill>
                  <a:srgbClr val="FF0000"/>
                </a:solidFill>
              </a:rPr>
              <a:t>cặp</a:t>
            </a:r>
            <a:endParaRPr lang="en-US" sz="2000" dirty="0">
              <a:solidFill>
                <a:srgbClr val="FF0000"/>
              </a:solidFill>
            </a:endParaRPr>
          </a:p>
        </p:txBody>
      </p:sp>
    </p:spTree>
    <p:custDataLst>
      <p:tags r:id="rId1"/>
    </p:custDataLst>
    <p:extLst>
      <p:ext uri="{BB962C8B-B14F-4D97-AF65-F5344CB8AC3E}">
        <p14:creationId xmlns:p14="http://schemas.microsoft.com/office/powerpoint/2010/main" val="35384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781005" y="243110"/>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1666396" y="1366970"/>
            <a:ext cx="4812513" cy="73584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620483" y="2137461"/>
            <a:ext cx="2710543" cy="481002"/>
            <a:chOff x="718457" y="2123591"/>
            <a:chExt cx="2710543" cy="48100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Các miền, khí hậu</a:t>
                </a:r>
                <a:endParaRPr lang="vi-VN" dirty="0"/>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1</a:t>
              </a:r>
              <a:endParaRPr lang="vi-VN" sz="2400" dirty="0">
                <a:solidFill>
                  <a:schemeClr val="accent2"/>
                </a:solidFill>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3667967" y="2147129"/>
            <a:ext cx="2710543" cy="481002"/>
            <a:chOff x="718457" y="2123591"/>
            <a:chExt cx="2710543" cy="481002"/>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Tên nước, thủ đô, lá cờ</a:t>
                </a:r>
                <a:endParaRPr lang="vi-VN" dirty="0"/>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2</a:t>
              </a:r>
              <a:endParaRPr lang="vi-VN" sz="2400" dirty="0">
                <a:solidFill>
                  <a:schemeClr val="accent2"/>
                </a:solidFill>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620483" y="2736642"/>
            <a:ext cx="2710543" cy="481002"/>
            <a:chOff x="718457" y="2123591"/>
            <a:chExt cx="2710543" cy="481002"/>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Những người anh hùng</a:t>
                </a:r>
                <a:endParaRPr lang="vi-VN" dirty="0"/>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3</a:t>
              </a:r>
              <a:endParaRPr lang="vi-VN" sz="2400" dirty="0">
                <a:solidFill>
                  <a:schemeClr val="accent2"/>
                </a:solidFill>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3667967" y="2746310"/>
            <a:ext cx="2767398" cy="481002"/>
            <a:chOff x="718457" y="2123591"/>
            <a:chExt cx="2767398" cy="481002"/>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UTM Avo" panose="02040603050506020204" pitchFamily="18" charset="0"/>
                  </a:rPr>
                  <a:t>Trang phục truyền thống</a:t>
                </a:r>
                <a:endParaRPr lang="vi-VN" dirty="0"/>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4</a:t>
              </a:r>
              <a:endParaRPr lang="vi-VN" sz="2400" dirty="0">
                <a:solidFill>
                  <a:schemeClr val="accent2"/>
                </a:solidFill>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422501" y="3293331"/>
            <a:ext cx="6056408"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620483" y="3659769"/>
            <a:ext cx="3245467" cy="1148007"/>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Rounded Corners 39">
            <a:extLst>
              <a:ext uri="{FF2B5EF4-FFF2-40B4-BE49-F238E27FC236}">
                <a16:creationId xmlns:a16="http://schemas.microsoft.com/office/drawing/2014/main" id="{5E61D4C0-A826-4B80-8EDB-304DA3FD2350}"/>
              </a:ext>
            </a:extLst>
          </p:cNvPr>
          <p:cNvSpPr/>
          <p:nvPr/>
        </p:nvSpPr>
        <p:spPr>
          <a:xfrm>
            <a:off x="1817848" y="145986"/>
            <a:ext cx="4096204" cy="59883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1126090" y="2512671"/>
            <a:ext cx="1257075"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UTM Avo" panose="02040603050506020204" pitchFamily="18" charset="0"/>
              </a:rPr>
              <a:t>Hai Bà Trưng</a:t>
            </a:r>
            <a:endParaRPr lang="vi-VN" dirty="0">
              <a:solidFill>
                <a:srgbClr val="FF0000"/>
              </a:solidFill>
            </a:endParaRPr>
          </a:p>
        </p:txBody>
      </p:sp>
      <p:sp>
        <p:nvSpPr>
          <p:cNvPr id="11" name="Rectangle 10">
            <a:extLst>
              <a:ext uri="{FF2B5EF4-FFF2-40B4-BE49-F238E27FC236}">
                <a16:creationId xmlns:a16="http://schemas.microsoft.com/office/drawing/2014/main" id="{B37F30D1-C7BB-4147-8FF7-0876FE82D631}"/>
              </a:ext>
            </a:extLst>
          </p:cNvPr>
          <p:cNvSpPr/>
          <p:nvPr/>
        </p:nvSpPr>
        <p:spPr>
          <a:xfrm>
            <a:off x="3388971" y="2512671"/>
            <a:ext cx="85151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Bà Triệu</a:t>
            </a:r>
            <a:endParaRPr lang="vi-VN" dirty="0">
              <a:solidFill>
                <a:srgbClr val="FF0000"/>
              </a:solidFill>
            </a:endParaRPr>
          </a:p>
        </p:txBody>
      </p:sp>
      <p:sp>
        <p:nvSpPr>
          <p:cNvPr id="12" name="Rectangle 11">
            <a:extLst>
              <a:ext uri="{FF2B5EF4-FFF2-40B4-BE49-F238E27FC236}">
                <a16:creationId xmlns:a16="http://schemas.microsoft.com/office/drawing/2014/main" id="{64BEF960-0659-47EA-AB93-D8B96E2099AE}"/>
              </a:ext>
            </a:extLst>
          </p:cNvPr>
          <p:cNvSpPr/>
          <p:nvPr/>
        </p:nvSpPr>
        <p:spPr>
          <a:xfrm>
            <a:off x="1644022" y="4229639"/>
            <a:ext cx="1478290"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Trần Hưng Đạo</a:t>
            </a:r>
            <a:endParaRPr lang="vi-VN" dirty="0">
              <a:solidFill>
                <a:srgbClr val="FF0000"/>
              </a:solidFill>
            </a:endParaRPr>
          </a:p>
        </p:txBody>
      </p:sp>
      <p:sp>
        <p:nvSpPr>
          <p:cNvPr id="13" name="Rectangle 12">
            <a:extLst>
              <a:ext uri="{FF2B5EF4-FFF2-40B4-BE49-F238E27FC236}">
                <a16:creationId xmlns:a16="http://schemas.microsoft.com/office/drawing/2014/main" id="{39A0160A-D9AE-4336-9F70-BF800452C89B}"/>
              </a:ext>
            </a:extLst>
          </p:cNvPr>
          <p:cNvSpPr/>
          <p:nvPr/>
        </p:nvSpPr>
        <p:spPr>
          <a:xfrm>
            <a:off x="4113145" y="4229639"/>
            <a:ext cx="132119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Quang Trung</a:t>
            </a:r>
            <a:endParaRPr lang="vi-VN" dirty="0">
              <a:solidFill>
                <a:srgbClr val="FF0000"/>
              </a:solidFill>
            </a:endParaRPr>
          </a:p>
        </p:txBody>
      </p:sp>
      <p:sp>
        <p:nvSpPr>
          <p:cNvPr id="14" name="Rectangle 13">
            <a:extLst>
              <a:ext uri="{FF2B5EF4-FFF2-40B4-BE49-F238E27FC236}">
                <a16:creationId xmlns:a16="http://schemas.microsoft.com/office/drawing/2014/main" id="{A69B9220-33D7-43C2-A17C-4567052F01E2}"/>
              </a:ext>
            </a:extLst>
          </p:cNvPr>
          <p:cNvSpPr/>
          <p:nvPr/>
        </p:nvSpPr>
        <p:spPr>
          <a:xfrm>
            <a:off x="4874706" y="2513408"/>
            <a:ext cx="1231426"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Hồ Chí Minh</a:t>
            </a:r>
            <a:endParaRPr lang="vi-VN" dirty="0">
              <a:solidFill>
                <a:srgbClr val="FF0000"/>
              </a:solidFill>
            </a:endParaRPr>
          </a:p>
        </p:txBody>
      </p:sp>
      <p:sp>
        <p:nvSpPr>
          <p:cNvPr id="15" name="Rectangle: Rounded Corners 14">
            <a:extLst>
              <a:ext uri="{FF2B5EF4-FFF2-40B4-BE49-F238E27FC236}">
                <a16:creationId xmlns:a16="http://schemas.microsoft.com/office/drawing/2014/main" id="{F73205D0-ED34-4580-811F-9451B60AB9F4}"/>
              </a:ext>
            </a:extLst>
          </p:cNvPr>
          <p:cNvSpPr/>
          <p:nvPr/>
        </p:nvSpPr>
        <p:spPr>
          <a:xfrm>
            <a:off x="1410902" y="38089"/>
            <a:ext cx="4096204" cy="39292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F8305-1486-4CF3-A94B-82DF39152316}"/>
              </a:ext>
            </a:extLst>
          </p:cNvPr>
          <p:cNvSpPr txBox="1"/>
          <p:nvPr/>
        </p:nvSpPr>
        <p:spPr>
          <a:xfrm>
            <a:off x="222777" y="575955"/>
            <a:ext cx="6596647" cy="589072"/>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4. </a:t>
            </a:r>
            <a:r>
              <a:rPr lang="vi-VN" sz="2400" dirty="0">
                <a:latin typeface="UTM Avo" panose="02040603050506020204" pitchFamily="18" charset="0"/>
              </a:rPr>
              <a:t>Kể tên các mùa trong năm của ba miền đất nước.</a:t>
            </a:r>
          </a:p>
        </p:txBody>
      </p:sp>
      <p:sp>
        <p:nvSpPr>
          <p:cNvPr id="3" name="Rectangle: Rounded Corners 2">
            <a:extLst>
              <a:ext uri="{FF2B5EF4-FFF2-40B4-BE49-F238E27FC236}">
                <a16:creationId xmlns:a16="http://schemas.microsoft.com/office/drawing/2014/main" id="{10A7F7F6-D4A4-4EB7-9098-644FF90B3819}"/>
              </a:ext>
            </a:extLst>
          </p:cNvPr>
          <p:cNvSpPr/>
          <p:nvPr/>
        </p:nvSpPr>
        <p:spPr>
          <a:xfrm>
            <a:off x="1472999" y="67151"/>
            <a:ext cx="4096204" cy="371806"/>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19693C21-BEA9-4140-A05B-B12D1D62C372}"/>
              </a:ext>
            </a:extLst>
          </p:cNvPr>
          <p:cNvSpPr txBox="1"/>
          <p:nvPr/>
        </p:nvSpPr>
        <p:spPr>
          <a:xfrm>
            <a:off x="499892" y="1302026"/>
            <a:ext cx="5227983" cy="369332"/>
          </a:xfrm>
          <a:prstGeom prst="rect">
            <a:avLst/>
          </a:prstGeom>
          <a:noFill/>
        </p:spPr>
        <p:txBody>
          <a:bodyPr wrap="square" rtlCol="0">
            <a:spAutoFit/>
          </a:bodyPr>
          <a:lstStyle/>
          <a:p>
            <a:r>
              <a:rPr lang="vi-VN" sz="1800" dirty="0"/>
              <a:t>- Ba </a:t>
            </a:r>
            <a:r>
              <a:rPr lang="vi-VN" sz="1800" dirty="0" err="1"/>
              <a:t>miền</a:t>
            </a:r>
            <a:r>
              <a:rPr lang="vi-VN" sz="1800" dirty="0"/>
              <a:t> </a:t>
            </a:r>
            <a:r>
              <a:rPr lang="vi-VN" sz="1800" dirty="0" err="1"/>
              <a:t>đất</a:t>
            </a:r>
            <a:r>
              <a:rPr lang="vi-VN" sz="1800" dirty="0"/>
              <a:t> </a:t>
            </a:r>
            <a:r>
              <a:rPr lang="vi-VN" sz="1800" dirty="0" err="1"/>
              <a:t>nước</a:t>
            </a:r>
            <a:r>
              <a:rPr lang="vi-VN" sz="1800" dirty="0"/>
              <a:t> </a:t>
            </a:r>
            <a:r>
              <a:rPr lang="vi-VN" sz="1800" dirty="0" err="1"/>
              <a:t>là</a:t>
            </a:r>
            <a:r>
              <a:rPr lang="vi-VN" sz="1800" dirty="0"/>
              <a:t> </a:t>
            </a:r>
            <a:r>
              <a:rPr lang="vi-VN" sz="1800" dirty="0" err="1"/>
              <a:t>những</a:t>
            </a:r>
            <a:r>
              <a:rPr lang="vi-VN" sz="1800" dirty="0"/>
              <a:t> </a:t>
            </a:r>
            <a:r>
              <a:rPr lang="vi-VN" sz="1800" dirty="0" err="1"/>
              <a:t>miền</a:t>
            </a:r>
            <a:r>
              <a:rPr lang="vi-VN" sz="1800" dirty="0"/>
              <a:t> </a:t>
            </a:r>
            <a:r>
              <a:rPr lang="vi-VN" sz="1800" dirty="0" err="1"/>
              <a:t>nào</a:t>
            </a:r>
            <a:r>
              <a:rPr lang="vi-VN" sz="1800" dirty="0"/>
              <a:t>?</a:t>
            </a:r>
            <a:endParaRPr lang="en-US" sz="1800" dirty="0"/>
          </a:p>
        </p:txBody>
      </p:sp>
      <p:sp>
        <p:nvSpPr>
          <p:cNvPr id="5" name="TextBox 4">
            <a:extLst>
              <a:ext uri="{FF2B5EF4-FFF2-40B4-BE49-F238E27FC236}">
                <a16:creationId xmlns:a16="http://schemas.microsoft.com/office/drawing/2014/main" id="{AED0C6D0-D0A3-40DE-9758-07839ED38926}"/>
              </a:ext>
            </a:extLst>
          </p:cNvPr>
          <p:cNvSpPr txBox="1"/>
          <p:nvPr/>
        </p:nvSpPr>
        <p:spPr>
          <a:xfrm>
            <a:off x="586409" y="1918252"/>
            <a:ext cx="6233015" cy="338554"/>
          </a:xfrm>
          <a:prstGeom prst="rect">
            <a:avLst/>
          </a:prstGeom>
          <a:noFill/>
        </p:spPr>
        <p:txBody>
          <a:bodyPr wrap="square" rtlCol="0">
            <a:spAutoFit/>
          </a:bodyPr>
          <a:lstStyle/>
          <a:p>
            <a:r>
              <a:rPr lang="vi-VN" sz="1600" dirty="0">
                <a:solidFill>
                  <a:srgbClr val="FF0000"/>
                </a:solidFill>
              </a:rPr>
              <a:t> </a:t>
            </a:r>
            <a:r>
              <a:rPr lang="vi-VN" sz="1600" dirty="0">
                <a:solidFill>
                  <a:srgbClr val="FF0000"/>
                </a:solidFill>
                <a:sym typeface="Wingdings" panose="05000000000000000000" pitchFamily="2" charset="2"/>
              </a:rPr>
              <a:t></a:t>
            </a:r>
            <a:r>
              <a:rPr lang="vi-VN" sz="1600" dirty="0">
                <a:solidFill>
                  <a:srgbClr val="FF0000"/>
                </a:solidFill>
              </a:rPr>
              <a:t>Ba </a:t>
            </a:r>
            <a:r>
              <a:rPr lang="vi-VN" sz="1600" dirty="0" err="1">
                <a:solidFill>
                  <a:srgbClr val="FF0000"/>
                </a:solidFill>
              </a:rPr>
              <a:t>miền</a:t>
            </a:r>
            <a:r>
              <a:rPr lang="vi-VN" sz="1600" dirty="0">
                <a:solidFill>
                  <a:srgbClr val="FF0000"/>
                </a:solidFill>
              </a:rPr>
              <a:t> </a:t>
            </a:r>
            <a:r>
              <a:rPr lang="vi-VN" sz="1600" dirty="0" err="1">
                <a:solidFill>
                  <a:srgbClr val="FF0000"/>
                </a:solidFill>
              </a:rPr>
              <a:t>đất</a:t>
            </a:r>
            <a:r>
              <a:rPr lang="vi-VN" sz="1600" dirty="0">
                <a:solidFill>
                  <a:srgbClr val="FF0000"/>
                </a:solidFill>
              </a:rPr>
              <a:t> </a:t>
            </a:r>
            <a:r>
              <a:rPr lang="vi-VN" sz="1600" dirty="0" err="1">
                <a:solidFill>
                  <a:srgbClr val="FF0000"/>
                </a:solidFill>
              </a:rPr>
              <a:t>nước</a:t>
            </a:r>
            <a:r>
              <a:rPr lang="vi-VN" sz="1600" dirty="0">
                <a:solidFill>
                  <a:srgbClr val="FF0000"/>
                </a:solidFill>
              </a:rPr>
              <a:t> </a:t>
            </a:r>
            <a:r>
              <a:rPr lang="vi-VN" sz="1600" dirty="0" err="1">
                <a:solidFill>
                  <a:srgbClr val="FF0000"/>
                </a:solidFill>
              </a:rPr>
              <a:t>đó</a:t>
            </a:r>
            <a:r>
              <a:rPr lang="vi-VN" sz="1600" dirty="0">
                <a:solidFill>
                  <a:srgbClr val="FF0000"/>
                </a:solidFill>
              </a:rPr>
              <a:t> </a:t>
            </a:r>
            <a:r>
              <a:rPr lang="vi-VN" sz="1600" dirty="0" err="1">
                <a:solidFill>
                  <a:srgbClr val="FF0000"/>
                </a:solidFill>
              </a:rPr>
              <a:t>là</a:t>
            </a:r>
            <a:r>
              <a:rPr lang="vi-VN" sz="1600" dirty="0">
                <a:solidFill>
                  <a:srgbClr val="FF0000"/>
                </a:solidFill>
              </a:rPr>
              <a:t> : </a:t>
            </a:r>
            <a:r>
              <a:rPr lang="vi-VN" sz="1600" dirty="0" err="1">
                <a:solidFill>
                  <a:srgbClr val="FF0000"/>
                </a:solidFill>
              </a:rPr>
              <a:t>Miền</a:t>
            </a:r>
            <a:r>
              <a:rPr lang="vi-VN" sz="1600" dirty="0">
                <a:solidFill>
                  <a:srgbClr val="FF0000"/>
                </a:solidFill>
              </a:rPr>
              <a:t> </a:t>
            </a:r>
            <a:r>
              <a:rPr lang="vi-VN" sz="1600" dirty="0" err="1">
                <a:solidFill>
                  <a:srgbClr val="FF0000"/>
                </a:solidFill>
              </a:rPr>
              <a:t>Bắc</a:t>
            </a:r>
            <a:r>
              <a:rPr lang="vi-VN" sz="1600" dirty="0">
                <a:solidFill>
                  <a:srgbClr val="FF0000"/>
                </a:solidFill>
              </a:rPr>
              <a:t>, </a:t>
            </a:r>
            <a:r>
              <a:rPr lang="vi-VN" sz="1600" dirty="0" err="1">
                <a:solidFill>
                  <a:srgbClr val="FF0000"/>
                </a:solidFill>
              </a:rPr>
              <a:t>miền</a:t>
            </a:r>
            <a:r>
              <a:rPr lang="vi-VN" sz="1600" dirty="0">
                <a:solidFill>
                  <a:srgbClr val="FF0000"/>
                </a:solidFill>
              </a:rPr>
              <a:t> Trung </a:t>
            </a:r>
            <a:r>
              <a:rPr lang="vi-VN" sz="1600" dirty="0" err="1">
                <a:solidFill>
                  <a:srgbClr val="FF0000"/>
                </a:solidFill>
              </a:rPr>
              <a:t>và</a:t>
            </a:r>
            <a:r>
              <a:rPr lang="vi-VN" sz="1600" dirty="0">
                <a:solidFill>
                  <a:srgbClr val="FF0000"/>
                </a:solidFill>
              </a:rPr>
              <a:t> </a:t>
            </a:r>
            <a:r>
              <a:rPr lang="vi-VN" sz="1600" dirty="0" err="1">
                <a:solidFill>
                  <a:srgbClr val="FF0000"/>
                </a:solidFill>
              </a:rPr>
              <a:t>miền</a:t>
            </a:r>
            <a:r>
              <a:rPr lang="vi-VN" sz="1600" dirty="0">
                <a:solidFill>
                  <a:srgbClr val="FF0000"/>
                </a:solidFill>
              </a:rPr>
              <a:t> Nam</a:t>
            </a:r>
            <a:endParaRPr lang="en-US" sz="1600" dirty="0">
              <a:solidFill>
                <a:srgbClr val="FF0000"/>
              </a:solidFill>
            </a:endParaRPr>
          </a:p>
        </p:txBody>
      </p:sp>
      <p:sp>
        <p:nvSpPr>
          <p:cNvPr id="6" name="TextBox 5">
            <a:extLst>
              <a:ext uri="{FF2B5EF4-FFF2-40B4-BE49-F238E27FC236}">
                <a16:creationId xmlns:a16="http://schemas.microsoft.com/office/drawing/2014/main" id="{E8C6C501-E394-41EA-B108-2D860E008D2C}"/>
              </a:ext>
            </a:extLst>
          </p:cNvPr>
          <p:cNvSpPr txBox="1"/>
          <p:nvPr/>
        </p:nvSpPr>
        <p:spPr>
          <a:xfrm>
            <a:off x="499892" y="2633549"/>
            <a:ext cx="6596647" cy="506292"/>
          </a:xfrm>
          <a:prstGeom prst="rect">
            <a:avLst/>
          </a:prstGeom>
          <a:noFill/>
        </p:spPr>
        <p:txBody>
          <a:bodyPr wrap="square" rtlCol="0">
            <a:spAutoFit/>
          </a:bodyPr>
          <a:lstStyle/>
          <a:p>
            <a:pPr algn="just">
              <a:lnSpc>
                <a:spcPct val="150000"/>
              </a:lnSpc>
            </a:pPr>
            <a:r>
              <a:rPr lang="vi-VN" sz="2000" dirty="0">
                <a:latin typeface="UTM Avo" panose="02040603050506020204" pitchFamily="18" charset="0"/>
              </a:rPr>
              <a:t>- </a:t>
            </a:r>
            <a:r>
              <a:rPr lang="vi-VN" sz="2000" dirty="0" err="1">
                <a:latin typeface="UTM Avo" panose="02040603050506020204" pitchFamily="18" charset="0"/>
              </a:rPr>
              <a:t>Mỗi</a:t>
            </a:r>
            <a:r>
              <a:rPr lang="vi-VN" sz="2000" dirty="0">
                <a:latin typeface="UTM Avo" panose="02040603050506020204" pitchFamily="18" charset="0"/>
              </a:rPr>
              <a:t> </a:t>
            </a:r>
            <a:r>
              <a:rPr lang="vi-VN" sz="2000" dirty="0" err="1">
                <a:latin typeface="UTM Avo" panose="02040603050506020204" pitchFamily="18" charset="0"/>
              </a:rPr>
              <a:t>miền</a:t>
            </a:r>
            <a:r>
              <a:rPr lang="vi-VN" sz="2000" dirty="0">
                <a:latin typeface="UTM Avo" panose="02040603050506020204" pitchFamily="18" charset="0"/>
              </a:rPr>
              <a:t> </a:t>
            </a:r>
            <a:r>
              <a:rPr lang="vi-VN" sz="2000" dirty="0" err="1">
                <a:latin typeface="UTM Avo" panose="02040603050506020204" pitchFamily="18" charset="0"/>
              </a:rPr>
              <a:t>đất</a:t>
            </a:r>
            <a:r>
              <a:rPr lang="vi-VN" sz="2000" dirty="0">
                <a:latin typeface="UTM Avo" panose="02040603050506020204" pitchFamily="18" charset="0"/>
              </a:rPr>
              <a:t> </a:t>
            </a:r>
            <a:r>
              <a:rPr lang="vi-VN" sz="2000" dirty="0" err="1">
                <a:latin typeface="UTM Avo" panose="02040603050506020204" pitchFamily="18" charset="0"/>
              </a:rPr>
              <a:t>nước</a:t>
            </a:r>
            <a:r>
              <a:rPr lang="vi-VN" sz="2000" dirty="0">
                <a:latin typeface="UTM Avo" panose="02040603050506020204" pitchFamily="18" charset="0"/>
              </a:rPr>
              <a:t> </a:t>
            </a:r>
            <a:r>
              <a:rPr lang="vi-VN" sz="2000" dirty="0" err="1">
                <a:latin typeface="UTM Avo" panose="02040603050506020204" pitchFamily="18" charset="0"/>
              </a:rPr>
              <a:t>có</a:t>
            </a:r>
            <a:r>
              <a:rPr lang="vi-VN" sz="2000" dirty="0">
                <a:latin typeface="UTM Avo" panose="02040603050506020204" pitchFamily="18" charset="0"/>
              </a:rPr>
              <a:t> </a:t>
            </a:r>
            <a:r>
              <a:rPr lang="vi-VN" sz="2000" dirty="0" err="1">
                <a:latin typeface="UTM Avo" panose="02040603050506020204" pitchFamily="18" charset="0"/>
              </a:rPr>
              <a:t>các</a:t>
            </a:r>
            <a:r>
              <a:rPr lang="vi-VN" sz="2000" dirty="0">
                <a:latin typeface="UTM Avo" panose="02040603050506020204" pitchFamily="18" charset="0"/>
              </a:rPr>
              <a:t> </a:t>
            </a:r>
            <a:r>
              <a:rPr lang="vi-VN" sz="2000" dirty="0" err="1">
                <a:latin typeface="UTM Avo" panose="02040603050506020204" pitchFamily="18" charset="0"/>
              </a:rPr>
              <a:t>mùa</a:t>
            </a:r>
            <a:r>
              <a:rPr lang="vi-VN" sz="2000" dirty="0">
                <a:latin typeface="UTM Avo" panose="02040603050506020204" pitchFamily="18" charset="0"/>
              </a:rPr>
              <a:t> </a:t>
            </a:r>
            <a:r>
              <a:rPr lang="vi-VN" sz="2000" dirty="0" err="1">
                <a:latin typeface="UTM Avo" panose="02040603050506020204" pitchFamily="18" charset="0"/>
              </a:rPr>
              <a:t>nào</a:t>
            </a:r>
            <a:r>
              <a:rPr lang="vi-VN" sz="2000" dirty="0">
                <a:latin typeface="UTM Avo" panose="02040603050506020204" pitchFamily="18" charset="0"/>
              </a:rPr>
              <a:t> ?</a:t>
            </a:r>
          </a:p>
        </p:txBody>
      </p:sp>
    </p:spTree>
    <p:extLst>
      <p:ext uri="{BB962C8B-B14F-4D97-AF65-F5344CB8AC3E}">
        <p14:creationId xmlns:p14="http://schemas.microsoft.com/office/powerpoint/2010/main" val="25654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F29647-67F2-4C0A-9CCA-B94CD574DC30}"/>
              </a:ext>
            </a:extLst>
          </p:cNvPr>
          <p:cNvSpPr/>
          <p:nvPr/>
        </p:nvSpPr>
        <p:spPr>
          <a:xfrm>
            <a:off x="1843469" y="834612"/>
            <a:ext cx="3171061"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Bắc và miền Trung</a:t>
            </a:r>
            <a:endParaRPr lang="vi-VN" sz="2000" dirty="0">
              <a:solidFill>
                <a:schemeClr val="accent2"/>
              </a:solidFill>
            </a:endParaRPr>
          </a:p>
        </p:txBody>
      </p:sp>
      <p:grpSp>
        <p:nvGrpSpPr>
          <p:cNvPr id="5" name="Group 4">
            <a:extLst>
              <a:ext uri="{FF2B5EF4-FFF2-40B4-BE49-F238E27FC236}">
                <a16:creationId xmlns:a16="http://schemas.microsoft.com/office/drawing/2014/main" id="{C59ECF9B-9B4C-458E-AEC0-92B1EF6FC739}"/>
              </a:ext>
            </a:extLst>
          </p:cNvPr>
          <p:cNvGrpSpPr/>
          <p:nvPr/>
        </p:nvGrpSpPr>
        <p:grpSpPr>
          <a:xfrm>
            <a:off x="555127" y="1325033"/>
            <a:ext cx="5642473" cy="2084211"/>
            <a:chOff x="555127" y="1325033"/>
            <a:chExt cx="5658958" cy="222718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338554"/>
            </a:xfrm>
            <a:prstGeom prst="rect">
              <a:avLst/>
            </a:prstGeom>
          </p:spPr>
          <p:txBody>
            <a:bodyPr wrap="square">
              <a:spAutoFit/>
            </a:bodyPr>
            <a:lstStyle/>
            <a:p>
              <a:r>
                <a:rPr lang="vi-VN" sz="1600" b="1" dirty="0">
                  <a:solidFill>
                    <a:srgbClr val="0070C0"/>
                  </a:solidFill>
                  <a:latin typeface="UTM Avo" panose="02040603050506020204" pitchFamily="18" charset="0"/>
                </a:rPr>
                <a:t>Xuân               Hạ                   Thu              Đông</a:t>
              </a:r>
              <a:endParaRPr lang="vi-VN" sz="1600" b="1" dirty="0">
                <a:solidFill>
                  <a:srgbClr val="0070C0"/>
                </a:solidFill>
              </a:endParaRPr>
            </a:p>
          </p:txBody>
        </p:sp>
      </p:grpSp>
      <p:sp>
        <p:nvSpPr>
          <p:cNvPr id="14" name="Rectangle 13">
            <a:extLst>
              <a:ext uri="{FF2B5EF4-FFF2-40B4-BE49-F238E27FC236}">
                <a16:creationId xmlns:a16="http://schemas.microsoft.com/office/drawing/2014/main" id="{C5E5804A-2280-417A-A25F-06C32242F9E7}"/>
              </a:ext>
            </a:extLst>
          </p:cNvPr>
          <p:cNvSpPr/>
          <p:nvPr/>
        </p:nvSpPr>
        <p:spPr>
          <a:xfrm>
            <a:off x="604972" y="3863680"/>
            <a:ext cx="1470274"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Nam</a:t>
            </a:r>
            <a:endParaRPr lang="vi-VN" sz="2000" dirty="0">
              <a:solidFill>
                <a:schemeClr val="accent2"/>
              </a:solidFill>
            </a:endParaRPr>
          </a:p>
        </p:txBody>
      </p:sp>
      <p:grpSp>
        <p:nvGrpSpPr>
          <p:cNvPr id="6" name="Group 5">
            <a:extLst>
              <a:ext uri="{FF2B5EF4-FFF2-40B4-BE49-F238E27FC236}">
                <a16:creationId xmlns:a16="http://schemas.microsoft.com/office/drawing/2014/main" id="{89B6C36F-95C9-419B-9276-FFDC10B4D7A7}"/>
              </a:ext>
            </a:extLst>
          </p:cNvPr>
          <p:cNvGrpSpPr/>
          <p:nvPr/>
        </p:nvGrpSpPr>
        <p:grpSpPr>
          <a:xfrm>
            <a:off x="2641226" y="3447822"/>
            <a:ext cx="3274152" cy="1400704"/>
            <a:chOff x="2641226" y="3447822"/>
            <a:chExt cx="3274152" cy="1400704"/>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UTM Avo" panose="02040603050506020204" pitchFamily="18" charset="0"/>
                </a:rPr>
                <a:t>Mùa mưa           Mùa khô</a:t>
              </a:r>
              <a:endParaRPr lang="vi-VN" sz="1600" b="1" dirty="0">
                <a:solidFill>
                  <a:srgbClr val="0070C0"/>
                </a:solidFill>
              </a:endParaRPr>
            </a:p>
          </p:txBody>
        </p:sp>
      </p:grpSp>
      <p:sp>
        <p:nvSpPr>
          <p:cNvPr id="12" name="Rectangle: Rounded Corners 11">
            <a:extLst>
              <a:ext uri="{FF2B5EF4-FFF2-40B4-BE49-F238E27FC236}">
                <a16:creationId xmlns:a16="http://schemas.microsoft.com/office/drawing/2014/main" id="{A545CD9D-E0D7-4FBD-BE16-FB7B1489D4E6}"/>
              </a:ext>
            </a:extLst>
          </p:cNvPr>
          <p:cNvSpPr/>
          <p:nvPr/>
        </p:nvSpPr>
        <p:spPr>
          <a:xfrm>
            <a:off x="1472999" y="67151"/>
            <a:ext cx="4096204" cy="371806"/>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2640806" cy="525172"/>
            <a:chOff x="635794" y="14285"/>
            <a:chExt cx="2640806"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2148809"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10" name="TextBox 9">
            <a:extLst>
              <a:ext uri="{FF2B5EF4-FFF2-40B4-BE49-F238E27FC236}">
                <a16:creationId xmlns:a16="http://schemas.microsoft.com/office/drawing/2014/main" id="{2967142F-BA3D-4951-98BE-FAD56526FE93}"/>
              </a:ext>
            </a:extLst>
          </p:cNvPr>
          <p:cNvSpPr txBox="1"/>
          <p:nvPr/>
        </p:nvSpPr>
        <p:spPr>
          <a:xfrm>
            <a:off x="376115" y="105991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sp>
        <p:nvSpPr>
          <p:cNvPr id="11" name="TextBox 10">
            <a:extLst>
              <a:ext uri="{FF2B5EF4-FFF2-40B4-BE49-F238E27FC236}">
                <a16:creationId xmlns:a16="http://schemas.microsoft.com/office/drawing/2014/main" id="{85B76C04-3708-458D-98AF-64C6D1E36283}"/>
              </a:ext>
            </a:extLst>
          </p:cNvPr>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C9695691-16B7-4B4E-9E5A-84D7C992B850}"/>
              </a:ext>
            </a:extLst>
          </p:cNvPr>
          <p:cNvSpPr txBox="1"/>
          <p:nvPr/>
        </p:nvSpPr>
        <p:spPr>
          <a:xfrm>
            <a:off x="3003874" y="226034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3" name="TextBox 12">
            <a:extLst>
              <a:ext uri="{FF2B5EF4-FFF2-40B4-BE49-F238E27FC236}">
                <a16:creationId xmlns:a16="http://schemas.microsoft.com/office/drawing/2014/main" id="{ECFB8FB4-1F56-4A48-8003-ADA59A780A21}"/>
              </a:ext>
            </a:extLst>
          </p:cNvPr>
          <p:cNvSpPr txBox="1"/>
          <p:nvPr/>
        </p:nvSpPr>
        <p:spPr>
          <a:xfrm>
            <a:off x="3003875" y="328367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14" name="Picture 13">
            <a:extLst>
              <a:ext uri="{FF2B5EF4-FFF2-40B4-BE49-F238E27FC236}">
                <a16:creationId xmlns:a16="http://schemas.microsoft.com/office/drawing/2014/main" id="{7626E719-D969-4F7E-8422-8B3939B6BDB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133649"/>
            <a:ext cx="1628775" cy="1746360"/>
          </a:xfrm>
          <a:prstGeom prst="rect">
            <a:avLst/>
          </a:prstGeom>
        </p:spPr>
      </p:pic>
      <p:pic>
        <p:nvPicPr>
          <p:cNvPr id="15" name="Picture 14">
            <a:extLst>
              <a:ext uri="{FF2B5EF4-FFF2-40B4-BE49-F238E27FC236}">
                <a16:creationId xmlns:a16="http://schemas.microsoft.com/office/drawing/2014/main" id="{5A532C1E-BD37-4BE0-8B7A-80803FB203B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60344"/>
            <a:ext cx="2625058" cy="2562057"/>
          </a:xfrm>
          <a:prstGeom prst="rect">
            <a:avLst/>
          </a:prstGeom>
        </p:spPr>
      </p:pic>
      <p:pic>
        <p:nvPicPr>
          <p:cNvPr id="16" name="Picture 15">
            <a:extLst>
              <a:ext uri="{FF2B5EF4-FFF2-40B4-BE49-F238E27FC236}">
                <a16:creationId xmlns:a16="http://schemas.microsoft.com/office/drawing/2014/main" id="{F8DA4AB4-729E-40CB-A33E-1B408A5A6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a:extLst>
              <a:ext uri="{FF2B5EF4-FFF2-40B4-BE49-F238E27FC236}">
                <a16:creationId xmlns:a16="http://schemas.microsoft.com/office/drawing/2014/main" id="{971DED2F-4ADF-4A72-8DA7-B82EE6138DD5}"/>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88700"/>
            <a:ext cx="288000" cy="288000"/>
          </a:xfrm>
          <a:prstGeom prst="rect">
            <a:avLst/>
          </a:prstGeom>
        </p:spPr>
      </p:pic>
      <p:pic>
        <p:nvPicPr>
          <p:cNvPr id="18" name="Picture 17">
            <a:extLst>
              <a:ext uri="{FF2B5EF4-FFF2-40B4-BE49-F238E27FC236}">
                <a16:creationId xmlns:a16="http://schemas.microsoft.com/office/drawing/2014/main" id="{F505BF7F-44D7-4B75-91DC-4223D2F993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a:extLst>
              <a:ext uri="{FF2B5EF4-FFF2-40B4-BE49-F238E27FC236}">
                <a16:creationId xmlns:a16="http://schemas.microsoft.com/office/drawing/2014/main" id="{40099674-9BD1-4856-B84B-A3F370959932}"/>
              </a:ext>
            </a:extLst>
          </p:cNvPr>
          <p:cNvGrpSpPr/>
          <p:nvPr/>
        </p:nvGrpSpPr>
        <p:grpSpPr>
          <a:xfrm>
            <a:off x="2881321" y="3064393"/>
            <a:ext cx="395884" cy="646331"/>
            <a:chOff x="3371645" y="2868155"/>
            <a:chExt cx="395884" cy="646331"/>
          </a:xfrm>
        </p:grpSpPr>
        <p:sp>
          <p:nvSpPr>
            <p:cNvPr id="20" name="Oval 19">
              <a:extLst>
                <a:ext uri="{FF2B5EF4-FFF2-40B4-BE49-F238E27FC236}">
                  <a16:creationId xmlns:a16="http://schemas.microsoft.com/office/drawing/2014/main" id="{EC94F0D9-DFC5-49E4-841F-E259D93C1AE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21" name="Rectangle 20">
              <a:extLst>
                <a:ext uri="{FF2B5EF4-FFF2-40B4-BE49-F238E27FC236}">
                  <a16:creationId xmlns:a16="http://schemas.microsoft.com/office/drawing/2014/main" id="{2A4A0A9E-298E-4B07-AA88-4D22DBDB296F}"/>
                </a:ext>
              </a:extLst>
            </p:cNvPr>
            <p:cNvSpPr/>
            <p:nvPr/>
          </p:nvSpPr>
          <p:spPr>
            <a:xfrm rot="21163024">
              <a:off x="3371645" y="2868155"/>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6254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1630309" y="1354030"/>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10" name="Picture 9">
            <a:extLst>
              <a:ext uri="{FF2B5EF4-FFF2-40B4-BE49-F238E27FC236}">
                <a16:creationId xmlns:a16="http://schemas.microsoft.com/office/drawing/2014/main"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04611" y="1746958"/>
            <a:ext cx="4567626" cy="3073106"/>
          </a:xfrm>
          <a:prstGeom prst="roundRect">
            <a:avLst>
              <a:gd name="adj" fmla="val 20618"/>
            </a:avLst>
          </a:prstGeom>
          <a:ln w="19050">
            <a:solidFill>
              <a:srgbClr val="0070C0"/>
            </a:solidFill>
          </a:ln>
        </p:spPr>
      </p:pic>
      <p:cxnSp>
        <p:nvCxnSpPr>
          <p:cNvPr id="12" name="Straight Connector 11">
            <a:extLst>
              <a:ext uri="{FF2B5EF4-FFF2-40B4-BE49-F238E27FC236}">
                <a16:creationId xmlns:a16="http://schemas.microsoft.com/office/drawing/2014/main" id="{CC3D0756-1358-4894-BE05-A0E887B19FF1}"/>
              </a:ext>
            </a:extLst>
          </p:cNvPr>
          <p:cNvCxnSpPr/>
          <p:nvPr/>
        </p:nvCxnSpPr>
        <p:spPr>
          <a:xfrm>
            <a:off x="2095500" y="2181225"/>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A3CD1F-36AB-44C0-B44A-BA66D63D1E3B}"/>
              </a:ext>
            </a:extLst>
          </p:cNvPr>
          <p:cNvCxnSpPr>
            <a:cxnSpLocks/>
          </p:cNvCxnSpPr>
          <p:nvPr/>
        </p:nvCxnSpPr>
        <p:spPr>
          <a:xfrm>
            <a:off x="1964531" y="2340769"/>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F7881FF-3D8F-4F35-BC3E-8511B1DE0C34}"/>
              </a:ext>
            </a:extLst>
          </p:cNvPr>
          <p:cNvCxnSpPr/>
          <p:nvPr/>
        </p:nvCxnSpPr>
        <p:spPr>
          <a:xfrm>
            <a:off x="2107406" y="26289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CF7D54F-B227-4B0C-81F9-0AA2E00224B7}"/>
              </a:ext>
            </a:extLst>
          </p:cNvPr>
          <p:cNvCxnSpPr>
            <a:cxnSpLocks/>
          </p:cNvCxnSpPr>
          <p:nvPr/>
        </p:nvCxnSpPr>
        <p:spPr>
          <a:xfrm>
            <a:off x="5968206" y="2628900"/>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DF30A2-6C7C-403C-89F6-B87726FD07EC}"/>
              </a:ext>
            </a:extLst>
          </p:cNvPr>
          <p:cNvCxnSpPr>
            <a:cxnSpLocks/>
          </p:cNvCxnSpPr>
          <p:nvPr/>
        </p:nvCxnSpPr>
        <p:spPr>
          <a:xfrm>
            <a:off x="1976437" y="2771775"/>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AE99DD-855E-4F42-A26B-F8044BBDA8D3}"/>
              </a:ext>
            </a:extLst>
          </p:cNvPr>
          <p:cNvCxnSpPr>
            <a:cxnSpLocks/>
          </p:cNvCxnSpPr>
          <p:nvPr/>
        </p:nvCxnSpPr>
        <p:spPr>
          <a:xfrm>
            <a:off x="2343943" y="2771775"/>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E38857-0D4B-411A-871F-0CE7B36CB377}"/>
              </a:ext>
            </a:extLst>
          </p:cNvPr>
          <p:cNvCxnSpPr>
            <a:cxnSpLocks/>
          </p:cNvCxnSpPr>
          <p:nvPr/>
        </p:nvCxnSpPr>
        <p:spPr>
          <a:xfrm>
            <a:off x="2910813" y="2771775"/>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7A1024-93D4-4748-A794-8914A4CC2C1F}"/>
              </a:ext>
            </a:extLst>
          </p:cNvPr>
          <p:cNvCxnSpPr>
            <a:cxnSpLocks/>
          </p:cNvCxnSpPr>
          <p:nvPr/>
        </p:nvCxnSpPr>
        <p:spPr>
          <a:xfrm>
            <a:off x="3904050"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7C2188B-7095-4E7B-AD54-8EFA2BE50406}"/>
              </a:ext>
            </a:extLst>
          </p:cNvPr>
          <p:cNvCxnSpPr>
            <a:cxnSpLocks/>
          </p:cNvCxnSpPr>
          <p:nvPr/>
        </p:nvCxnSpPr>
        <p:spPr>
          <a:xfrm>
            <a:off x="4745425"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1007AD9-9CF4-4176-BB7C-4B830B101C85}"/>
              </a:ext>
            </a:extLst>
          </p:cNvPr>
          <p:cNvCxnSpPr>
            <a:cxnSpLocks/>
          </p:cNvCxnSpPr>
          <p:nvPr/>
        </p:nvCxnSpPr>
        <p:spPr>
          <a:xfrm>
            <a:off x="5695156" y="3070225"/>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384241-EC22-4006-81E2-CC74C2A26DEA}"/>
              </a:ext>
            </a:extLst>
          </p:cNvPr>
          <p:cNvCxnSpPr>
            <a:cxnSpLocks/>
          </p:cNvCxnSpPr>
          <p:nvPr/>
        </p:nvCxnSpPr>
        <p:spPr>
          <a:xfrm>
            <a:off x="6028844" y="306705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339E86-CE20-4BD3-8F49-0F79DA45F8C5}"/>
              </a:ext>
            </a:extLst>
          </p:cNvPr>
          <p:cNvCxnSpPr>
            <a:cxnSpLocks/>
          </p:cNvCxnSpPr>
          <p:nvPr/>
        </p:nvCxnSpPr>
        <p:spPr>
          <a:xfrm>
            <a:off x="3904050" y="321310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FE02647-317F-4BDA-814D-7BD1068B8D71}"/>
              </a:ext>
            </a:extLst>
          </p:cNvPr>
          <p:cNvCxnSpPr>
            <a:cxnSpLocks/>
          </p:cNvCxnSpPr>
          <p:nvPr/>
        </p:nvCxnSpPr>
        <p:spPr>
          <a:xfrm>
            <a:off x="5923791" y="3213100"/>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324F3DB-98A1-4B43-B3F7-58515FF598E2}"/>
              </a:ext>
            </a:extLst>
          </p:cNvPr>
          <p:cNvCxnSpPr>
            <a:cxnSpLocks/>
          </p:cNvCxnSpPr>
          <p:nvPr/>
        </p:nvCxnSpPr>
        <p:spPr>
          <a:xfrm>
            <a:off x="4232496" y="3362325"/>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FDD719B-43A3-495A-B4F2-F1CD7CC250B0}"/>
              </a:ext>
            </a:extLst>
          </p:cNvPr>
          <p:cNvCxnSpPr>
            <a:cxnSpLocks/>
          </p:cNvCxnSpPr>
          <p:nvPr/>
        </p:nvCxnSpPr>
        <p:spPr>
          <a:xfrm>
            <a:off x="5208492" y="3505200"/>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91F5E13-DC09-4C1B-99A8-E02A714D7DAF}"/>
              </a:ext>
            </a:extLst>
          </p:cNvPr>
          <p:cNvCxnSpPr>
            <a:cxnSpLocks/>
          </p:cNvCxnSpPr>
          <p:nvPr/>
        </p:nvCxnSpPr>
        <p:spPr>
          <a:xfrm>
            <a:off x="3903680" y="410845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3BFB306-6754-4690-A075-C9F5C089900D}"/>
              </a:ext>
            </a:extLst>
          </p:cNvPr>
          <p:cNvSpPr/>
          <p:nvPr/>
        </p:nvSpPr>
        <p:spPr>
          <a:xfrm>
            <a:off x="521770" y="1842671"/>
            <a:ext cx="111280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Việt Nam</a:t>
            </a:r>
            <a:endParaRPr lang="vi-VN" sz="1600" dirty="0">
              <a:solidFill>
                <a:srgbClr val="C00000"/>
              </a:solidFill>
            </a:endParaRPr>
          </a:p>
        </p:txBody>
      </p:sp>
      <p:sp>
        <p:nvSpPr>
          <p:cNvPr id="78" name="Rectangle 77">
            <a:extLst>
              <a:ext uri="{FF2B5EF4-FFF2-40B4-BE49-F238E27FC236}">
                <a16:creationId xmlns:a16="http://schemas.microsoft.com/office/drawing/2014/main" id="{57F26CCF-C7DC-4182-A76F-7171CE2ECC66}"/>
              </a:ext>
            </a:extLst>
          </p:cNvPr>
          <p:cNvSpPr/>
          <p:nvPr/>
        </p:nvSpPr>
        <p:spPr>
          <a:xfrm>
            <a:off x="649483" y="2132108"/>
            <a:ext cx="848309"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Hà Nội</a:t>
            </a:r>
            <a:endParaRPr lang="vi-VN" sz="1600" dirty="0">
              <a:solidFill>
                <a:srgbClr val="C00000"/>
              </a:solidFill>
            </a:endParaRPr>
          </a:p>
        </p:txBody>
      </p:sp>
      <p:sp>
        <p:nvSpPr>
          <p:cNvPr id="79" name="Rectangle 78">
            <a:extLst>
              <a:ext uri="{FF2B5EF4-FFF2-40B4-BE49-F238E27FC236}">
                <a16:creationId xmlns:a16="http://schemas.microsoft.com/office/drawing/2014/main" id="{E490E8DF-7994-491E-8B7C-32A442062C51}"/>
              </a:ext>
            </a:extLst>
          </p:cNvPr>
          <p:cNvSpPr/>
          <p:nvPr/>
        </p:nvSpPr>
        <p:spPr>
          <a:xfrm>
            <a:off x="371894" y="2391423"/>
            <a:ext cx="1412566"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Hai Bà Trưng</a:t>
            </a:r>
            <a:endParaRPr lang="vi-VN" sz="1600" dirty="0">
              <a:solidFill>
                <a:srgbClr val="C00000"/>
              </a:solidFill>
            </a:endParaRPr>
          </a:p>
        </p:txBody>
      </p:sp>
      <p:sp>
        <p:nvSpPr>
          <p:cNvPr id="80" name="Rectangle 79">
            <a:extLst>
              <a:ext uri="{FF2B5EF4-FFF2-40B4-BE49-F238E27FC236}">
                <a16:creationId xmlns:a16="http://schemas.microsoft.com/office/drawing/2014/main" id="{EDC033BD-2972-4DC0-87C1-0CA91050FC5D}"/>
              </a:ext>
            </a:extLst>
          </p:cNvPr>
          <p:cNvSpPr/>
          <p:nvPr/>
        </p:nvSpPr>
        <p:spPr>
          <a:xfrm>
            <a:off x="599791" y="2680860"/>
            <a:ext cx="9476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Bà Triệu</a:t>
            </a:r>
            <a:endParaRPr lang="vi-VN" sz="1600" dirty="0">
              <a:solidFill>
                <a:srgbClr val="C00000"/>
              </a:solidFill>
            </a:endParaRPr>
          </a:p>
        </p:txBody>
      </p:sp>
      <p:sp>
        <p:nvSpPr>
          <p:cNvPr id="81" name="Rectangle 80">
            <a:extLst>
              <a:ext uri="{FF2B5EF4-FFF2-40B4-BE49-F238E27FC236}">
                <a16:creationId xmlns:a16="http://schemas.microsoft.com/office/drawing/2014/main" id="{A40610C2-B005-4BFF-AEBD-331DE051D4DA}"/>
              </a:ext>
            </a:extLst>
          </p:cNvPr>
          <p:cNvSpPr/>
          <p:nvPr/>
        </p:nvSpPr>
        <p:spPr>
          <a:xfrm>
            <a:off x="262548" y="2940175"/>
            <a:ext cx="1665841"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Trần Hưng Đạo</a:t>
            </a:r>
            <a:endParaRPr lang="vi-VN" sz="1600" dirty="0">
              <a:solidFill>
                <a:srgbClr val="C00000"/>
              </a:solidFill>
            </a:endParaRPr>
          </a:p>
        </p:txBody>
      </p:sp>
      <p:sp>
        <p:nvSpPr>
          <p:cNvPr id="82" name="Rectangle 81">
            <a:extLst>
              <a:ext uri="{FF2B5EF4-FFF2-40B4-BE49-F238E27FC236}">
                <a16:creationId xmlns:a16="http://schemas.microsoft.com/office/drawing/2014/main" id="{F69E94AB-A94D-4769-8AF4-5A50682DB6FE}"/>
              </a:ext>
            </a:extLst>
          </p:cNvPr>
          <p:cNvSpPr/>
          <p:nvPr/>
        </p:nvSpPr>
        <p:spPr>
          <a:xfrm>
            <a:off x="348580" y="3229612"/>
            <a:ext cx="1484702"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Quang Trung</a:t>
            </a:r>
            <a:endParaRPr lang="vi-VN" sz="1600" dirty="0">
              <a:solidFill>
                <a:srgbClr val="C00000"/>
              </a:solidFill>
            </a:endParaRPr>
          </a:p>
        </p:txBody>
      </p:sp>
      <p:sp>
        <p:nvSpPr>
          <p:cNvPr id="83" name="Rectangle 82">
            <a:extLst>
              <a:ext uri="{FF2B5EF4-FFF2-40B4-BE49-F238E27FC236}">
                <a16:creationId xmlns:a16="http://schemas.microsoft.com/office/drawing/2014/main" id="{7DC01DF0-F75B-4DB5-8702-93A308E11D62}"/>
              </a:ext>
            </a:extLst>
          </p:cNvPr>
          <p:cNvSpPr/>
          <p:nvPr/>
        </p:nvSpPr>
        <p:spPr>
          <a:xfrm>
            <a:off x="398274" y="3536166"/>
            <a:ext cx="138531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Hồ Chí Minh</a:t>
            </a:r>
            <a:endParaRPr lang="vi-VN" sz="1600" dirty="0">
              <a:solidFill>
                <a:srgbClr val="C00000"/>
              </a:solidFill>
            </a:endParaRPr>
          </a:p>
        </p:txBody>
      </p:sp>
      <p:sp>
        <p:nvSpPr>
          <p:cNvPr id="84" name="Rectangle 83">
            <a:extLst>
              <a:ext uri="{FF2B5EF4-FFF2-40B4-BE49-F238E27FC236}">
                <a16:creationId xmlns:a16="http://schemas.microsoft.com/office/drawing/2014/main" id="{D5775551-6E67-4032-8916-9F8319D151D0}"/>
              </a:ext>
            </a:extLst>
          </p:cNvPr>
          <p:cNvSpPr/>
          <p:nvPr/>
        </p:nvSpPr>
        <p:spPr>
          <a:xfrm>
            <a:off x="803835" y="3825603"/>
            <a:ext cx="5741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Bắc</a:t>
            </a:r>
            <a:endParaRPr lang="vi-VN" sz="1600" dirty="0">
              <a:solidFill>
                <a:srgbClr val="C00000"/>
              </a:solidFill>
            </a:endParaRPr>
          </a:p>
        </p:txBody>
      </p:sp>
      <p:sp>
        <p:nvSpPr>
          <p:cNvPr id="85" name="Rectangle 84">
            <a:extLst>
              <a:ext uri="{FF2B5EF4-FFF2-40B4-BE49-F238E27FC236}">
                <a16:creationId xmlns:a16="http://schemas.microsoft.com/office/drawing/2014/main" id="{F7161CF6-B1DC-4284-9F68-EB6D072429B3}"/>
              </a:ext>
            </a:extLst>
          </p:cNvPr>
          <p:cNvSpPr/>
          <p:nvPr/>
        </p:nvSpPr>
        <p:spPr>
          <a:xfrm>
            <a:off x="729296" y="4079174"/>
            <a:ext cx="72327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Trung</a:t>
            </a:r>
            <a:endParaRPr lang="vi-VN" sz="1600" dirty="0">
              <a:solidFill>
                <a:srgbClr val="C00000"/>
              </a:solidFill>
            </a:endParaRPr>
          </a:p>
        </p:txBody>
      </p:sp>
      <p:sp>
        <p:nvSpPr>
          <p:cNvPr id="86" name="Rectangle 85">
            <a:extLst>
              <a:ext uri="{FF2B5EF4-FFF2-40B4-BE49-F238E27FC236}">
                <a16:creationId xmlns:a16="http://schemas.microsoft.com/office/drawing/2014/main" id="{F70B8A1F-2A38-4A2B-AB6B-E09EE9E92BE0}"/>
              </a:ext>
            </a:extLst>
          </p:cNvPr>
          <p:cNvSpPr/>
          <p:nvPr/>
        </p:nvSpPr>
        <p:spPr>
          <a:xfrm>
            <a:off x="756546" y="4376333"/>
            <a:ext cx="668773"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Nam</a:t>
            </a:r>
            <a:endParaRPr lang="vi-VN" sz="1600" dirty="0">
              <a:solidFill>
                <a:srgbClr val="C00000"/>
              </a:solidFill>
            </a:endParaRP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455498" y="441684"/>
            <a:ext cx="585821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Dùng từ </a:t>
            </a:r>
            <a:r>
              <a:rPr lang="vi-VN" sz="1500" i="1" dirty="0">
                <a:latin typeface="UTM Avo" panose="02040603050506020204" pitchFamily="18" charset="0"/>
              </a:rPr>
              <a:t>là </a:t>
            </a:r>
            <a:r>
              <a:rPr lang="vi-VN" sz="1500" dirty="0">
                <a:latin typeface="UTM Avo" panose="02040603050506020204" pitchFamily="18" charset="0"/>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500741" y="3301065"/>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499892" y="3674827"/>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499892" y="4073213"/>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BCC267-D1DB-4DC3-A9FE-B6A6D3DF95F5}"/>
              </a:ext>
            </a:extLst>
          </p:cNvPr>
          <p:cNvSpPr txBox="1"/>
          <p:nvPr/>
        </p:nvSpPr>
        <p:spPr>
          <a:xfrm>
            <a:off x="1401418" y="2066330"/>
            <a:ext cx="4412974" cy="923330"/>
          </a:xfrm>
          <a:prstGeom prst="rect">
            <a:avLst/>
          </a:prstGeom>
          <a:noFill/>
        </p:spPr>
        <p:txBody>
          <a:bodyPr wrap="square" rtlCol="0">
            <a:spAutoFit/>
          </a:bodyPr>
          <a:lstStyle/>
          <a:p>
            <a:r>
              <a:rPr lang="en-US" sz="5400" b="1" dirty="0" err="1">
                <a:solidFill>
                  <a:srgbClr val="FF0000"/>
                </a:solidFill>
              </a:rPr>
              <a:t>Khởi</a:t>
            </a:r>
            <a:r>
              <a:rPr lang="en-US" sz="5400" b="1" dirty="0">
                <a:solidFill>
                  <a:srgbClr val="FF0000"/>
                </a:solidFill>
              </a:rPr>
              <a:t> </a:t>
            </a:r>
            <a:r>
              <a:rPr lang="en-US" sz="5400" b="1" dirty="0" err="1">
                <a:solidFill>
                  <a:srgbClr val="FF0000"/>
                </a:solidFill>
              </a:rPr>
              <a:t>động</a:t>
            </a:r>
            <a:endParaRPr lang="en-US" sz="5400" b="1" dirty="0">
              <a:solidFill>
                <a:srgbClr val="FF0000"/>
              </a:solidFill>
            </a:endParaRPr>
          </a:p>
        </p:txBody>
      </p:sp>
    </p:spTree>
    <p:extLst>
      <p:ext uri="{BB962C8B-B14F-4D97-AF65-F5344CB8AC3E}">
        <p14:creationId xmlns:p14="http://schemas.microsoft.com/office/powerpoint/2010/main" val="66557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26E02-224B-46F5-9B49-2556E65B127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399494" y="1073936"/>
            <a:ext cx="4494410" cy="3388734"/>
          </a:xfrm>
          <a:prstGeom prst="rect">
            <a:avLst/>
          </a:prstGeom>
        </p:spPr>
      </p:pic>
      <p:sp>
        <p:nvSpPr>
          <p:cNvPr id="3" name="TextBox 2">
            <a:extLst>
              <a:ext uri="{FF2B5EF4-FFF2-40B4-BE49-F238E27FC236}">
                <a16:creationId xmlns:a16="http://schemas.microsoft.com/office/drawing/2014/main" id="{9F278260-FFCE-492B-930D-7A39236C34FF}"/>
              </a:ext>
            </a:extLst>
          </p:cNvPr>
          <p:cNvSpPr txBox="1"/>
          <p:nvPr/>
        </p:nvSpPr>
        <p:spPr>
          <a:xfrm>
            <a:off x="924220" y="205662"/>
            <a:ext cx="6470494" cy="539378"/>
          </a:xfrm>
          <a:prstGeom prst="rect">
            <a:avLst/>
          </a:prstGeom>
          <a:noFill/>
        </p:spPr>
        <p:txBody>
          <a:bodyPr wrap="square" rtlCol="0">
            <a:spAutoFit/>
          </a:bodyPr>
          <a:lstStyle/>
          <a:p>
            <a:pPr>
              <a:lnSpc>
                <a:spcPct val="150000"/>
              </a:lnSpc>
            </a:pPr>
            <a:r>
              <a:rPr lang="vi-VN" sz="2200" b="1" dirty="0">
                <a:latin typeface="Times New Roman" panose="02020603050405020304" pitchFamily="18" charset="0"/>
                <a:cs typeface="Times New Roman" panose="02020603050405020304" pitchFamily="18" charset="0"/>
              </a:rPr>
              <a:t>Đoán xem các bạn nhỏ trong tranh đang </a:t>
            </a:r>
            <a:r>
              <a:rPr lang="vi-VN" sz="2200" b="1" dirty="0" err="1">
                <a:latin typeface="Times New Roman" panose="02020603050405020304" pitchFamily="18" charset="0"/>
                <a:cs typeface="Times New Roman" panose="02020603050405020304" pitchFamily="18" charset="0"/>
              </a:rPr>
              <a:t>nói</a:t>
            </a:r>
            <a:r>
              <a:rPr lang="vi-VN" sz="2200" b="1" dirty="0">
                <a:latin typeface="Times New Roman" panose="02020603050405020304" pitchFamily="18" charset="0"/>
                <a:cs typeface="Times New Roman" panose="02020603050405020304" pitchFamily="18" charset="0"/>
              </a:rPr>
              <a:t> </a:t>
            </a:r>
            <a:r>
              <a:rPr lang="vi-VN"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99BB4A3-46EC-4904-84FF-62A889B406FD}"/>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8953" y="271638"/>
            <a:ext cx="695814" cy="366713"/>
          </a:xfrm>
          <a:prstGeom prst="rect">
            <a:avLst/>
          </a:prstGeom>
        </p:spPr>
      </p:pic>
    </p:spTree>
    <p:extLst>
      <p:ext uri="{BB962C8B-B14F-4D97-AF65-F5344CB8AC3E}">
        <p14:creationId xmlns:p14="http://schemas.microsoft.com/office/powerpoint/2010/main" val="9759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30872C-D8A3-4A7F-9E85-000BF32829FE}"/>
              </a:ext>
            </a:extLst>
          </p:cNvPr>
          <p:cNvSpPr txBox="1"/>
          <p:nvPr/>
        </p:nvSpPr>
        <p:spPr>
          <a:xfrm>
            <a:off x="1585291" y="1133060"/>
            <a:ext cx="3687417" cy="2123658"/>
          </a:xfrm>
          <a:prstGeom prst="rect">
            <a:avLst/>
          </a:prstGeom>
          <a:noFill/>
        </p:spPr>
        <p:txBody>
          <a:bodyPr wrap="square" rtlCol="0">
            <a:spAutoFit/>
          </a:bodyPr>
          <a:lstStyle/>
          <a:p>
            <a:pPr algn="ctr"/>
            <a:r>
              <a:rPr lang="en-US" sz="6600" b="1" dirty="0" err="1">
                <a:solidFill>
                  <a:srgbClr val="FF0000"/>
                </a:solidFill>
              </a:rPr>
              <a:t>Tiết</a:t>
            </a:r>
            <a:r>
              <a:rPr lang="en-US" sz="6600" b="1" dirty="0">
                <a:solidFill>
                  <a:srgbClr val="FF0000"/>
                </a:solidFill>
              </a:rPr>
              <a:t> 1- 2 </a:t>
            </a:r>
          </a:p>
          <a:p>
            <a:pPr algn="ctr"/>
            <a:r>
              <a:rPr lang="en-US" sz="6600" b="1" dirty="0">
                <a:solidFill>
                  <a:srgbClr val="FF0000"/>
                </a:solidFill>
              </a:rPr>
              <a:t>ĐỌC</a:t>
            </a:r>
          </a:p>
        </p:txBody>
      </p:sp>
    </p:spTree>
    <p:extLst>
      <p:ext uri="{BB962C8B-B14F-4D97-AF65-F5344CB8AC3E}">
        <p14:creationId xmlns:p14="http://schemas.microsoft.com/office/powerpoint/2010/main" val="162975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478957" y="975072"/>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581706" y="174824"/>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720540" y="509357"/>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5" y="322924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08011" y="2175064"/>
            <a:ext cx="2625058" cy="2562057"/>
          </a:xfrm>
          <a:prstGeom prst="rect">
            <a:avLst/>
          </a:prstGeom>
        </p:spPr>
      </p:pic>
      <p:sp>
        <p:nvSpPr>
          <p:cNvPr id="7" name="TextBox 6">
            <a:extLst>
              <a:ext uri="{FF2B5EF4-FFF2-40B4-BE49-F238E27FC236}">
                <a16:creationId xmlns:a16="http://schemas.microsoft.com/office/drawing/2014/main" id="{DCF2D411-EBC8-45A1-8EA3-AEE9CFBB13EA}"/>
              </a:ext>
            </a:extLst>
          </p:cNvPr>
          <p:cNvSpPr txBox="1"/>
          <p:nvPr/>
        </p:nvSpPr>
        <p:spPr>
          <a:xfrm>
            <a:off x="4833870" y="210456"/>
            <a:ext cx="1648016" cy="461665"/>
          </a:xfrm>
          <a:prstGeom prst="rect">
            <a:avLst/>
          </a:prstGeom>
          <a:solidFill>
            <a:schemeClr val="accent1">
              <a:lumMod val="60000"/>
              <a:lumOff val="40000"/>
            </a:schemeClr>
          </a:solidFill>
        </p:spPr>
        <p:txBody>
          <a:bodyPr wrap="square" rtlCol="0">
            <a:spAutoFit/>
          </a:bodyPr>
          <a:lstStyle/>
          <a:p>
            <a:r>
              <a:rPr lang="vi-VN" sz="2400" b="1" dirty="0">
                <a:solidFill>
                  <a:srgbClr val="FF0000"/>
                </a:solidFill>
              </a:rPr>
              <a:t>ĐỌC MẪU</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2826247" y="1841482"/>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Nền</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đỏ</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7964380-4255-4145-A4D3-7D05AFA98E12}"/>
              </a:ext>
            </a:extLst>
          </p:cNvPr>
          <p:cNvSpPr txBox="1"/>
          <p:nvPr/>
        </p:nvSpPr>
        <p:spPr>
          <a:xfrm>
            <a:off x="2826247" y="2306659"/>
            <a:ext cx="1556910"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Lá</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cờ</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80474" y="602076"/>
            <a:ext cx="1592036" cy="144307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1641916" y="837343"/>
            <a:ext cx="3909034" cy="618782"/>
          </a:xfrm>
          <a:prstGeom prst="roundRect">
            <a:avLst/>
          </a:prstGeom>
          <a:solidFill>
            <a:schemeClr val="accent6">
              <a:lumMod val="75000"/>
            </a:schemeClr>
          </a:solidFill>
          <a:ln w="25400" cap="flat" cmpd="sng" algn="ctr">
            <a:noFill/>
            <a:prstDash val="solid"/>
          </a:ln>
          <a:effectLst/>
        </p:spPr>
        <p:txBody>
          <a:bodyPr rtlCol="0" anchor="ctr"/>
          <a:lstStyle/>
          <a:p>
            <a:pPr algn="ctr" defTabSz="514350">
              <a:buClrTx/>
              <a:defRPr/>
            </a:pPr>
            <a:r>
              <a:rPr lang="en-US" sz="3375" dirty="0" err="1">
                <a:solidFill>
                  <a:srgbClr val="F2F2E9"/>
                </a:solidFill>
                <a:latin typeface="Times New Roman" panose="02020603050405020304" pitchFamily="18" charset="0"/>
                <a:ea typeface="+mn-ea"/>
                <a:cs typeface="Times New Roman" panose="02020603050405020304" pitchFamily="18" charset="0"/>
              </a:rPr>
              <a:t>Luyện</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đọc</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từ</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khó</a:t>
            </a:r>
            <a:endParaRPr lang="en-US" sz="3375" dirty="0">
              <a:solidFill>
                <a:srgbClr val="F2F2E9"/>
              </a:solidFill>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C4EBE655-4055-4458-8D00-A2E6066EC27A}"/>
              </a:ext>
            </a:extLst>
          </p:cNvPr>
          <p:cNvSpPr txBox="1"/>
          <p:nvPr/>
        </p:nvSpPr>
        <p:spPr>
          <a:xfrm>
            <a:off x="2826246" y="2809162"/>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Đất</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nước</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1AD09ED3-8744-471C-A237-95B7DE03402B}"/>
              </a:ext>
            </a:extLst>
          </p:cNvPr>
          <p:cNvSpPr txBox="1"/>
          <p:nvPr/>
        </p:nvSpPr>
        <p:spPr>
          <a:xfrm>
            <a:off x="2826246" y="3311665"/>
            <a:ext cx="1685033" cy="438582"/>
          </a:xfrm>
          <a:prstGeom prst="rect">
            <a:avLst/>
          </a:prstGeom>
          <a:noFill/>
        </p:spPr>
        <p:txBody>
          <a:bodyPr wrap="square" rtlCol="0">
            <a:spAutoFit/>
          </a:bodyPr>
          <a:lstStyle/>
          <a:p>
            <a:pPr defTabSz="514350">
              <a:buClrTx/>
              <a:defRPr/>
            </a:pPr>
            <a:r>
              <a:rPr lang="en-US" sz="2250" kern="1200" dirty="0" err="1">
                <a:solidFill>
                  <a:prstClr val="black"/>
                </a:solidFill>
                <a:latin typeface="Times New Roman" panose="02020603050405020304" pitchFamily="18" charset="0"/>
                <a:ea typeface="+mn-ea"/>
                <a:cs typeface="Times New Roman" panose="02020603050405020304" pitchFamily="18" charset="0"/>
              </a:rPr>
              <a:t>Lễ</a:t>
            </a:r>
            <a:r>
              <a:rPr lang="en-US" sz="2250" kern="1200" dirty="0">
                <a:solidFill>
                  <a:prstClr val="black"/>
                </a:solidFill>
                <a:latin typeface="Times New Roman" panose="02020603050405020304" pitchFamily="18" charset="0"/>
                <a:ea typeface="+mn-ea"/>
                <a:cs typeface="Times New Roman" panose="02020603050405020304" pitchFamily="18" charset="0"/>
              </a:rPr>
              <a:t> </a:t>
            </a:r>
            <a:r>
              <a:rPr lang="en-US" sz="2250" kern="1200" dirty="0" err="1">
                <a:solidFill>
                  <a:prstClr val="black"/>
                </a:solidFill>
                <a:latin typeface="Times New Roman" panose="02020603050405020304" pitchFamily="18" charset="0"/>
                <a:ea typeface="+mn-ea"/>
                <a:cs typeface="Times New Roman" panose="02020603050405020304" pitchFamily="18" charset="0"/>
              </a:rPr>
              <a:t>hội</a:t>
            </a:r>
            <a:endParaRPr lang="en-US" sz="225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7"/>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12"/>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551889" y="685870"/>
            <a:ext cx="6155313" cy="492443"/>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a:t>
            </a:r>
            <a:r>
              <a:rPr lang="vi-VN" sz="1300" dirty="0" err="1">
                <a:latin typeface="UTM Avo" panose="02040603050506020204" pitchFamily="18" charset="0"/>
              </a:rPr>
              <a:t>cánh</a:t>
            </a:r>
            <a:r>
              <a:rPr lang="vi-VN" sz="1300" dirty="0">
                <a:latin typeface="UTM Avo" panose="02040603050506020204" pitchFamily="18" charset="0"/>
              </a:rPr>
              <a:t>.</a:t>
            </a:r>
            <a:endParaRPr lang="en-US" sz="1300" dirty="0">
              <a:latin typeface="UTM Avo" panose="02040603050506020204" pitchFamily="18" charset="0"/>
            </a:endParaRPr>
          </a:p>
        </p:txBody>
      </p:sp>
      <p:grpSp>
        <p:nvGrpSpPr>
          <p:cNvPr id="3" name="Group 2">
            <a:extLst>
              <a:ext uri="{FF2B5EF4-FFF2-40B4-BE49-F238E27FC236}">
                <a16:creationId xmlns:a16="http://schemas.microsoft.com/office/drawing/2014/main" id="{9D0F22DC-6D72-483F-8FD5-D3D31A098AA8}"/>
              </a:ext>
            </a:extLst>
          </p:cNvPr>
          <p:cNvGrpSpPr/>
          <p:nvPr/>
        </p:nvGrpSpPr>
        <p:grpSpPr>
          <a:xfrm>
            <a:off x="551889" y="31960"/>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720540" y="16244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33069" y="3079219"/>
            <a:ext cx="1974992" cy="1292662"/>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69759" y="1895573"/>
            <a:ext cx="2625058" cy="2562057"/>
          </a:xfrm>
          <a:prstGeom prst="rect">
            <a:avLst/>
          </a:prstGeom>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011" y="1139403"/>
            <a:ext cx="297267" cy="297267"/>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2864995" y="2865704"/>
            <a:ext cx="385691" cy="646331"/>
            <a:chOff x="3381838" y="2889107"/>
            <a:chExt cx="385691" cy="64633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81838" y="2889107"/>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
        <p:nvSpPr>
          <p:cNvPr id="20" name="TextBox 19">
            <a:extLst>
              <a:ext uri="{FF2B5EF4-FFF2-40B4-BE49-F238E27FC236}">
                <a16:creationId xmlns:a16="http://schemas.microsoft.com/office/drawing/2014/main" id="{7447E87E-6FE9-49EA-9DAC-11FC87F5583A}"/>
              </a:ext>
            </a:extLst>
          </p:cNvPr>
          <p:cNvSpPr txBox="1"/>
          <p:nvPr/>
        </p:nvSpPr>
        <p:spPr>
          <a:xfrm>
            <a:off x="505927" y="1209163"/>
            <a:ext cx="6155313" cy="692497"/>
          </a:xfrm>
          <a:prstGeom prst="rect">
            <a:avLst/>
          </a:prstGeom>
          <a:noFill/>
        </p:spPr>
        <p:txBody>
          <a:bodyPr wrap="square" rtlCol="0">
            <a:spAutoFit/>
          </a:bodyPr>
          <a:lstStyle/>
          <a:p>
            <a:pPr indent="171450" algn="just"/>
            <a:r>
              <a:rPr lang="vi-VN" sz="1300" dirty="0" err="1">
                <a:latin typeface="UTM Avo" panose="02040603050506020204" pitchFamily="18" charset="0"/>
              </a:rPr>
              <a:t>Việt</a:t>
            </a:r>
            <a:r>
              <a:rPr lang="vi-VN" sz="1300" dirty="0">
                <a:latin typeface="UTM Avo" panose="02040603050506020204" pitchFamily="18" charset="0"/>
              </a:rPr>
              <a:t> Nam có những vị anh hùng có công lớn với đất nước như Hai Bà Trưng, Bà Triệu, Trần Hưng Đạo, Quang Trung, Hồ Chí Minh,... Những con người ấy đã làm rạng danh lịch sử nước nhà.</a:t>
            </a:r>
          </a:p>
        </p:txBody>
      </p:sp>
    </p:spTree>
    <p:custDataLst>
      <p:tags r:id="rId1"/>
    </p:custDataLst>
    <p:extLst>
      <p:ext uri="{BB962C8B-B14F-4D97-AF65-F5344CB8AC3E}">
        <p14:creationId xmlns:p14="http://schemas.microsoft.com/office/powerpoint/2010/main" val="30099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408784" y="213051"/>
            <a:ext cx="1204847" cy="1092113"/>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613631" y="527951"/>
            <a:ext cx="3909034" cy="618782"/>
          </a:xfrm>
          <a:prstGeom prst="roundRect">
            <a:avLst/>
          </a:prstGeom>
          <a:solidFill>
            <a:schemeClr val="accent6">
              <a:lumMod val="75000"/>
            </a:schemeClr>
          </a:solidFill>
          <a:ln w="25400" cap="flat" cmpd="sng" algn="ctr">
            <a:noFill/>
            <a:prstDash val="solid"/>
          </a:ln>
          <a:effectLst/>
        </p:spPr>
        <p:txBody>
          <a:bodyPr rtlCol="0" anchor="ctr"/>
          <a:lstStyle/>
          <a:p>
            <a:pPr algn="ctr" defTabSz="514350">
              <a:buClrTx/>
              <a:defRPr/>
            </a:pPr>
            <a:r>
              <a:rPr lang="en-US" sz="3375" dirty="0" err="1">
                <a:solidFill>
                  <a:srgbClr val="F2F2E9"/>
                </a:solidFill>
                <a:latin typeface="Times New Roman" panose="02020603050405020304" pitchFamily="18" charset="0"/>
                <a:ea typeface="+mn-ea"/>
                <a:cs typeface="Times New Roman" panose="02020603050405020304" pitchFamily="18" charset="0"/>
              </a:rPr>
              <a:t>Luyện</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đọc</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câu</a:t>
            </a:r>
            <a:r>
              <a:rPr lang="en-US" sz="3375" dirty="0">
                <a:solidFill>
                  <a:srgbClr val="F2F2E9"/>
                </a:solidFill>
                <a:latin typeface="Times New Roman" panose="02020603050405020304" pitchFamily="18" charset="0"/>
                <a:ea typeface="+mn-ea"/>
                <a:cs typeface="Times New Roman" panose="02020603050405020304" pitchFamily="18" charset="0"/>
              </a:rPr>
              <a:t> </a:t>
            </a:r>
            <a:r>
              <a:rPr lang="en-US" sz="3375" dirty="0" err="1">
                <a:solidFill>
                  <a:srgbClr val="F2F2E9"/>
                </a:solidFill>
                <a:latin typeface="Times New Roman" panose="02020603050405020304" pitchFamily="18" charset="0"/>
                <a:ea typeface="+mn-ea"/>
                <a:cs typeface="Times New Roman" panose="02020603050405020304" pitchFamily="18" charset="0"/>
              </a:rPr>
              <a:t>khó</a:t>
            </a:r>
            <a:endParaRPr lang="en-US" sz="3375" dirty="0">
              <a:solidFill>
                <a:srgbClr val="F2F2E9"/>
              </a:solidFill>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98067CAC-FBEB-4D4A-9F81-8EEE1FFAA7CC}"/>
              </a:ext>
            </a:extLst>
          </p:cNvPr>
          <p:cNvSpPr txBox="1"/>
          <p:nvPr/>
        </p:nvSpPr>
        <p:spPr>
          <a:xfrm>
            <a:off x="408783" y="1602254"/>
            <a:ext cx="6141103" cy="1938992"/>
          </a:xfrm>
          <a:prstGeom prst="rect">
            <a:avLst/>
          </a:prstGeom>
          <a:noFill/>
        </p:spPr>
        <p:txBody>
          <a:bodyPr wrap="square">
            <a:spAutoFit/>
          </a:bodyPr>
          <a:lstStyle/>
          <a:p>
            <a:pPr indent="171450" algn="just"/>
            <a:r>
              <a:rPr lang="vi-VN" sz="2400" dirty="0">
                <a:latin typeface="UTM Avo" panose="02040603050506020204" pitchFamily="18" charset="0"/>
              </a:rPr>
              <a:t>  </a:t>
            </a:r>
            <a:r>
              <a:rPr lang="vi-VN" sz="2400" dirty="0" err="1">
                <a:latin typeface="UTM Avo" panose="02040603050506020204" pitchFamily="18" charset="0"/>
              </a:rPr>
              <a:t>Việt</a:t>
            </a:r>
            <a:r>
              <a:rPr lang="vi-VN" sz="2400" dirty="0">
                <a:latin typeface="UTM Avo" panose="02040603050506020204" pitchFamily="18" charset="0"/>
              </a:rPr>
              <a:t> Nam </a:t>
            </a:r>
            <a:r>
              <a:rPr lang="vi-VN" sz="2400" dirty="0" err="1">
                <a:latin typeface="UTM Avo" panose="02040603050506020204" pitchFamily="18" charset="0"/>
              </a:rPr>
              <a:t>có</a:t>
            </a:r>
            <a:r>
              <a:rPr lang="vi-VN" sz="2400" dirty="0">
                <a:latin typeface="UTM Avo" panose="02040603050506020204" pitchFamily="18" charset="0"/>
              </a:rPr>
              <a:t> </a:t>
            </a:r>
            <a:r>
              <a:rPr lang="vi-VN" sz="2400" dirty="0" err="1">
                <a:latin typeface="UTM Avo" panose="02040603050506020204" pitchFamily="18" charset="0"/>
              </a:rPr>
              <a:t>những</a:t>
            </a:r>
            <a:r>
              <a:rPr lang="vi-VN" sz="2400" dirty="0">
                <a:latin typeface="UTM Avo" panose="02040603050506020204" pitchFamily="18" charset="0"/>
              </a:rPr>
              <a:t> </a:t>
            </a:r>
            <a:r>
              <a:rPr lang="vi-VN" sz="2400" dirty="0" err="1">
                <a:latin typeface="UTM Avo" panose="02040603050506020204" pitchFamily="18" charset="0"/>
              </a:rPr>
              <a:t>vị</a:t>
            </a:r>
            <a:r>
              <a:rPr lang="vi-VN" sz="2400" dirty="0">
                <a:latin typeface="UTM Avo" panose="02040603050506020204" pitchFamily="18" charset="0"/>
              </a:rPr>
              <a:t> anh </a:t>
            </a:r>
            <a:r>
              <a:rPr lang="vi-VN" sz="2400" dirty="0" err="1">
                <a:latin typeface="UTM Avo" panose="02040603050506020204" pitchFamily="18" charset="0"/>
              </a:rPr>
              <a:t>hùng</a:t>
            </a:r>
            <a:r>
              <a:rPr lang="vi-VN" sz="2400" dirty="0">
                <a:latin typeface="UTM Avo" panose="02040603050506020204" pitchFamily="18" charset="0"/>
              </a:rPr>
              <a:t> </a:t>
            </a:r>
            <a:r>
              <a:rPr lang="vi-VN" sz="2400" dirty="0" err="1">
                <a:latin typeface="UTM Avo" panose="02040603050506020204" pitchFamily="18" charset="0"/>
              </a:rPr>
              <a:t>có</a:t>
            </a:r>
            <a:r>
              <a:rPr lang="vi-VN" sz="2400" dirty="0">
                <a:latin typeface="UTM Avo" panose="02040603050506020204" pitchFamily="18" charset="0"/>
              </a:rPr>
              <a:t> công </a:t>
            </a:r>
            <a:r>
              <a:rPr lang="vi-VN" sz="2400" dirty="0" err="1">
                <a:latin typeface="UTM Avo" panose="02040603050506020204" pitchFamily="18" charset="0"/>
              </a:rPr>
              <a:t>lớn</a:t>
            </a:r>
            <a:r>
              <a:rPr lang="vi-VN" sz="2400" dirty="0">
                <a:latin typeface="UTM Avo" panose="02040603050506020204" pitchFamily="18" charset="0"/>
              </a:rPr>
              <a:t> </a:t>
            </a:r>
            <a:r>
              <a:rPr lang="vi-VN" sz="2400" dirty="0" err="1">
                <a:latin typeface="UTM Avo" panose="02040603050506020204" pitchFamily="18" charset="0"/>
              </a:rPr>
              <a:t>với</a:t>
            </a:r>
            <a:r>
              <a:rPr lang="vi-VN" sz="2400" dirty="0">
                <a:latin typeface="UTM Avo" panose="02040603050506020204" pitchFamily="18" charset="0"/>
              </a:rPr>
              <a:t> </a:t>
            </a:r>
            <a:r>
              <a:rPr lang="vi-VN" sz="2400" dirty="0" err="1">
                <a:latin typeface="UTM Avo" panose="02040603050506020204" pitchFamily="18" charset="0"/>
              </a:rPr>
              <a:t>đất</a:t>
            </a:r>
            <a:r>
              <a:rPr lang="vi-VN" sz="2400" dirty="0">
                <a:latin typeface="UTM Avo" panose="02040603050506020204" pitchFamily="18" charset="0"/>
              </a:rPr>
              <a:t> </a:t>
            </a:r>
            <a:r>
              <a:rPr lang="vi-VN" sz="2400" dirty="0" err="1">
                <a:latin typeface="UTM Avo" panose="02040603050506020204" pitchFamily="18" charset="0"/>
              </a:rPr>
              <a:t>nước</a:t>
            </a:r>
            <a:r>
              <a:rPr lang="vi-VN" sz="2400" dirty="0">
                <a:latin typeface="UTM Avo" panose="02040603050506020204" pitchFamily="18" charset="0"/>
              </a:rPr>
              <a:t> như </a:t>
            </a:r>
            <a:r>
              <a:rPr lang="vi-VN" sz="2400" b="1" dirty="0">
                <a:solidFill>
                  <a:srgbClr val="00B050"/>
                </a:solidFill>
                <a:latin typeface="UTM Avo" panose="02040603050506020204" pitchFamily="18" charset="0"/>
              </a:rPr>
              <a:t>Hai </a:t>
            </a:r>
            <a:r>
              <a:rPr lang="vi-VN" sz="2400" b="1" dirty="0" err="1">
                <a:solidFill>
                  <a:srgbClr val="00B050"/>
                </a:solidFill>
                <a:latin typeface="UTM Avo" panose="02040603050506020204" pitchFamily="18" charset="0"/>
              </a:rPr>
              <a:t>Bà</a:t>
            </a:r>
            <a:r>
              <a:rPr lang="vi-VN" sz="2400" b="1" dirty="0">
                <a:solidFill>
                  <a:srgbClr val="00B050"/>
                </a:solidFill>
                <a:latin typeface="UTM Avo" panose="02040603050506020204" pitchFamily="18" charset="0"/>
              </a:rPr>
              <a:t> Trưng, </a:t>
            </a:r>
            <a:r>
              <a:rPr lang="vi-VN" sz="2400" b="1" dirty="0" err="1">
                <a:solidFill>
                  <a:srgbClr val="00B050"/>
                </a:solidFill>
                <a:latin typeface="UTM Avo" panose="02040603050506020204" pitchFamily="18" charset="0"/>
              </a:rPr>
              <a:t>Bà</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Triệu</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Trần</a:t>
            </a:r>
            <a:r>
              <a:rPr lang="vi-VN" sz="2400" b="1" dirty="0">
                <a:solidFill>
                  <a:srgbClr val="00B050"/>
                </a:solidFill>
                <a:latin typeface="UTM Avo" panose="02040603050506020204" pitchFamily="18" charset="0"/>
              </a:rPr>
              <a:t> Hưng </a:t>
            </a:r>
            <a:r>
              <a:rPr lang="vi-VN" sz="2400" b="1" dirty="0" err="1">
                <a:solidFill>
                  <a:srgbClr val="00B050"/>
                </a:solidFill>
                <a:latin typeface="UTM Avo" panose="02040603050506020204" pitchFamily="18" charset="0"/>
              </a:rPr>
              <a:t>Đạo</a:t>
            </a:r>
            <a:r>
              <a:rPr lang="vi-VN" sz="2400" b="1" dirty="0">
                <a:solidFill>
                  <a:srgbClr val="00B050"/>
                </a:solidFill>
                <a:latin typeface="UTM Avo" panose="02040603050506020204" pitchFamily="18" charset="0"/>
              </a:rPr>
              <a:t>, Quang Trung, </a:t>
            </a:r>
            <a:r>
              <a:rPr lang="vi-VN" sz="2400" b="1" dirty="0" err="1">
                <a:solidFill>
                  <a:srgbClr val="00B050"/>
                </a:solidFill>
                <a:latin typeface="UTM Avo" panose="02040603050506020204" pitchFamily="18" charset="0"/>
              </a:rPr>
              <a:t>Hồ</a:t>
            </a:r>
            <a:r>
              <a:rPr lang="vi-VN" sz="2400" b="1" dirty="0">
                <a:solidFill>
                  <a:srgbClr val="00B050"/>
                </a:solidFill>
                <a:latin typeface="UTM Avo" panose="02040603050506020204" pitchFamily="18" charset="0"/>
              </a:rPr>
              <a:t> </a:t>
            </a:r>
            <a:r>
              <a:rPr lang="vi-VN" sz="2400" b="1" dirty="0" err="1">
                <a:solidFill>
                  <a:srgbClr val="00B050"/>
                </a:solidFill>
                <a:latin typeface="UTM Avo" panose="02040603050506020204" pitchFamily="18" charset="0"/>
              </a:rPr>
              <a:t>Chí</a:t>
            </a:r>
            <a:r>
              <a:rPr lang="vi-VN" sz="2400" b="1" dirty="0">
                <a:solidFill>
                  <a:srgbClr val="00B050"/>
                </a:solidFill>
                <a:latin typeface="UTM Avo" panose="02040603050506020204" pitchFamily="18" charset="0"/>
              </a:rPr>
              <a:t> Minh</a:t>
            </a:r>
            <a:r>
              <a:rPr lang="vi-VN" sz="2400" dirty="0">
                <a:latin typeface="UTM Avo" panose="02040603050506020204" pitchFamily="18" charset="0"/>
              </a:rPr>
              <a:t>,... </a:t>
            </a:r>
            <a:r>
              <a:rPr lang="vi-VN" sz="2400" dirty="0" err="1">
                <a:latin typeface="UTM Avo" panose="02040603050506020204" pitchFamily="18" charset="0"/>
              </a:rPr>
              <a:t>Những</a:t>
            </a:r>
            <a:r>
              <a:rPr lang="vi-VN" sz="2400" dirty="0">
                <a:latin typeface="UTM Avo" panose="02040603050506020204" pitchFamily="18" charset="0"/>
              </a:rPr>
              <a:t> con </a:t>
            </a:r>
            <a:r>
              <a:rPr lang="vi-VN" sz="2400" dirty="0" err="1">
                <a:latin typeface="UTM Avo" panose="02040603050506020204" pitchFamily="18" charset="0"/>
              </a:rPr>
              <a:t>người</a:t>
            </a:r>
            <a:r>
              <a:rPr lang="vi-VN" sz="2400" dirty="0">
                <a:latin typeface="UTM Avo" panose="02040603050506020204" pitchFamily="18" charset="0"/>
              </a:rPr>
              <a:t> </a:t>
            </a:r>
            <a:r>
              <a:rPr lang="vi-VN" sz="2400" dirty="0" err="1">
                <a:latin typeface="UTM Avo" panose="02040603050506020204" pitchFamily="18" charset="0"/>
              </a:rPr>
              <a:t>ấy</a:t>
            </a:r>
            <a:r>
              <a:rPr lang="vi-VN" sz="2400" dirty="0">
                <a:latin typeface="UTM Avo" panose="02040603050506020204" pitchFamily="18" charset="0"/>
              </a:rPr>
              <a:t> </a:t>
            </a:r>
            <a:r>
              <a:rPr lang="vi-VN" sz="2400" dirty="0" err="1">
                <a:latin typeface="UTM Avo" panose="02040603050506020204" pitchFamily="18" charset="0"/>
              </a:rPr>
              <a:t>đã</a:t>
            </a:r>
            <a:r>
              <a:rPr lang="vi-VN" sz="2400" dirty="0">
                <a:latin typeface="UTM Avo" panose="02040603050506020204" pitchFamily="18" charset="0"/>
              </a:rPr>
              <a:t> </a:t>
            </a:r>
            <a:r>
              <a:rPr lang="vi-VN" sz="2400" dirty="0" err="1">
                <a:latin typeface="UTM Avo" panose="02040603050506020204" pitchFamily="18" charset="0"/>
              </a:rPr>
              <a:t>làm</a:t>
            </a:r>
            <a:r>
              <a:rPr lang="vi-VN" sz="2400" dirty="0">
                <a:latin typeface="UTM Avo" panose="02040603050506020204" pitchFamily="18" charset="0"/>
              </a:rPr>
              <a:t> </a:t>
            </a:r>
            <a:r>
              <a:rPr lang="vi-VN" sz="2400" b="1" dirty="0" err="1">
                <a:solidFill>
                  <a:srgbClr val="FF0000"/>
                </a:solidFill>
                <a:latin typeface="UTM Avo" panose="02040603050506020204" pitchFamily="18" charset="0"/>
              </a:rPr>
              <a:t>rạng</a:t>
            </a:r>
            <a:r>
              <a:rPr lang="vi-VN" sz="2400" b="1" dirty="0">
                <a:solidFill>
                  <a:srgbClr val="FF0000"/>
                </a:solidFill>
                <a:latin typeface="UTM Avo" panose="02040603050506020204" pitchFamily="18" charset="0"/>
              </a:rPr>
              <a:t> danh </a:t>
            </a:r>
            <a:r>
              <a:rPr lang="vi-VN" sz="2400" dirty="0" err="1">
                <a:latin typeface="UTM Avo" panose="02040603050506020204" pitchFamily="18" charset="0"/>
              </a:rPr>
              <a:t>lịch</a:t>
            </a:r>
            <a:r>
              <a:rPr lang="vi-VN" sz="2400" dirty="0">
                <a:latin typeface="UTM Avo" panose="02040603050506020204" pitchFamily="18" charset="0"/>
              </a:rPr>
              <a:t> </a:t>
            </a:r>
            <a:r>
              <a:rPr lang="vi-VN" sz="2400" dirty="0" err="1">
                <a:latin typeface="UTM Avo" panose="02040603050506020204" pitchFamily="18" charset="0"/>
              </a:rPr>
              <a:t>sử</a:t>
            </a:r>
            <a:r>
              <a:rPr lang="vi-VN" sz="2400" dirty="0">
                <a:latin typeface="UTM Avo" panose="02040603050506020204" pitchFamily="18" charset="0"/>
              </a:rPr>
              <a:t> </a:t>
            </a:r>
            <a:r>
              <a:rPr lang="vi-VN" sz="2400" dirty="0" err="1">
                <a:latin typeface="UTM Avo" panose="02040603050506020204" pitchFamily="18" charset="0"/>
              </a:rPr>
              <a:t>nước</a:t>
            </a:r>
            <a:r>
              <a:rPr lang="vi-VN" sz="2400" dirty="0">
                <a:latin typeface="UTM Avo" panose="02040603050506020204" pitchFamily="18" charset="0"/>
              </a:rPr>
              <a:t> </a:t>
            </a:r>
            <a:r>
              <a:rPr lang="vi-VN" sz="2400" dirty="0" err="1">
                <a:latin typeface="UTM Avo" panose="02040603050506020204" pitchFamily="18" charset="0"/>
              </a:rPr>
              <a:t>nhà</a:t>
            </a:r>
            <a:r>
              <a:rPr lang="vi-VN" sz="2400" dirty="0">
                <a:latin typeface="UTM Avo" panose="02040603050506020204" pitchFamily="18" charset="0"/>
              </a:rPr>
              <a:t>.</a:t>
            </a:r>
          </a:p>
        </p:txBody>
      </p:sp>
      <p:cxnSp>
        <p:nvCxnSpPr>
          <p:cNvPr id="4" name="Straight Connector 3">
            <a:extLst>
              <a:ext uri="{FF2B5EF4-FFF2-40B4-BE49-F238E27FC236}">
                <a16:creationId xmlns:a16="http://schemas.microsoft.com/office/drawing/2014/main" id="{2F43636E-8DEF-461D-B98F-1131A72477EB}"/>
              </a:ext>
            </a:extLst>
          </p:cNvPr>
          <p:cNvCxnSpPr>
            <a:cxnSpLocks/>
          </p:cNvCxnSpPr>
          <p:nvPr/>
        </p:nvCxnSpPr>
        <p:spPr>
          <a:xfrm flipH="1">
            <a:off x="5156357" y="2057399"/>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5A2F2F8-9B76-4373-B4D9-E88B3E2EB57E}"/>
              </a:ext>
            </a:extLst>
          </p:cNvPr>
          <p:cNvCxnSpPr>
            <a:cxnSpLocks/>
          </p:cNvCxnSpPr>
          <p:nvPr/>
        </p:nvCxnSpPr>
        <p:spPr>
          <a:xfrm flipH="1">
            <a:off x="1504300" y="2466518"/>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DE4DB39B-0A27-4E2D-AE46-A3A7F06DDEB2}"/>
              </a:ext>
            </a:extLst>
          </p:cNvPr>
          <p:cNvCxnSpPr>
            <a:cxnSpLocks/>
          </p:cNvCxnSpPr>
          <p:nvPr/>
        </p:nvCxnSpPr>
        <p:spPr>
          <a:xfrm flipH="1">
            <a:off x="3424668" y="2437570"/>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D9103D32-569B-4D65-9C5D-ACF9A4F42BD5}"/>
              </a:ext>
            </a:extLst>
          </p:cNvPr>
          <p:cNvCxnSpPr>
            <a:cxnSpLocks/>
          </p:cNvCxnSpPr>
          <p:nvPr/>
        </p:nvCxnSpPr>
        <p:spPr>
          <a:xfrm flipH="1">
            <a:off x="6496556" y="2466518"/>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3D4594C0-92FD-46CA-9BFC-1F3084C269DF}"/>
              </a:ext>
            </a:extLst>
          </p:cNvPr>
          <p:cNvCxnSpPr>
            <a:cxnSpLocks/>
          </p:cNvCxnSpPr>
          <p:nvPr/>
        </p:nvCxnSpPr>
        <p:spPr>
          <a:xfrm flipH="1">
            <a:off x="2736721" y="2803977"/>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73545DE3-B2EF-4A94-B101-0489148D9DA6}"/>
              </a:ext>
            </a:extLst>
          </p:cNvPr>
          <p:cNvCxnSpPr>
            <a:cxnSpLocks/>
          </p:cNvCxnSpPr>
          <p:nvPr/>
        </p:nvCxnSpPr>
        <p:spPr>
          <a:xfrm flipH="1">
            <a:off x="2521068" y="3177682"/>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nvGrpSpPr>
          <p:cNvPr id="2" name="Group 1">
            <a:extLst>
              <a:ext uri="{FF2B5EF4-FFF2-40B4-BE49-F238E27FC236}">
                <a16:creationId xmlns:a16="http://schemas.microsoft.com/office/drawing/2014/main" id="{BB98ED8A-3BE6-403F-B07E-900BB323FCAD}"/>
              </a:ext>
            </a:extLst>
          </p:cNvPr>
          <p:cNvGrpSpPr/>
          <p:nvPr/>
        </p:nvGrpSpPr>
        <p:grpSpPr>
          <a:xfrm>
            <a:off x="5302667" y="2803974"/>
            <a:ext cx="184719" cy="268357"/>
            <a:chOff x="5302667" y="2803974"/>
            <a:chExt cx="184719" cy="268357"/>
          </a:xfrm>
        </p:grpSpPr>
        <p:cxnSp>
          <p:nvCxnSpPr>
            <p:cNvPr id="23" name="Straight Connector 22">
              <a:extLst>
                <a:ext uri="{FF2B5EF4-FFF2-40B4-BE49-F238E27FC236}">
                  <a16:creationId xmlns:a16="http://schemas.microsoft.com/office/drawing/2014/main" id="{9CD12749-24D3-48B9-9EF6-7E81B323E651}"/>
                </a:ext>
              </a:extLst>
            </p:cNvPr>
            <p:cNvCxnSpPr>
              <a:cxnSpLocks/>
            </p:cNvCxnSpPr>
            <p:nvPr/>
          </p:nvCxnSpPr>
          <p:spPr>
            <a:xfrm flipH="1">
              <a:off x="5378055"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656EDCEB-4CAA-4133-B13C-193F368EA57E}"/>
                </a:ext>
              </a:extLst>
            </p:cNvPr>
            <p:cNvCxnSpPr>
              <a:cxnSpLocks/>
            </p:cNvCxnSpPr>
            <p:nvPr/>
          </p:nvCxnSpPr>
          <p:spPr>
            <a:xfrm flipH="1">
              <a:off x="5302667"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id="{CB2AD3E3-D92E-4E1A-BF3E-EA0799A916EF}"/>
              </a:ext>
            </a:extLst>
          </p:cNvPr>
          <p:cNvGrpSpPr/>
          <p:nvPr/>
        </p:nvGrpSpPr>
        <p:grpSpPr>
          <a:xfrm>
            <a:off x="2036953" y="3541246"/>
            <a:ext cx="184719" cy="268357"/>
            <a:chOff x="5302667" y="2803974"/>
            <a:chExt cx="184719" cy="268357"/>
          </a:xfrm>
        </p:grpSpPr>
        <p:cxnSp>
          <p:nvCxnSpPr>
            <p:cNvPr id="19" name="Straight Connector 18">
              <a:extLst>
                <a:ext uri="{FF2B5EF4-FFF2-40B4-BE49-F238E27FC236}">
                  <a16:creationId xmlns:a16="http://schemas.microsoft.com/office/drawing/2014/main" id="{0DD5419B-CFD4-480B-BC30-261C2BF7B0BC}"/>
                </a:ext>
              </a:extLst>
            </p:cNvPr>
            <p:cNvCxnSpPr>
              <a:cxnSpLocks/>
            </p:cNvCxnSpPr>
            <p:nvPr/>
          </p:nvCxnSpPr>
          <p:spPr>
            <a:xfrm flipH="1">
              <a:off x="5378055"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F22D15A0-0A37-4B4F-8555-2A22CB81F2E0}"/>
                </a:ext>
              </a:extLst>
            </p:cNvPr>
            <p:cNvCxnSpPr>
              <a:cxnSpLocks/>
            </p:cNvCxnSpPr>
            <p:nvPr/>
          </p:nvCxnSpPr>
          <p:spPr>
            <a:xfrm flipH="1">
              <a:off x="5302667" y="2803974"/>
              <a:ext cx="109331" cy="268357"/>
            </a:xfrm>
            <a:prstGeom prst="line">
              <a:avLst/>
            </a:prstGeom>
            <a:ln>
              <a:solidFill>
                <a:schemeClr val="tx2">
                  <a:lumMod val="75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50605" y="331633"/>
            <a:ext cx="582308" cy="525172"/>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300527" y="469239"/>
            <a:ext cx="2316155" cy="506292"/>
          </a:xfrm>
          <a:prstGeom prst="rect">
            <a:avLst/>
          </a:prstGeom>
          <a:solidFill>
            <a:schemeClr val="accent4">
              <a:lumMod val="90000"/>
            </a:schemeClr>
          </a:solidFill>
        </p:spPr>
        <p:txBody>
          <a:bodyPr wrap="square" rtlCol="0">
            <a:spAutoFit/>
          </a:bodyPr>
          <a:lstStyle/>
          <a:p>
            <a:pPr algn="ctr">
              <a:lnSpc>
                <a:spcPct val="150000"/>
              </a:lnSpc>
            </a:pPr>
            <a:r>
              <a:rPr lang="vi-VN" sz="2000" b="1" dirty="0">
                <a:solidFill>
                  <a:schemeClr val="bg1">
                    <a:lumMod val="10000"/>
                  </a:schemeClr>
                </a:solidFill>
                <a:latin typeface="UTM Avo" panose="02040603050506020204" pitchFamily="18" charset="0"/>
              </a:rPr>
              <a:t>GIẢI NGHĨA TỪ</a:t>
            </a:r>
            <a:endParaRPr lang="en-US" sz="2000" b="1" dirty="0">
              <a:solidFill>
                <a:schemeClr val="bg1">
                  <a:lumMod val="1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B74CAE37-C031-447C-A0D4-4B3695F007FD}"/>
              </a:ext>
            </a:extLst>
          </p:cNvPr>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Khí hậu</a:t>
            </a:r>
            <a:endParaRPr lang="vi-VN" sz="1800" dirty="0"/>
          </a:p>
        </p:txBody>
      </p:sp>
      <p:sp>
        <p:nvSpPr>
          <p:cNvPr id="6" name="Oval 5">
            <a:extLst>
              <a:ext uri="{FF2B5EF4-FFF2-40B4-BE49-F238E27FC236}">
                <a16:creationId xmlns:a16="http://schemas.microsoft.com/office/drawing/2014/main" id="{05260A31-877E-46DB-BCEB-DF51C579FAA0}"/>
              </a:ext>
            </a:extLst>
          </p:cNvPr>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1F1432A-BE85-4E86-9EFF-105953948C84}"/>
              </a:ext>
            </a:extLst>
          </p:cNvPr>
          <p:cNvSpPr txBox="1"/>
          <p:nvPr/>
        </p:nvSpPr>
        <p:spPr>
          <a:xfrm>
            <a:off x="1624894" y="1266212"/>
            <a:ext cx="4966344"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các đặc điểm về nắng, mưa, nhiệt độ,... được lặp lại hàng năm của một vùng.</a:t>
            </a:r>
            <a:endParaRPr lang="en-US" sz="1800" dirty="0">
              <a:solidFill>
                <a:schemeClr val="accent6">
                  <a:lumMod val="50000"/>
                </a:schemeClr>
              </a:solidFill>
              <a:latin typeface="UTM Avo" panose="02040603050506020204" pitchFamily="18" charset="0"/>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71226" y="2217234"/>
            <a:ext cx="6091474" cy="222459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3325</TotalTime>
  <Words>1082</Words>
  <Application>Microsoft Office PowerPoint</Application>
  <PresentationFormat>Custom</PresentationFormat>
  <Paragraphs>98</Paragraphs>
  <Slides>17</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Kalam</vt:lpstr>
      <vt:lpstr>Calibri Light</vt:lpstr>
      <vt:lpstr>UTM Avo</vt:lpstr>
      <vt:lpstr>Montserrat</vt:lpstr>
      <vt:lpstr>Arial</vt:lpstr>
      <vt:lpstr>Wingdings</vt:lpstr>
      <vt:lpstr>UTM Charlotte</vt:lpstr>
      <vt:lpstr>UTM Cookies</vt:lpstr>
      <vt:lpstr>Times New Roman</vt:lpstr>
      <vt:lpstr>Calibri</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Hang Nguyen</cp:lastModifiedBy>
  <cp:revision>225</cp:revision>
  <dcterms:modified xsi:type="dcterms:W3CDTF">2025-04-14T01:29:14Z</dcterms:modified>
</cp:coreProperties>
</file>