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</p:sldMasterIdLst>
  <p:notesMasterIdLst>
    <p:notesMasterId r:id="rId20"/>
  </p:notesMasterIdLst>
  <p:sldIdLst>
    <p:sldId id="364" r:id="rId3"/>
    <p:sldId id="276" r:id="rId4"/>
    <p:sldId id="287" r:id="rId5"/>
    <p:sldId id="277" r:id="rId6"/>
    <p:sldId id="288" r:id="rId7"/>
    <p:sldId id="356" r:id="rId8"/>
    <p:sldId id="316" r:id="rId9"/>
    <p:sldId id="365" r:id="rId10"/>
    <p:sldId id="304" r:id="rId11"/>
    <p:sldId id="348" r:id="rId12"/>
    <p:sldId id="349" r:id="rId13"/>
    <p:sldId id="309" r:id="rId14"/>
    <p:sldId id="332" r:id="rId15"/>
    <p:sldId id="359" r:id="rId16"/>
    <p:sldId id="334" r:id="rId17"/>
    <p:sldId id="351" r:id="rId18"/>
    <p:sldId id="312" r:id="rId19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3" autoAdjust="0"/>
  </p:normalViewPr>
  <p:slideViewPr>
    <p:cSldViewPr>
      <p:cViewPr varScale="1">
        <p:scale>
          <a:sx n="71" d="100"/>
          <a:sy n="71" d="100"/>
        </p:scale>
        <p:origin x="1109" y="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45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0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7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641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65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88826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88840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22535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0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7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9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8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1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1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6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1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8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226052" y="304800"/>
            <a:ext cx="9736720" cy="973004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UBND QUẬN DƯƠNG KINH</a:t>
            </a:r>
          </a:p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ln w="3175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itchFamily="34" charset="0"/>
                <a:cs typeface="Arial-Rounded" pitchFamily="34" charset="0"/>
              </a:rPr>
              <a:t>TRƯỜNG TIỂU HỌC ANH DŨNG</a:t>
            </a:r>
            <a:endParaRPr kumimoji="0" lang="en-US" sz="28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BA4353-516B-E627-736B-55F057BCE752}"/>
              </a:ext>
            </a:extLst>
          </p:cNvPr>
          <p:cNvCxnSpPr/>
          <p:nvPr/>
        </p:nvCxnSpPr>
        <p:spPr>
          <a:xfrm>
            <a:off x="4494212" y="1295400"/>
            <a:ext cx="304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文本框 9">
            <a:extLst>
              <a:ext uri="{FF2B5EF4-FFF2-40B4-BE49-F238E27FC236}">
                <a16:creationId xmlns:a16="http://schemas.microsoft.com/office/drawing/2014/main" id="{3EBE0809-5529-6C76-25A8-CF67FFD099CF}"/>
              </a:ext>
            </a:extLst>
          </p:cNvPr>
          <p:cNvSpPr txBox="1"/>
          <p:nvPr/>
        </p:nvSpPr>
        <p:spPr>
          <a:xfrm>
            <a:off x="3057964" y="2362200"/>
            <a:ext cx="592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E873A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TIẾNG VIỆT</a:t>
            </a:r>
            <a:endParaRPr lang="zh-CN" altLang="en-US" sz="2800" b="1" dirty="0">
              <a:solidFill>
                <a:srgbClr val="0E873A"/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id="{D78F8B68-AA34-4D0F-1D4A-E2A995101397}"/>
              </a:ext>
            </a:extLst>
          </p:cNvPr>
          <p:cNvSpPr txBox="1"/>
          <p:nvPr/>
        </p:nvSpPr>
        <p:spPr>
          <a:xfrm>
            <a:off x="3060858" y="2905780"/>
            <a:ext cx="5920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BÀI 9: VÈ CHIM </a:t>
            </a:r>
          </a:p>
          <a:p>
            <a:pPr algn="ctr"/>
            <a:r>
              <a:rPr lang="vi-VN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(Tiết 1 + 2)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03609" y="762000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4000" dirty="0">
                <a:latin typeface="Arial" pitchFamily="34" charset="0"/>
                <a:ea typeface="Arial-Rounded" pitchFamily="34" charset="0"/>
                <a:cs typeface="Arial" pitchFamily="34" charset="0"/>
              </a:rPr>
              <a:t>1. </a:t>
            </a:r>
            <a:r>
              <a:rPr lang="en-US" sz="4000" i="1" dirty="0" err="1"/>
              <a:t>Kể</a:t>
            </a:r>
            <a:r>
              <a:rPr lang="en-US" sz="4000" i="1" dirty="0"/>
              <a:t> </a:t>
            </a:r>
            <a:r>
              <a:rPr lang="en-US" sz="4000" i="1" dirty="0" err="1"/>
              <a:t>tên</a:t>
            </a:r>
            <a:r>
              <a:rPr lang="en-US" sz="4000" i="1" dirty="0"/>
              <a:t> </a:t>
            </a:r>
            <a:r>
              <a:rPr lang="en-US" sz="4000" i="1" dirty="0" err="1"/>
              <a:t>các</a:t>
            </a:r>
            <a:r>
              <a:rPr lang="en-US" sz="4000" i="1" dirty="0"/>
              <a:t> </a:t>
            </a:r>
            <a:r>
              <a:rPr lang="en-US" sz="4000" i="1" dirty="0" err="1"/>
              <a:t>loài</a:t>
            </a:r>
            <a:r>
              <a:rPr lang="en-US" sz="4000" i="1" dirty="0"/>
              <a:t> </a:t>
            </a:r>
            <a:r>
              <a:rPr lang="en-US" sz="4000" i="1" dirty="0" err="1"/>
              <a:t>chim</a:t>
            </a:r>
            <a:r>
              <a:rPr lang="en-US" sz="4000" i="1" dirty="0"/>
              <a:t> </a:t>
            </a:r>
            <a:r>
              <a:rPr lang="en-US" sz="4000" i="1" dirty="0" err="1"/>
              <a:t>được</a:t>
            </a:r>
            <a:r>
              <a:rPr lang="en-US" sz="4000" i="1" dirty="0"/>
              <a:t> </a:t>
            </a:r>
            <a:r>
              <a:rPr lang="en-US" sz="4000" i="1" dirty="0" err="1"/>
              <a:t>nhắc</a:t>
            </a:r>
            <a:r>
              <a:rPr lang="en-US" sz="4000" i="1" dirty="0"/>
              <a:t> </a:t>
            </a:r>
            <a:r>
              <a:rPr lang="en-US" sz="4000" i="1" dirty="0" err="1"/>
              <a:t>đến</a:t>
            </a:r>
            <a:r>
              <a:rPr lang="en-US" sz="4000" i="1" dirty="0"/>
              <a:t> </a:t>
            </a:r>
            <a:r>
              <a:rPr lang="en-US" sz="4000" i="1" dirty="0" err="1"/>
              <a:t>trong</a:t>
            </a:r>
            <a:r>
              <a:rPr lang="en-US" sz="4000" i="1" dirty="0"/>
              <a:t> </a:t>
            </a:r>
            <a:r>
              <a:rPr lang="en-US" sz="4000" i="1" dirty="0" err="1"/>
              <a:t>bài</a:t>
            </a:r>
            <a:r>
              <a:rPr lang="en-US" sz="4000" i="1" dirty="0"/>
              <a:t>?</a:t>
            </a:r>
            <a:endParaRPr lang="en-US" sz="4000" dirty="0"/>
          </a:p>
        </p:txBody>
      </p:sp>
      <p:sp>
        <p:nvSpPr>
          <p:cNvPr id="13" name="Down Arrow 12"/>
          <p:cNvSpPr/>
          <p:nvPr/>
        </p:nvSpPr>
        <p:spPr>
          <a:xfrm>
            <a:off x="5942012" y="1905000"/>
            <a:ext cx="380999" cy="685800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" y="2628901"/>
            <a:ext cx="12188824" cy="32766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bẻo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mèo.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6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55812" y="3437068"/>
            <a:ext cx="7674666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vi-VN" sz="5400" i="1" dirty="0">
                <a:solidFill>
                  <a:schemeClr val="tx1"/>
                </a:solidFill>
              </a:rPr>
              <a:t>- </a:t>
            </a:r>
            <a:r>
              <a:rPr lang="en-US" sz="5400" i="1" dirty="0" err="1">
                <a:solidFill>
                  <a:schemeClr val="tx1"/>
                </a:solidFill>
              </a:rPr>
              <a:t>Chim</a:t>
            </a:r>
            <a:r>
              <a:rPr lang="en-US" sz="5400" i="1" dirty="0">
                <a:solidFill>
                  <a:schemeClr val="tx1"/>
                </a:solidFill>
              </a:rPr>
              <a:t> </a:t>
            </a:r>
            <a:r>
              <a:rPr lang="en-US" sz="5400" i="1" dirty="0" err="1">
                <a:solidFill>
                  <a:schemeClr val="tx1"/>
                </a:solidFill>
              </a:rPr>
              <a:t>sáo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5BF9D712-9A45-4C00-A9D1-405BE0C7C9B5}"/>
              </a:ext>
            </a:extLst>
          </p:cNvPr>
          <p:cNvSpPr/>
          <p:nvPr/>
        </p:nvSpPr>
        <p:spPr>
          <a:xfrm>
            <a:off x="1108653" y="2168512"/>
            <a:ext cx="10150513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vi-VN" sz="5400" i="1" dirty="0">
                <a:solidFill>
                  <a:srgbClr val="FF0000"/>
                </a:solidFill>
              </a:rPr>
              <a:t>M: </a:t>
            </a:r>
            <a:r>
              <a:rPr lang="vi-VN" sz="5400" i="1" dirty="0">
                <a:solidFill>
                  <a:schemeClr val="tx1"/>
                </a:solidFill>
              </a:rPr>
              <a:t>-</a:t>
            </a:r>
            <a:r>
              <a:rPr lang="vi-VN" sz="5400" i="1" dirty="0">
                <a:solidFill>
                  <a:srgbClr val="FF0000"/>
                </a:solidFill>
              </a:rPr>
              <a:t> </a:t>
            </a:r>
            <a:r>
              <a:rPr lang="en-US" sz="5400" i="1" dirty="0" err="1">
                <a:solidFill>
                  <a:schemeClr val="tx1"/>
                </a:solidFill>
              </a:rPr>
              <a:t>Chim</a:t>
            </a:r>
            <a:r>
              <a:rPr lang="en-US" sz="5400" i="1" dirty="0">
                <a:solidFill>
                  <a:schemeClr val="tx1"/>
                </a:solidFill>
              </a:rPr>
              <a:t> </a:t>
            </a:r>
            <a:r>
              <a:rPr lang="en-US" sz="5400" i="1" dirty="0" err="1">
                <a:solidFill>
                  <a:schemeClr val="tx1"/>
                </a:solidFill>
              </a:rPr>
              <a:t>gì</a:t>
            </a:r>
            <a:r>
              <a:rPr lang="en-US" sz="5400" i="1" dirty="0">
                <a:solidFill>
                  <a:schemeClr val="tx1"/>
                </a:solidFill>
              </a:rPr>
              <a:t> </a:t>
            </a:r>
            <a:r>
              <a:rPr lang="en-US" sz="5400" i="1" dirty="0" err="1">
                <a:solidFill>
                  <a:schemeClr val="tx1"/>
                </a:solidFill>
              </a:rPr>
              <a:t>vừa</a:t>
            </a:r>
            <a:r>
              <a:rPr lang="en-US" sz="5400" i="1" dirty="0">
                <a:solidFill>
                  <a:schemeClr val="tx1"/>
                </a:solidFill>
              </a:rPr>
              <a:t> </a:t>
            </a:r>
            <a:r>
              <a:rPr lang="en-US" sz="5400" i="1" dirty="0" err="1">
                <a:solidFill>
                  <a:schemeClr val="tx1"/>
                </a:solidFill>
              </a:rPr>
              <a:t>đi</a:t>
            </a:r>
            <a:r>
              <a:rPr lang="en-US" sz="5400" i="1" dirty="0">
                <a:solidFill>
                  <a:schemeClr val="tx1"/>
                </a:solidFill>
              </a:rPr>
              <a:t> </a:t>
            </a:r>
            <a:r>
              <a:rPr lang="en-US" sz="5400" i="1" dirty="0" err="1">
                <a:solidFill>
                  <a:schemeClr val="tx1"/>
                </a:solidFill>
              </a:rPr>
              <a:t>vừa</a:t>
            </a:r>
            <a:r>
              <a:rPr lang="en-US" sz="5400" i="1" dirty="0">
                <a:solidFill>
                  <a:schemeClr val="tx1"/>
                </a:solidFill>
              </a:rPr>
              <a:t> </a:t>
            </a:r>
            <a:r>
              <a:rPr lang="en-US" sz="5400" i="1" dirty="0" err="1">
                <a:solidFill>
                  <a:schemeClr val="tx1"/>
                </a:solidFill>
              </a:rPr>
              <a:t>nhảy</a:t>
            </a:r>
            <a:r>
              <a:rPr lang="en-US" sz="5400" i="1" dirty="0">
                <a:solidFill>
                  <a:schemeClr val="tx1"/>
                </a:solidFill>
              </a:rPr>
              <a:t>?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0AC4CDD9-6D1A-4136-A59A-A7C5CE1834D4}"/>
              </a:ext>
            </a:extLst>
          </p:cNvPr>
          <p:cNvSpPr/>
          <p:nvPr/>
        </p:nvSpPr>
        <p:spPr>
          <a:xfrm>
            <a:off x="807968" y="650459"/>
            <a:ext cx="10744200" cy="1143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4400" dirty="0">
                <a:solidFill>
                  <a:srgbClr val="FF0000"/>
                </a:solidFill>
                <a:ea typeface="Arial-Rounded" pitchFamily="34" charset="0"/>
                <a:cs typeface="Arial" pitchFamily="34" charset="0"/>
              </a:rPr>
              <a:t>2.</a:t>
            </a:r>
            <a:r>
              <a:rPr lang="en-US" sz="44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Chơi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đố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vui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về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các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loài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chim</a:t>
            </a:r>
            <a:r>
              <a:rPr lang="en-US" sz="4400" i="1" dirty="0">
                <a:solidFill>
                  <a:srgbClr val="FF0000"/>
                </a:solidFill>
              </a:rPr>
              <a:t>?</a:t>
            </a:r>
            <a:endParaRPr lang="en-US" sz="44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2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" y="140429"/>
            <a:ext cx="12188824" cy="8501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400" i="1" dirty="0">
                <a:solidFill>
                  <a:srgbClr val="FF0000"/>
                </a:solidFill>
              </a:rPr>
              <a:t>3. </a:t>
            </a:r>
            <a:r>
              <a:rPr lang="vi-VN" sz="3400" i="1" dirty="0">
                <a:solidFill>
                  <a:srgbClr val="FF0000"/>
                </a:solidFill>
              </a:rPr>
              <a:t>Tìm những từ ngữ</a:t>
            </a:r>
            <a:r>
              <a:rPr lang="en-US" sz="3400" i="1" dirty="0">
                <a:solidFill>
                  <a:srgbClr val="FF0000"/>
                </a:solidFill>
              </a:rPr>
              <a:t> </a:t>
            </a:r>
            <a:r>
              <a:rPr lang="en-US" sz="3400" i="1" dirty="0" err="1">
                <a:solidFill>
                  <a:srgbClr val="FF0000"/>
                </a:solidFill>
              </a:rPr>
              <a:t>chỉ</a:t>
            </a:r>
            <a:r>
              <a:rPr lang="en-US" sz="3400" i="1" dirty="0">
                <a:solidFill>
                  <a:srgbClr val="FF0000"/>
                </a:solidFill>
              </a:rPr>
              <a:t> </a:t>
            </a:r>
            <a:r>
              <a:rPr lang="en-US" sz="3400" i="1" dirty="0" err="1">
                <a:solidFill>
                  <a:srgbClr val="FF0000"/>
                </a:solidFill>
              </a:rPr>
              <a:t>hoạt</a:t>
            </a:r>
            <a:r>
              <a:rPr lang="en-US" sz="3400" i="1" dirty="0">
                <a:solidFill>
                  <a:srgbClr val="FF0000"/>
                </a:solidFill>
              </a:rPr>
              <a:t> </a:t>
            </a:r>
            <a:r>
              <a:rPr lang="en-US" sz="3400" i="1" dirty="0" err="1">
                <a:solidFill>
                  <a:srgbClr val="FF0000"/>
                </a:solidFill>
              </a:rPr>
              <a:t>động</a:t>
            </a:r>
            <a:r>
              <a:rPr lang="en-US" sz="3400" i="1" dirty="0">
                <a:solidFill>
                  <a:srgbClr val="FF0000"/>
                </a:solidFill>
              </a:rPr>
              <a:t> </a:t>
            </a:r>
            <a:r>
              <a:rPr lang="en-US" sz="3400" i="1" dirty="0" err="1">
                <a:solidFill>
                  <a:srgbClr val="FF0000"/>
                </a:solidFill>
              </a:rPr>
              <a:t>của</a:t>
            </a:r>
            <a:r>
              <a:rPr lang="en-US" sz="3400" i="1" dirty="0">
                <a:solidFill>
                  <a:srgbClr val="FF0000"/>
                </a:solidFill>
              </a:rPr>
              <a:t> </a:t>
            </a:r>
            <a:r>
              <a:rPr lang="en-US" sz="3400" i="1" dirty="0" err="1">
                <a:solidFill>
                  <a:srgbClr val="FF0000"/>
                </a:solidFill>
              </a:rPr>
              <a:t>các</a:t>
            </a:r>
            <a:r>
              <a:rPr lang="en-US" sz="3400" i="1" dirty="0">
                <a:solidFill>
                  <a:srgbClr val="FF0000"/>
                </a:solidFill>
              </a:rPr>
              <a:t> </a:t>
            </a:r>
            <a:r>
              <a:rPr lang="en-US" sz="3400" i="1" dirty="0" err="1">
                <a:solidFill>
                  <a:srgbClr val="FF0000"/>
                </a:solidFill>
              </a:rPr>
              <a:t>loài</a:t>
            </a:r>
            <a:r>
              <a:rPr lang="en-US" sz="3400" i="1" dirty="0">
                <a:solidFill>
                  <a:srgbClr val="FF0000"/>
                </a:solidFill>
              </a:rPr>
              <a:t> </a:t>
            </a:r>
            <a:r>
              <a:rPr lang="en-US" sz="3400" i="1" dirty="0" err="1">
                <a:solidFill>
                  <a:srgbClr val="FF0000"/>
                </a:solidFill>
              </a:rPr>
              <a:t>chim</a:t>
            </a:r>
            <a:r>
              <a:rPr lang="en-US" sz="3400" i="1" dirty="0">
                <a:solidFill>
                  <a:srgbClr val="FF0000"/>
                </a:solidFill>
              </a:rPr>
              <a:t> </a:t>
            </a:r>
            <a:r>
              <a:rPr lang="en-US" sz="3400" i="1" dirty="0" err="1">
                <a:solidFill>
                  <a:srgbClr val="FF0000"/>
                </a:solidFill>
              </a:rPr>
              <a:t>trong</a:t>
            </a:r>
            <a:r>
              <a:rPr lang="en-US" sz="3400" i="1" dirty="0">
                <a:solidFill>
                  <a:srgbClr val="FF0000"/>
                </a:solidFill>
              </a:rPr>
              <a:t> </a:t>
            </a:r>
            <a:r>
              <a:rPr lang="en-US" sz="3400" i="1" dirty="0" err="1">
                <a:solidFill>
                  <a:srgbClr val="FF0000"/>
                </a:solidFill>
              </a:rPr>
              <a:t>bài</a:t>
            </a:r>
            <a:r>
              <a:rPr lang="en-US" sz="3400" i="1" dirty="0">
                <a:solidFill>
                  <a:srgbClr val="FF0000"/>
                </a:solidFill>
              </a:rPr>
              <a:t> </a:t>
            </a:r>
            <a:r>
              <a:rPr lang="en-US" sz="3400" i="1" dirty="0" err="1">
                <a:solidFill>
                  <a:srgbClr val="FF0000"/>
                </a:solidFill>
              </a:rPr>
              <a:t>vè</a:t>
            </a:r>
            <a:r>
              <a:rPr lang="en-US" sz="3400" i="1" dirty="0">
                <a:solidFill>
                  <a:srgbClr val="FF0000"/>
                </a:solidFill>
              </a:rPr>
              <a:t>?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BA7E56-E183-4129-8381-14C8F4914FB5}"/>
              </a:ext>
            </a:extLst>
          </p:cNvPr>
          <p:cNvSpPr txBox="1"/>
          <p:nvPr/>
        </p:nvSpPr>
        <p:spPr>
          <a:xfrm>
            <a:off x="1446212" y="838200"/>
            <a:ext cx="41148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</a:rPr>
              <a:t>Hay chạy lon xon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</a:rPr>
              <a:t>Là gà mới nở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</a:rPr>
              <a:t>Vừa đi vừa nhảy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</a:rPr>
              <a:t>Là em sáo xinh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</a:rPr>
              <a:t>Hay nói linh tinh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</a:rPr>
              <a:t>Là con liếu điếu</a:t>
            </a:r>
          </a:p>
          <a:p>
            <a:pPr lvl="0">
              <a:defRPr/>
            </a:pPr>
            <a:r>
              <a:rPr lang="vi-VN" sz="3600" dirty="0">
                <a:solidFill>
                  <a:srgbClr val="000000"/>
                </a:solidFill>
                <a:latin typeface="OpenSans"/>
              </a:rPr>
              <a:t>Hay nghịch hay tếu</a:t>
            </a:r>
          </a:p>
          <a:p>
            <a:pPr lvl="0">
              <a:defRPr/>
            </a:pPr>
            <a:r>
              <a:rPr lang="vi-VN" sz="3600" dirty="0">
                <a:solidFill>
                  <a:srgbClr val="000000"/>
                </a:solidFill>
                <a:latin typeface="OpenSans"/>
              </a:rPr>
              <a:t>Là cậu chìa vôi</a:t>
            </a:r>
          </a:p>
          <a:p>
            <a:pPr lvl="0">
              <a:defRPr/>
            </a:pPr>
            <a:r>
              <a:rPr lang="vi-VN" sz="3600" dirty="0">
                <a:solidFill>
                  <a:srgbClr val="000000"/>
                </a:solidFill>
                <a:latin typeface="OpenSans"/>
              </a:rPr>
              <a:t>Hay chao đớp mồi</a:t>
            </a:r>
          </a:p>
          <a:p>
            <a:pPr lvl="0">
              <a:defRPr/>
            </a:pPr>
            <a:r>
              <a:rPr lang="vi-VN" sz="3600" dirty="0">
                <a:solidFill>
                  <a:srgbClr val="000000"/>
                </a:solidFill>
                <a:latin typeface="OpenSans"/>
              </a:rPr>
              <a:t>Là chim chèo bẻo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67B16A-F586-4AC0-BD0B-A03033E8D65E}"/>
              </a:ext>
            </a:extLst>
          </p:cNvPr>
          <p:cNvSpPr txBox="1"/>
          <p:nvPr/>
        </p:nvSpPr>
        <p:spPr>
          <a:xfrm>
            <a:off x="6386439" y="838200"/>
            <a:ext cx="495300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</a:rPr>
              <a:t>Là bà chim sẻ</a:t>
            </a:r>
          </a:p>
          <a:p>
            <a:pPr lvl="0">
              <a:defRPr/>
            </a:pPr>
            <a:r>
              <a:rPr lang="vi-VN" sz="3600" dirty="0">
                <a:solidFill>
                  <a:srgbClr val="000000"/>
                </a:solidFill>
                <a:latin typeface="OpenSans"/>
              </a:rPr>
              <a:t>Có tình có nghĩa</a:t>
            </a:r>
          </a:p>
          <a:p>
            <a:pPr lvl="0">
              <a:defRPr/>
            </a:pPr>
            <a:r>
              <a:rPr lang="vi-VN" sz="3600" dirty="0">
                <a:solidFill>
                  <a:srgbClr val="000000"/>
                </a:solidFill>
                <a:latin typeface="OpenSans"/>
              </a:rPr>
              <a:t>Là mẹ chim sâu</a:t>
            </a:r>
          </a:p>
          <a:p>
            <a:pPr lvl="0">
              <a:defRPr/>
            </a:pPr>
            <a:r>
              <a:rPr lang="vi-VN" sz="3600" dirty="0">
                <a:solidFill>
                  <a:srgbClr val="000000"/>
                </a:solidFill>
                <a:latin typeface="OpenSans"/>
              </a:rPr>
              <a:t>Giục hè đến mau</a:t>
            </a:r>
          </a:p>
          <a:p>
            <a:pPr lvl="0">
              <a:defRPr/>
            </a:pPr>
            <a:r>
              <a:rPr lang="vi-VN" sz="3600" dirty="0">
                <a:solidFill>
                  <a:srgbClr val="000000"/>
                </a:solidFill>
                <a:latin typeface="OpenSans"/>
              </a:rPr>
              <a:t>Là cô tu hú</a:t>
            </a:r>
          </a:p>
          <a:p>
            <a:pPr lvl="0">
              <a:defRPr/>
            </a:pPr>
            <a:r>
              <a:rPr lang="vi-VN" sz="3600" dirty="0">
                <a:solidFill>
                  <a:srgbClr val="000000"/>
                </a:solidFill>
                <a:latin typeface="OpenSans"/>
              </a:rPr>
              <a:t>Nhấp nhem buồn ngủ</a:t>
            </a:r>
          </a:p>
          <a:p>
            <a:pPr lvl="0">
              <a:defRPr/>
            </a:pPr>
            <a:r>
              <a:rPr lang="vi-VN" sz="3600" dirty="0">
                <a:solidFill>
                  <a:srgbClr val="000000"/>
                </a:solidFill>
                <a:latin typeface="OpenSans"/>
              </a:rPr>
              <a:t>Là bác cú mèo...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51762B-DD45-452F-801D-AFB3CEB0499E}"/>
              </a:ext>
            </a:extLst>
          </p:cNvPr>
          <p:cNvCxnSpPr/>
          <p:nvPr/>
        </p:nvCxnSpPr>
        <p:spPr>
          <a:xfrm>
            <a:off x="2513012" y="1371600"/>
            <a:ext cx="1905000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87C73E-416B-4B63-A447-40EB6A13328C}"/>
              </a:ext>
            </a:extLst>
          </p:cNvPr>
          <p:cNvCxnSpPr>
            <a:cxnSpLocks/>
          </p:cNvCxnSpPr>
          <p:nvPr/>
        </p:nvCxnSpPr>
        <p:spPr>
          <a:xfrm>
            <a:off x="2360612" y="2504209"/>
            <a:ext cx="451861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6C0A2-C5E0-4A35-9A73-52DA96FEEACE}"/>
              </a:ext>
            </a:extLst>
          </p:cNvPr>
          <p:cNvCxnSpPr>
            <a:cxnSpLocks/>
          </p:cNvCxnSpPr>
          <p:nvPr/>
        </p:nvCxnSpPr>
        <p:spPr>
          <a:xfrm>
            <a:off x="3656012" y="2514600"/>
            <a:ext cx="762000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C0829C-E652-4BE3-8F80-0F23E87CC789}"/>
              </a:ext>
            </a:extLst>
          </p:cNvPr>
          <p:cNvCxnSpPr/>
          <p:nvPr/>
        </p:nvCxnSpPr>
        <p:spPr>
          <a:xfrm>
            <a:off x="2494106" y="3581400"/>
            <a:ext cx="1905000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366327-0A80-4BD4-BC71-BA183FFDD49F}"/>
              </a:ext>
            </a:extLst>
          </p:cNvPr>
          <p:cNvCxnSpPr>
            <a:cxnSpLocks/>
          </p:cNvCxnSpPr>
          <p:nvPr/>
        </p:nvCxnSpPr>
        <p:spPr>
          <a:xfrm>
            <a:off x="2474912" y="4724400"/>
            <a:ext cx="971694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9C00E0-ACAC-4E42-884B-A324E5021EC2}"/>
              </a:ext>
            </a:extLst>
          </p:cNvPr>
          <p:cNvCxnSpPr/>
          <p:nvPr/>
        </p:nvCxnSpPr>
        <p:spPr>
          <a:xfrm>
            <a:off x="2665412" y="5791200"/>
            <a:ext cx="1905000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1E8727-0681-49B6-988B-572CE76B84D1}"/>
              </a:ext>
            </a:extLst>
          </p:cNvPr>
          <p:cNvCxnSpPr>
            <a:cxnSpLocks/>
          </p:cNvCxnSpPr>
          <p:nvPr/>
        </p:nvCxnSpPr>
        <p:spPr>
          <a:xfrm>
            <a:off x="8228012" y="1371600"/>
            <a:ext cx="1524000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2D4EAC-3637-4326-959A-D4C38F445551}"/>
              </a:ext>
            </a:extLst>
          </p:cNvPr>
          <p:cNvCxnSpPr/>
          <p:nvPr/>
        </p:nvCxnSpPr>
        <p:spPr>
          <a:xfrm>
            <a:off x="7382378" y="2514600"/>
            <a:ext cx="1905000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7E0EF5-1AEF-41D4-89DF-B6278418A985}"/>
              </a:ext>
            </a:extLst>
          </p:cNvPr>
          <p:cNvCxnSpPr>
            <a:cxnSpLocks/>
          </p:cNvCxnSpPr>
          <p:nvPr/>
        </p:nvCxnSpPr>
        <p:spPr>
          <a:xfrm>
            <a:off x="6475412" y="4724400"/>
            <a:ext cx="838200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F06A8B0-3E2C-4393-A54C-920A71A8872E}"/>
              </a:ext>
            </a:extLst>
          </p:cNvPr>
          <p:cNvCxnSpPr>
            <a:cxnSpLocks/>
          </p:cNvCxnSpPr>
          <p:nvPr/>
        </p:nvCxnSpPr>
        <p:spPr>
          <a:xfrm>
            <a:off x="6544178" y="5791200"/>
            <a:ext cx="1912434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5472" y="228600"/>
            <a:ext cx="11897879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4. </a:t>
            </a:r>
            <a:r>
              <a:rPr lang="en-US" sz="3600" dirty="0" err="1">
                <a:solidFill>
                  <a:srgbClr val="FF0000"/>
                </a:solidFill>
              </a:rPr>
              <a:t>Dựa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vào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nội</a:t>
            </a:r>
            <a:r>
              <a:rPr lang="en-US" sz="3600" dirty="0">
                <a:solidFill>
                  <a:srgbClr val="FF0000"/>
                </a:solidFill>
              </a:rPr>
              <a:t> dung </a:t>
            </a:r>
            <a:r>
              <a:rPr lang="en-US" sz="3600" dirty="0" err="1">
                <a:solidFill>
                  <a:srgbClr val="FF0000"/>
                </a:solidFill>
              </a:rPr>
              <a:t>bài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vè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và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hiểu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biết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giới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về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loài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chim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7511" y="1676400"/>
            <a:ext cx="11353800" cy="1752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vi-VN" sz="3600" dirty="0">
                <a:solidFill>
                  <a:schemeClr val="tx1"/>
                </a:solidFill>
              </a:rPr>
              <a:t>	Em thích bác cú mèo nhất, vì trong bài vè hình ảnh của bác hiện lên rất ngộ nghĩnh, hài hước, lúc nào cũng gật gù buồn ngủ.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CF24B7B8-6D5F-41A8-A446-EBA253A07B74}"/>
              </a:ext>
            </a:extLst>
          </p:cNvPr>
          <p:cNvSpPr/>
          <p:nvPr/>
        </p:nvSpPr>
        <p:spPr>
          <a:xfrm>
            <a:off x="417511" y="3657600"/>
            <a:ext cx="11353800" cy="1752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vi-VN" sz="3600" dirty="0">
                <a:solidFill>
                  <a:schemeClr val="tx1"/>
                </a:solidFill>
              </a:rPr>
              <a:t>	Em xin giới thiệu về loài chim sáo. Nó có đặc điểm là vừa đi vừa nhảy trông vui nhộn và có tiếng hót rất hay.</a:t>
            </a:r>
          </a:p>
        </p:txBody>
      </p:sp>
    </p:spTree>
    <p:extLst>
      <p:ext uri="{BB962C8B-B14F-4D97-AF65-F5344CB8AC3E}">
        <p14:creationId xmlns:p14="http://schemas.microsoft.com/office/powerpoint/2010/main" val="26579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3012" y="1130648"/>
            <a:ext cx="7499668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4646612" y="1676400"/>
            <a:ext cx="409887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40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40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40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40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40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40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pPr lvl="0">
              <a:defRPr/>
            </a:pPr>
            <a:r>
              <a:rPr lang="vi-VN" sz="4000" dirty="0">
                <a:solidFill>
                  <a:srgbClr val="000000"/>
                </a:solidFill>
                <a:latin typeface="OpenSans"/>
              </a:rPr>
              <a:t>Hay nghịch hay tếu</a:t>
            </a:r>
          </a:p>
          <a:p>
            <a:pPr lvl="0">
              <a:defRPr/>
            </a:pPr>
            <a:r>
              <a:rPr lang="vi-VN" sz="4000" dirty="0">
                <a:solidFill>
                  <a:srgbClr val="000000"/>
                </a:solidFill>
                <a:latin typeface="OpenSans"/>
              </a:rPr>
              <a:t>Là cậu chìa vôi.</a:t>
            </a:r>
            <a:endParaRPr lang="en-US" sz="4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C0678A-1B4A-4384-8734-2B7DBEF8293F}"/>
              </a:ext>
            </a:extLst>
          </p:cNvPr>
          <p:cNvSpPr/>
          <p:nvPr/>
        </p:nvSpPr>
        <p:spPr>
          <a:xfrm>
            <a:off x="1827212" y="317942"/>
            <a:ext cx="85344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 </a:t>
            </a:r>
            <a:r>
              <a:rPr lang="vi-VN" sz="4000" dirty="0">
                <a:solidFill>
                  <a:schemeClr val="tx1"/>
                </a:solidFill>
              </a:rPr>
              <a:t>Học thuộc 8 dòng đầu trong bài vè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E590FE-65CC-485C-8FA9-70C497B2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914400"/>
            <a:ext cx="8595074" cy="12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9871" y="381000"/>
            <a:ext cx="10744200" cy="12192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2. </a:t>
            </a:r>
            <a:r>
              <a:rPr lang="en-US" sz="3600" dirty="0" err="1"/>
              <a:t>Đặt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 ở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endParaRPr lang="en-US" sz="4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4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4162696" y="1937551"/>
            <a:ext cx="4070130" cy="2035988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933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4441674" y="2281193"/>
            <a:ext cx="3443814" cy="34438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0147" tIns="46978" rIns="90147" bIns="46978" anchor="ctr"/>
          <a:lstStyle/>
          <a:p>
            <a:pPr algn="ctr" latinLnBrk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94" y="2401254"/>
            <a:ext cx="3144566" cy="31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F66A6D-BEA9-4082-A325-0BFAF506F977}"/>
              </a:ext>
            </a:extLst>
          </p:cNvPr>
          <p:cNvSpPr/>
          <p:nvPr/>
        </p:nvSpPr>
        <p:spPr>
          <a:xfrm>
            <a:off x="150812" y="197270"/>
            <a:ext cx="11685375" cy="491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36D56-41F6-4CA9-BF33-6F08ED5DCDD7}"/>
              </a:ext>
            </a:extLst>
          </p:cNvPr>
          <p:cNvSpPr txBox="1"/>
          <p:nvPr/>
        </p:nvSpPr>
        <p:spPr>
          <a:xfrm>
            <a:off x="765470" y="3539746"/>
            <a:ext cx="543229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725" y="85307"/>
            <a:ext cx="2464013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b="7440"/>
          <a:stretch>
            <a:fillRect/>
          </a:stretch>
        </p:blipFill>
        <p:spPr>
          <a:xfrm>
            <a:off x="-10297" y="76200"/>
            <a:ext cx="12188825" cy="68562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21196" y="2176598"/>
            <a:ext cx="4790208" cy="786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99"/>
          </a:p>
        </p:txBody>
      </p:sp>
      <p:sp>
        <p:nvSpPr>
          <p:cNvPr id="14" name="文本框 13"/>
          <p:cNvSpPr txBox="1"/>
          <p:nvPr/>
        </p:nvSpPr>
        <p:spPr>
          <a:xfrm>
            <a:off x="3122612" y="1905000"/>
            <a:ext cx="455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rgbClr val="FF000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KHỞI ĐỘNG</a:t>
            </a:r>
            <a:endParaRPr lang="zh-CN" altLang="en-US" sz="4800" b="1" dirty="0">
              <a:solidFill>
                <a:srgbClr val="FF0000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9CC41-7B3E-416C-8ABB-2ADACA2EE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6" y="159757"/>
            <a:ext cx="6377216" cy="65248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4993C1-ADC1-4C83-943F-475158A71F80}"/>
              </a:ext>
            </a:extLst>
          </p:cNvPr>
          <p:cNvSpPr txBox="1"/>
          <p:nvPr/>
        </p:nvSpPr>
        <p:spPr>
          <a:xfrm>
            <a:off x="7008812" y="141249"/>
            <a:ext cx="411480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 sớm mai thức dậy,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Luỹ tre xanh rì rào,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Ngọn tre cong gọng vó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Kéo mặt trời lên cao.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 trưa đồng đầy nắng,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Trâu nằm nhai bóng râm,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 bần thần nhớ gió,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Chợt về đầy tiếng chim.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Mặt trời xuống núi ngủ,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 nâng vầng trăng lên.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Sao, sao treo đầy cành,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Suốt đêm dài thắp sáng.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Bỗng gà lên tiếng gáy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Xôn xao ngoài luỹ tre.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Đêm chuyển dần về sáng,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Mầm măng đợi nắng về.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3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1"/>
            <a:ext cx="9972193" cy="259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DD4FA8-E86D-4B03-B799-20015579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5" y="2971800"/>
            <a:ext cx="5715000" cy="3819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E3788F-5719-433C-B79F-9C953E092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042" y="2951601"/>
            <a:ext cx="6111238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49240" y="5334000"/>
            <a:ext cx="2867279" cy="739621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8" y="1166842"/>
            <a:ext cx="335483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Hay nghịch hay tếu</a:t>
            </a:r>
          </a:p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Là cậu chìa vôi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3952470" y="1166842"/>
            <a:ext cx="396693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139664" y="1166842"/>
            <a:ext cx="389834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18178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1158802"/>
            <a:ext cx="343103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Hay nghịch hay tếu</a:t>
            </a:r>
          </a:p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Là cậu chìa vôi</a:t>
            </a:r>
          </a:p>
          <a:p>
            <a:pPr algn="l"/>
            <a:endParaRPr lang="vi-VN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3973943" y="1162349"/>
            <a:ext cx="39675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</a:rPr>
              <a:t>Thím khách trước nhà</a:t>
            </a:r>
          </a:p>
          <a:p>
            <a:pPr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Hay nhặt lân la</a:t>
            </a:r>
          </a:p>
          <a:p>
            <a:pPr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Là bà chim sẻ</a:t>
            </a:r>
            <a:endParaRPr lang="en-US" sz="3200" dirty="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7999412" y="1190991"/>
            <a:ext cx="381203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A97E47-0708-4072-A373-0576FF58A11E}"/>
              </a:ext>
            </a:extLst>
          </p:cNvPr>
          <p:cNvCxnSpPr>
            <a:cxnSpLocks/>
          </p:cNvCxnSpPr>
          <p:nvPr/>
        </p:nvCxnSpPr>
        <p:spPr>
          <a:xfrm>
            <a:off x="2055812" y="167640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6F3CB9-0763-4DB0-9323-FEE624459FC7}"/>
              </a:ext>
            </a:extLst>
          </p:cNvPr>
          <p:cNvCxnSpPr>
            <a:cxnSpLocks/>
          </p:cNvCxnSpPr>
          <p:nvPr/>
        </p:nvCxnSpPr>
        <p:spPr>
          <a:xfrm>
            <a:off x="5632160" y="35814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9"/>
          <p:cNvCxnSpPr/>
          <p:nvPr/>
        </p:nvCxnSpPr>
        <p:spPr>
          <a:xfrm flipH="1">
            <a:off x="5982256" y="535348"/>
            <a:ext cx="35956" cy="59416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3"/>
          <p:cNvSpPr/>
          <p:nvPr/>
        </p:nvSpPr>
        <p:spPr>
          <a:xfrm>
            <a:off x="5469388" y="703056"/>
            <a:ext cx="986870" cy="987128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488821" y="2053305"/>
            <a:ext cx="986870" cy="987128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6814309" y="762000"/>
            <a:ext cx="5336276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 </a:t>
            </a:r>
            <a:r>
              <a:rPr lang="en-US" altLang="zh-CN" sz="4300" b="1" dirty="0" err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endParaRPr lang="zh-CN" altLang="en-US" sz="43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372940" y="2546868"/>
            <a:ext cx="4578472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/>
            <a:r>
              <a:rPr lang="en-US" sz="3200" dirty="0" err="1"/>
              <a:t>Loanh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xa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385394" y="1611654"/>
            <a:ext cx="2740291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 err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altLang="zh-CN" sz="4300" b="1" dirty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endParaRPr lang="zh-CN" altLang="en-US" sz="43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3047206" y="-1127945"/>
            <a:ext cx="1040433" cy="796179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6597019" y="1690184"/>
            <a:ext cx="483139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endParaRPr lang="vi-VN" sz="3200" dirty="0"/>
          </a:p>
        </p:txBody>
      </p:sp>
      <p:sp>
        <p:nvSpPr>
          <p:cNvPr id="21" name="AutoShape 2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椭圆 6"/>
          <p:cNvSpPr/>
          <p:nvPr/>
        </p:nvSpPr>
        <p:spPr>
          <a:xfrm>
            <a:off x="5547735" y="3431785"/>
            <a:ext cx="986870" cy="987128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3"/>
          <p:cNvSpPr txBox="1"/>
          <p:nvPr/>
        </p:nvSpPr>
        <p:spPr>
          <a:xfrm>
            <a:off x="6788344" y="3431785"/>
            <a:ext cx="4640068" cy="72684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Nhấp</a:t>
            </a:r>
            <a:r>
              <a:rPr lang="en-US" altLang="zh-CN" sz="4000" b="1" dirty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nhem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2"/>
          <p:cNvSpPr txBox="1"/>
          <p:nvPr/>
        </p:nvSpPr>
        <p:spPr>
          <a:xfrm>
            <a:off x="6278269" y="4307490"/>
            <a:ext cx="499774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nhắm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endParaRPr lang="vi-VN" sz="3200" dirty="0"/>
          </a:p>
        </p:txBody>
      </p:sp>
      <p:sp>
        <p:nvSpPr>
          <p:cNvPr id="20" name="椭圆 7"/>
          <p:cNvSpPr/>
          <p:nvPr/>
        </p:nvSpPr>
        <p:spPr>
          <a:xfrm>
            <a:off x="5528203" y="5085086"/>
            <a:ext cx="986870" cy="987128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4"/>
          <p:cNvSpPr txBox="1"/>
          <p:nvPr/>
        </p:nvSpPr>
        <p:spPr>
          <a:xfrm>
            <a:off x="385394" y="5528450"/>
            <a:ext cx="4718418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chim</a:t>
            </a:r>
            <a:endParaRPr lang="vi-VN" sz="3200" dirty="0"/>
          </a:p>
        </p:txBody>
      </p:sp>
      <p:sp>
        <p:nvSpPr>
          <p:cNvPr id="24" name="文本框 15"/>
          <p:cNvSpPr txBox="1"/>
          <p:nvPr/>
        </p:nvSpPr>
        <p:spPr>
          <a:xfrm>
            <a:off x="366121" y="4761590"/>
            <a:ext cx="3840972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4300" b="1" dirty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endParaRPr lang="zh-CN" altLang="en-US" sz="43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5" grpId="0"/>
      <p:bldP spid="16" grpId="0"/>
      <p:bldP spid="9" grpId="0"/>
      <p:bldP spid="13" grpId="0" animBg="1"/>
      <p:bldP spid="19" grpId="0"/>
      <p:bldP spid="14" grpId="0"/>
      <p:bldP spid="20" grpId="0" animBg="1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49240" y="5334000"/>
            <a:ext cx="2867279" cy="739621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just" defTabSz="110109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8" y="1166842"/>
            <a:ext cx="344928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chạy lon xon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gà mới nở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Vừa đi vừa nhảy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em sáo xinh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nói linh tinh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con liếu điếu</a:t>
            </a:r>
          </a:p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Hay nghịch hay tếu</a:t>
            </a:r>
          </a:p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</a:b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3999698" y="1149120"/>
            <a:ext cx="396693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139664" y="1166842"/>
            <a:ext cx="389834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11187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93"/>
            <a:ext cx="12188825" cy="68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7179" y="1906667"/>
            <a:ext cx="5695102" cy="304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>
              <a:defRPr/>
            </a:pPr>
            <a:r>
              <a:rPr lang="en-US" altLang="zh-CN" sz="9597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lang="en-US" sz="9597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737</Words>
  <Application>Microsoft Office PowerPoint</Application>
  <PresentationFormat>Custom</PresentationFormat>
  <Paragraphs>157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微软雅黑</vt:lpstr>
      <vt:lpstr>微软雅黑 Light</vt:lpstr>
      <vt:lpstr>Arial</vt:lpstr>
      <vt:lpstr>Arial-Rounded</vt:lpstr>
      <vt:lpstr>Calibri</vt:lpstr>
      <vt:lpstr>Calibri Light</vt:lpstr>
      <vt:lpstr>OpenSans</vt:lpstr>
      <vt:lpstr>Times New Roman</vt:lpstr>
      <vt:lpstr>Verdana</vt:lpstr>
      <vt:lpstr>Windsor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Hang Nguyen</cp:lastModifiedBy>
  <cp:revision>297</cp:revision>
  <dcterms:created xsi:type="dcterms:W3CDTF">2020-12-08T15:48:47Z</dcterms:created>
  <dcterms:modified xsi:type="dcterms:W3CDTF">2025-04-03T17:24:18Z</dcterms:modified>
</cp:coreProperties>
</file>