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9"/>
  </p:notesMasterIdLst>
  <p:sldIdLst>
    <p:sldId id="256" r:id="rId4"/>
    <p:sldId id="269" r:id="rId5"/>
    <p:sldId id="272" r:id="rId6"/>
    <p:sldId id="273" r:id="rId7"/>
    <p:sldId id="274" r:id="rId8"/>
    <p:sldId id="275" r:id="rId9"/>
    <p:sldId id="276" r:id="rId10"/>
    <p:sldId id="277" r:id="rId11"/>
    <p:sldId id="278" r:id="rId12"/>
    <p:sldId id="279" r:id="rId13"/>
    <p:sldId id="280" r:id="rId14"/>
    <p:sldId id="270" r:id="rId15"/>
    <p:sldId id="257" r:id="rId16"/>
    <p:sldId id="258" r:id="rId17"/>
    <p:sldId id="259" r:id="rId18"/>
    <p:sldId id="260" r:id="rId19"/>
    <p:sldId id="262" r:id="rId20"/>
    <p:sldId id="268" r:id="rId21"/>
    <p:sldId id="261" r:id="rId22"/>
    <p:sldId id="263" r:id="rId23"/>
    <p:sldId id="271" r:id="rId24"/>
    <p:sldId id="265" r:id="rId25"/>
    <p:sldId id="264" r:id="rId26"/>
    <p:sldId id="281" r:id="rId27"/>
    <p:sldId id="282" r:id="rId28"/>
  </p:sldIdLst>
  <p:sldSz cx="18288000" cy="10287000"/>
  <p:notesSz cx="6858000" cy="9144000"/>
  <p:embeddedFontLst>
    <p:embeddedFont>
      <p:font typeface="#9Slide03 Cabin Bold" panose="020B0604020202020204" charset="0"/>
      <p:bold r:id="rId30"/>
    </p:embeddedFont>
    <p:embeddedFont>
      <p:font typeface="#9Slide07 HoneyCream" panose="020B0604020202020204" charset="0"/>
      <p:regular r:id="rId31"/>
    </p:embeddedFont>
    <p:embeddedFont>
      <p:font typeface="Cambria" panose="02040503050406030204" pitchFamily="18" charset="0"/>
      <p:regular r:id="rId32"/>
      <p:bold r:id="rId33"/>
      <p:italic r:id="rId34"/>
      <p:boldItalic r:id="rId35"/>
    </p:embeddedFont>
    <p:embeddedFont>
      <p:font typeface="Josefin Sans" pitchFamily="2" charset="0"/>
      <p:regular r:id="rId36"/>
    </p:embeddedFont>
    <p:embeddedFont>
      <p:font typeface="Josefin Sans Bold" pitchFamily="2" charset="0"/>
      <p:regular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B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AAB2A-36B0-42AC-9233-40701099EAA7}"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4245-D45A-48A9-8C13-BE0794D95F86}" type="slidenum">
              <a:rPr lang="en-US" smtClean="0"/>
              <a:t>‹#›</a:t>
            </a:fld>
            <a:endParaRPr lang="en-US"/>
          </a:p>
        </p:txBody>
      </p:sp>
    </p:spTree>
    <p:extLst>
      <p:ext uri="{BB962C8B-B14F-4D97-AF65-F5344CB8AC3E}">
        <p14:creationId xmlns:p14="http://schemas.microsoft.com/office/powerpoint/2010/main" val="201291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Nhấn</a:t>
            </a:r>
            <a:r>
              <a:rPr lang="en-US" dirty="0"/>
              <a:t> bánh </a:t>
            </a:r>
            <a:r>
              <a:rPr lang="en-US" dirty="0" err="1"/>
              <a:t>mì</a:t>
            </a:r>
            <a:r>
              <a:rPr lang="en-US" dirty="0"/>
              <a:t> </a:t>
            </a:r>
            <a:r>
              <a:rPr lang="en-US" dirty="0" err="1"/>
              <a:t>để</a:t>
            </a:r>
            <a:r>
              <a:rPr lang="en-US" dirty="0"/>
              <a:t> quay </a:t>
            </a:r>
            <a:r>
              <a:rPr lang="en-US" dirty="0" err="1"/>
              <a:t>lại</a:t>
            </a:r>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CF066-3B61-4624-B4EB-DF7E6B67BCE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825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351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8288000" cy="587829"/>
          </a:xfrm>
          <a:prstGeom prst="rect">
            <a:avLst/>
          </a:prstGeom>
        </p:spPr>
      </p:pic>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
        <p:nvSpPr>
          <p:cNvPr id="8" name="Title 1">
            <a:extLst>
              <a:ext uri="{FF2B5EF4-FFF2-40B4-BE49-F238E27FC236}">
                <a16:creationId xmlns:a16="http://schemas.microsoft.com/office/drawing/2014/main" id="{39E3DF3E-F3F2-97A9-51C6-A7A49B212FD6}"/>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0003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8288000" cy="1068705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8" name="Picture 9">
            <a:extLst>
              <a:ext uri="{FF2B5EF4-FFF2-40B4-BE49-F238E27FC236}">
                <a16:creationId xmlns:a16="http://schemas.microsoft.com/office/drawing/2014/main" id="{60910C01-C71D-CB20-DE71-0C5FD0D4BD4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10">
            <a:extLst>
              <a:ext uri="{FF2B5EF4-FFF2-40B4-BE49-F238E27FC236}">
                <a16:creationId xmlns:a16="http://schemas.microsoft.com/office/drawing/2014/main" id="{08072143-40F6-B66B-4B4D-B9534A51F5D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80C222E7-AACA-C311-70B7-3BAC2ADEE47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583E8ED8-4FC7-62BE-E902-5730CA85B17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2" name="Title 1">
            <a:extLst>
              <a:ext uri="{FF2B5EF4-FFF2-40B4-BE49-F238E27FC236}">
                <a16:creationId xmlns:a16="http://schemas.microsoft.com/office/drawing/2014/main" id="{C22CE6F8-09E8-2E66-7AC5-EF76D087A50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4145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702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452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54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1"/>
            <a:ext cx="18288000" cy="10359101"/>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542214" y="9349584"/>
            <a:ext cx="2540775" cy="1006722"/>
          </a:xfrm>
          <a:prstGeom prst="rect">
            <a:avLst/>
          </a:prstGeom>
        </p:spPr>
      </p:pic>
      <p:sp>
        <p:nvSpPr>
          <p:cNvPr id="6" name="Title 1">
            <a:extLst>
              <a:ext uri="{FF2B5EF4-FFF2-40B4-BE49-F238E27FC236}">
                <a16:creationId xmlns:a16="http://schemas.microsoft.com/office/drawing/2014/main" id="{32EDBC53-8B6D-8D51-0F91-10ECE2DCE82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00206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350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18">
            <a:extLst>
              <a:ext uri="{FF2B5EF4-FFF2-40B4-BE49-F238E27FC236}">
                <a16:creationId xmlns:a16="http://schemas.microsoft.com/office/drawing/2014/main" id="{3F680AAC-7DCE-8A42-9D84-D6B892904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88"/>
            <a:ext cx="18288000" cy="10398176"/>
          </a:xfrm>
          <a:prstGeom prst="rect">
            <a:avLst/>
          </a:prstGeom>
        </p:spPr>
      </p:pic>
    </p:spTree>
    <p:extLst>
      <p:ext uri="{BB962C8B-B14F-4D97-AF65-F5344CB8AC3E}">
        <p14:creationId xmlns:p14="http://schemas.microsoft.com/office/powerpoint/2010/main" val="252485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490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973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3/16/2025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16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30" y="5810256"/>
            <a:ext cx="26711828" cy="4009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9"/>
            <a:ext cx="21997977" cy="4779818"/>
          </a:xfrm>
          <a:prstGeom prst="rect">
            <a:avLst/>
          </a:prstGeom>
        </p:spPr>
        <p:txBody>
          <a:bodyPr/>
          <a:lstStyle>
            <a:lvl1pPr marL="0" indent="0" algn="ctr">
              <a:buNone/>
              <a:defRPr>
                <a:solidFill>
                  <a:schemeClr val="tx1">
                    <a:tint val="75000"/>
                  </a:schemeClr>
                </a:solidFill>
              </a:defRPr>
            </a:lvl1pPr>
            <a:lvl2pPr marL="1246985" indent="0" algn="ctr">
              <a:buNone/>
              <a:defRPr>
                <a:solidFill>
                  <a:schemeClr val="tx1">
                    <a:tint val="75000"/>
                  </a:schemeClr>
                </a:solidFill>
              </a:defRPr>
            </a:lvl2pPr>
            <a:lvl3pPr marL="2493968" indent="0" algn="ctr">
              <a:buNone/>
              <a:defRPr>
                <a:solidFill>
                  <a:schemeClr val="tx1">
                    <a:tint val="75000"/>
                  </a:schemeClr>
                </a:solidFill>
              </a:defRPr>
            </a:lvl3pPr>
            <a:lvl4pPr marL="3740952" indent="0" algn="ctr">
              <a:buNone/>
              <a:defRPr>
                <a:solidFill>
                  <a:schemeClr val="tx1">
                    <a:tint val="75000"/>
                  </a:schemeClr>
                </a:solidFill>
              </a:defRPr>
            </a:lvl4pPr>
            <a:lvl5pPr marL="4987935" indent="0" algn="ctr">
              <a:buNone/>
              <a:defRPr>
                <a:solidFill>
                  <a:schemeClr val="tx1">
                    <a:tint val="75000"/>
                  </a:schemeClr>
                </a:solidFill>
              </a:defRPr>
            </a:lvl5pPr>
            <a:lvl6pPr marL="6234920" indent="0" algn="ctr">
              <a:buNone/>
              <a:defRPr>
                <a:solidFill>
                  <a:schemeClr val="tx1">
                    <a:tint val="75000"/>
                  </a:schemeClr>
                </a:solidFill>
              </a:defRPr>
            </a:lvl6pPr>
            <a:lvl7pPr marL="7481903" indent="0" algn="ctr">
              <a:buNone/>
              <a:defRPr>
                <a:solidFill>
                  <a:schemeClr val="tx1">
                    <a:tint val="75000"/>
                  </a:schemeClr>
                </a:solidFill>
              </a:defRPr>
            </a:lvl7pPr>
            <a:lvl8pPr marL="8728887" indent="0" algn="ctr">
              <a:buNone/>
              <a:defRPr>
                <a:solidFill>
                  <a:schemeClr val="tx1">
                    <a:tint val="75000"/>
                  </a:schemeClr>
                </a:solidFill>
              </a:defRPr>
            </a:lvl8pPr>
            <a:lvl9pPr marL="99758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24576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8" y="4364186"/>
            <a:ext cx="28283111" cy="123435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25402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7" y="12018822"/>
            <a:ext cx="26711828" cy="3714750"/>
          </a:xfrm>
          <a:prstGeom prst="rect">
            <a:avLst/>
          </a:prstGeom>
        </p:spPr>
        <p:txBody>
          <a:bodyPr anchor="t"/>
          <a:lstStyle>
            <a:lvl1pPr algn="l">
              <a:defRPr sz="10911" b="1" cap="all"/>
            </a:lvl1pPr>
          </a:lstStyle>
          <a:p>
            <a:r>
              <a:rPr lang="en-US"/>
              <a:t>Click to edit Master title style</a:t>
            </a:r>
          </a:p>
        </p:txBody>
      </p:sp>
      <p:sp>
        <p:nvSpPr>
          <p:cNvPr id="3" name="Text Placeholder 2"/>
          <p:cNvSpPr>
            <a:spLocks noGrp="1"/>
          </p:cNvSpPr>
          <p:nvPr>
            <p:ph type="body" idx="1"/>
          </p:nvPr>
        </p:nvSpPr>
        <p:spPr>
          <a:xfrm>
            <a:off x="2482417" y="7927405"/>
            <a:ext cx="26711828" cy="4091420"/>
          </a:xfrm>
          <a:prstGeom prst="rect">
            <a:avLst/>
          </a:prstGeom>
        </p:spPr>
        <p:txBody>
          <a:bodyPr anchor="b"/>
          <a:lstStyle>
            <a:lvl1pPr marL="0" indent="0">
              <a:buNone/>
              <a:defRPr sz="5454">
                <a:solidFill>
                  <a:schemeClr val="tx1">
                    <a:tint val="75000"/>
                  </a:schemeClr>
                </a:solidFill>
              </a:defRPr>
            </a:lvl1pPr>
            <a:lvl2pPr marL="1246985" indent="0">
              <a:buNone/>
              <a:defRPr sz="4909">
                <a:solidFill>
                  <a:schemeClr val="tx1">
                    <a:tint val="75000"/>
                  </a:schemeClr>
                </a:solidFill>
              </a:defRPr>
            </a:lvl2pPr>
            <a:lvl3pPr marL="2493968" indent="0">
              <a:buNone/>
              <a:defRPr sz="4364">
                <a:solidFill>
                  <a:schemeClr val="tx1">
                    <a:tint val="75000"/>
                  </a:schemeClr>
                </a:solidFill>
              </a:defRPr>
            </a:lvl3pPr>
            <a:lvl4pPr marL="3740952" indent="0">
              <a:buNone/>
              <a:defRPr sz="3817">
                <a:solidFill>
                  <a:schemeClr val="tx1">
                    <a:tint val="75000"/>
                  </a:schemeClr>
                </a:solidFill>
              </a:defRPr>
            </a:lvl4pPr>
            <a:lvl5pPr marL="4987935" indent="0">
              <a:buNone/>
              <a:defRPr sz="3817">
                <a:solidFill>
                  <a:schemeClr val="tx1">
                    <a:tint val="75000"/>
                  </a:schemeClr>
                </a:solidFill>
              </a:defRPr>
            </a:lvl5pPr>
            <a:lvl6pPr marL="6234920" indent="0">
              <a:buNone/>
              <a:defRPr sz="3817">
                <a:solidFill>
                  <a:schemeClr val="tx1">
                    <a:tint val="75000"/>
                  </a:schemeClr>
                </a:solidFill>
              </a:defRPr>
            </a:lvl6pPr>
            <a:lvl7pPr marL="7481903" indent="0">
              <a:buNone/>
              <a:defRPr sz="3817">
                <a:solidFill>
                  <a:schemeClr val="tx1">
                    <a:tint val="75000"/>
                  </a:schemeClr>
                </a:solidFill>
              </a:defRPr>
            </a:lvl7pPr>
            <a:lvl8pPr marL="8728887" indent="0">
              <a:buNone/>
              <a:defRPr sz="3817">
                <a:solidFill>
                  <a:schemeClr val="tx1">
                    <a:tint val="75000"/>
                  </a:schemeClr>
                </a:solidFill>
              </a:defRPr>
            </a:lvl8pPr>
            <a:lvl9pPr marL="9975872" indent="0">
              <a:buNone/>
              <a:defRPr sz="38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452219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373214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8" y="4186671"/>
            <a:ext cx="13885133" cy="1744806"/>
          </a:xfrm>
          <a:prstGeom prst="rect">
            <a:avLst/>
          </a:prstGeom>
        </p:spPr>
        <p:txBody>
          <a:bodyPr anchor="b"/>
          <a:lstStyle>
            <a:lvl1pPr marL="0" indent="0">
              <a:buNone/>
              <a:defRPr sz="6546" b="1"/>
            </a:lvl1pPr>
            <a:lvl2pPr marL="1246985" indent="0">
              <a:buNone/>
              <a:defRPr sz="5454" b="1"/>
            </a:lvl2pPr>
            <a:lvl3pPr marL="2493968" indent="0">
              <a:buNone/>
              <a:defRPr sz="4909" b="1"/>
            </a:lvl3pPr>
            <a:lvl4pPr marL="3740952" indent="0">
              <a:buNone/>
              <a:defRPr sz="4364" b="1"/>
            </a:lvl4pPr>
            <a:lvl5pPr marL="4987935" indent="0">
              <a:buNone/>
              <a:defRPr sz="4364" b="1"/>
            </a:lvl5pPr>
            <a:lvl6pPr marL="6234920" indent="0">
              <a:buNone/>
              <a:defRPr sz="4364" b="1"/>
            </a:lvl6pPr>
            <a:lvl7pPr marL="7481903" indent="0">
              <a:buNone/>
              <a:defRPr sz="4364" b="1"/>
            </a:lvl7pPr>
            <a:lvl8pPr marL="8728887" indent="0">
              <a:buNone/>
              <a:defRPr sz="4364" b="1"/>
            </a:lvl8pPr>
            <a:lvl9pPr marL="99758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8"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4" y="4186671"/>
            <a:ext cx="13890587" cy="1744806"/>
          </a:xfrm>
          <a:prstGeom prst="rect">
            <a:avLst/>
          </a:prstGeom>
        </p:spPr>
        <p:txBody>
          <a:bodyPr anchor="b"/>
          <a:lstStyle>
            <a:lvl1pPr marL="0" indent="0">
              <a:buNone/>
              <a:defRPr sz="6546" b="1"/>
            </a:lvl1pPr>
            <a:lvl2pPr marL="1246985" indent="0">
              <a:buNone/>
              <a:defRPr sz="5454" b="1"/>
            </a:lvl2pPr>
            <a:lvl3pPr marL="2493968" indent="0">
              <a:buNone/>
              <a:defRPr sz="4909" b="1"/>
            </a:lvl3pPr>
            <a:lvl4pPr marL="3740952" indent="0">
              <a:buNone/>
              <a:defRPr sz="4364" b="1"/>
            </a:lvl4pPr>
            <a:lvl5pPr marL="4987935" indent="0">
              <a:buNone/>
              <a:defRPr sz="4364" b="1"/>
            </a:lvl5pPr>
            <a:lvl6pPr marL="6234920" indent="0">
              <a:buNone/>
              <a:defRPr sz="4364" b="1"/>
            </a:lvl6pPr>
            <a:lvl7pPr marL="7481903" indent="0">
              <a:buNone/>
              <a:defRPr sz="4364" b="1"/>
            </a:lvl7pPr>
            <a:lvl8pPr marL="8728887" indent="0">
              <a:buNone/>
              <a:defRPr sz="4364" b="1"/>
            </a:lvl8pPr>
            <a:lvl9pPr marL="99758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4"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8" name="Footer Placeholder 7"/>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45428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4" name="Footer Placeholder 3"/>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379647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3" name="Footer Placeholder 2"/>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83259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4684"/>
            <a:ext cx="10338833" cy="3169227"/>
          </a:xfrm>
          <a:prstGeom prst="rect">
            <a:avLst/>
          </a:prstGeom>
        </p:spPr>
        <p:txBody>
          <a:bodyPr anchor="b"/>
          <a:lstStyle>
            <a:lvl1pPr algn="l">
              <a:defRPr sz="5454" b="1"/>
            </a:lvl1pPr>
          </a:lstStyle>
          <a:p>
            <a:r>
              <a:rPr lang="en-US"/>
              <a:t>Click to edit Master title style</a:t>
            </a:r>
          </a:p>
        </p:txBody>
      </p:sp>
      <p:sp>
        <p:nvSpPr>
          <p:cNvPr id="3" name="Content Placeholder 2"/>
          <p:cNvSpPr>
            <a:spLocks noGrp="1"/>
          </p:cNvSpPr>
          <p:nvPr>
            <p:ph idx="1"/>
          </p:nvPr>
        </p:nvSpPr>
        <p:spPr>
          <a:xfrm>
            <a:off x="12286573"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8" y="3913916"/>
            <a:ext cx="10338833" cy="12793808"/>
          </a:xfrm>
          <a:prstGeom prst="rect">
            <a:avLst/>
          </a:prstGeom>
        </p:spPr>
        <p:txBody>
          <a:bodyPr/>
          <a:lstStyle>
            <a:lvl1pPr marL="0" indent="0">
              <a:buNone/>
              <a:defRPr sz="3817"/>
            </a:lvl1pPr>
            <a:lvl2pPr marL="1246985" indent="0">
              <a:buNone/>
              <a:defRPr sz="3273"/>
            </a:lvl2pPr>
            <a:lvl3pPr marL="2493968" indent="0">
              <a:buNone/>
              <a:defRPr sz="2727"/>
            </a:lvl3pPr>
            <a:lvl4pPr marL="3740952" indent="0">
              <a:buNone/>
              <a:defRPr sz="2454"/>
            </a:lvl4pPr>
            <a:lvl5pPr marL="4987935" indent="0">
              <a:buNone/>
              <a:defRPr sz="2454"/>
            </a:lvl5pPr>
            <a:lvl6pPr marL="6234920" indent="0">
              <a:buNone/>
              <a:defRPr sz="2454"/>
            </a:lvl6pPr>
            <a:lvl7pPr marL="7481903" indent="0">
              <a:buNone/>
              <a:defRPr sz="2454"/>
            </a:lvl7pPr>
            <a:lvl8pPr marL="8728887" indent="0">
              <a:buNone/>
              <a:defRPr sz="2454"/>
            </a:lvl8pPr>
            <a:lvl9pPr marL="99758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89358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3" y="13092548"/>
            <a:ext cx="18855410" cy="1545650"/>
          </a:xfrm>
          <a:prstGeom prst="rect">
            <a:avLst/>
          </a:prstGeom>
        </p:spPr>
        <p:txBody>
          <a:bodyPr anchor="b"/>
          <a:lstStyle>
            <a:lvl1pPr algn="l">
              <a:defRPr sz="5454" b="1"/>
            </a:lvl1pPr>
          </a:lstStyle>
          <a:p>
            <a:r>
              <a:rPr lang="en-US"/>
              <a:t>Click to edit Master title style</a:t>
            </a:r>
          </a:p>
        </p:txBody>
      </p:sp>
      <p:sp>
        <p:nvSpPr>
          <p:cNvPr id="3" name="Picture Placeholder 2"/>
          <p:cNvSpPr>
            <a:spLocks noGrp="1"/>
          </p:cNvSpPr>
          <p:nvPr>
            <p:ph type="pic" idx="1"/>
          </p:nvPr>
        </p:nvSpPr>
        <p:spPr>
          <a:xfrm>
            <a:off x="6159653" y="1671206"/>
            <a:ext cx="18855410" cy="11222183"/>
          </a:xfrm>
          <a:prstGeom prst="rect">
            <a:avLst/>
          </a:prstGeom>
        </p:spPr>
        <p:txBody>
          <a:bodyPr/>
          <a:lstStyle>
            <a:lvl1pPr marL="0" indent="0">
              <a:buNone/>
              <a:defRPr sz="8727"/>
            </a:lvl1pPr>
            <a:lvl2pPr marL="1246985" indent="0">
              <a:buNone/>
              <a:defRPr sz="7636"/>
            </a:lvl2pPr>
            <a:lvl3pPr marL="2493968" indent="0">
              <a:buNone/>
              <a:defRPr sz="6546"/>
            </a:lvl3pPr>
            <a:lvl4pPr marL="3740952" indent="0">
              <a:buNone/>
              <a:defRPr sz="5454"/>
            </a:lvl4pPr>
            <a:lvl5pPr marL="4987935" indent="0">
              <a:buNone/>
              <a:defRPr sz="5454"/>
            </a:lvl5pPr>
            <a:lvl6pPr marL="6234920" indent="0">
              <a:buNone/>
              <a:defRPr sz="5454"/>
            </a:lvl6pPr>
            <a:lvl7pPr marL="7481903" indent="0">
              <a:buNone/>
              <a:defRPr sz="5454"/>
            </a:lvl7pPr>
            <a:lvl8pPr marL="8728887" indent="0">
              <a:buNone/>
              <a:defRPr sz="5454"/>
            </a:lvl8pPr>
            <a:lvl9pPr marL="9975872" indent="0">
              <a:buNone/>
              <a:defRPr sz="5454"/>
            </a:lvl9pPr>
          </a:lstStyle>
          <a:p>
            <a:endParaRPr lang="en-US"/>
          </a:p>
        </p:txBody>
      </p:sp>
      <p:sp>
        <p:nvSpPr>
          <p:cNvPr id="4" name="Text Placeholder 3"/>
          <p:cNvSpPr>
            <a:spLocks noGrp="1"/>
          </p:cNvSpPr>
          <p:nvPr>
            <p:ph type="body" sz="half" idx="2"/>
          </p:nvPr>
        </p:nvSpPr>
        <p:spPr>
          <a:xfrm>
            <a:off x="6159653" y="14638198"/>
            <a:ext cx="18855410" cy="2195078"/>
          </a:xfrm>
          <a:prstGeom prst="rect">
            <a:avLst/>
          </a:prstGeom>
        </p:spPr>
        <p:txBody>
          <a:bodyPr/>
          <a:lstStyle>
            <a:lvl1pPr marL="0" indent="0">
              <a:buNone/>
              <a:defRPr sz="3817"/>
            </a:lvl1pPr>
            <a:lvl2pPr marL="1246985" indent="0">
              <a:buNone/>
              <a:defRPr sz="3273"/>
            </a:lvl2pPr>
            <a:lvl3pPr marL="2493968" indent="0">
              <a:buNone/>
              <a:defRPr sz="2727"/>
            </a:lvl3pPr>
            <a:lvl4pPr marL="3740952" indent="0">
              <a:buNone/>
              <a:defRPr sz="2454"/>
            </a:lvl4pPr>
            <a:lvl5pPr marL="4987935" indent="0">
              <a:buNone/>
              <a:defRPr sz="2454"/>
            </a:lvl5pPr>
            <a:lvl6pPr marL="6234920" indent="0">
              <a:buNone/>
              <a:defRPr sz="2454"/>
            </a:lvl6pPr>
            <a:lvl7pPr marL="7481903" indent="0">
              <a:buNone/>
              <a:defRPr sz="2454"/>
            </a:lvl7pPr>
            <a:lvl8pPr marL="8728887" indent="0">
              <a:buNone/>
              <a:defRPr sz="2454"/>
            </a:lvl8pPr>
            <a:lvl9pPr marL="99758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82428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8" y="4364186"/>
            <a:ext cx="28283111" cy="123435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7241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21" y="749018"/>
            <a:ext cx="7070780" cy="1595870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3/16/2025</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66712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Date Placeholder 1"/>
          <p:cNvSpPr>
            <a:spLocks noGrp="1"/>
          </p:cNvSpPr>
          <p:nvPr>
            <p:ph type="dt" sz="half" idx="2"/>
          </p:nvPr>
        </p:nvSpPr>
        <p:spPr>
          <a:xfrm>
            <a:off x="-2667000" y="10553700"/>
            <a:ext cx="2133600" cy="365125"/>
          </a:xfrm>
          <a:prstGeom prst="rect">
            <a:avLst/>
          </a:prstGeom>
        </p:spPr>
        <p:txBody>
          <a:bodyPr/>
          <a:lstStyle>
            <a:lvl1pPr algn="ctr">
              <a:defRPr b="1">
                <a:solidFill>
                  <a:srgbClr val="FF0000"/>
                </a:solidFill>
                <a:effectLst/>
              </a:defRPr>
            </a:lvl1pPr>
          </a:lstStyle>
          <a:p>
            <a:r>
              <a:rPr lang="vi-VN"/>
              <a:t>Quỳnh Trần</a:t>
            </a:r>
            <a:endParaRPr lang="en-US"/>
          </a:p>
        </p:txBody>
      </p: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43200" y="8896350"/>
            <a:ext cx="2472267" cy="13906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Date Placeholder 1"/>
          <p:cNvSpPr>
            <a:spLocks noGrp="1"/>
          </p:cNvSpPr>
          <p:nvPr>
            <p:ph type="dt" sz="half" idx="2"/>
          </p:nvPr>
        </p:nvSpPr>
        <p:spPr>
          <a:xfrm>
            <a:off x="-2667000" y="10553700"/>
            <a:ext cx="2133600" cy="365125"/>
          </a:xfrm>
          <a:prstGeom prst="rect">
            <a:avLst/>
          </a:prstGeom>
        </p:spPr>
        <p:txBody>
          <a:bodyPr/>
          <a:lstStyle>
            <a:lvl1pPr algn="ctr">
              <a:defRPr b="1">
                <a:solidFill>
                  <a:srgbClr val="FF0000"/>
                </a:solidFill>
                <a:effectLst/>
              </a:defRPr>
            </a:lvl1pPr>
          </a:lstStyle>
          <a:p>
            <a:r>
              <a:rPr lang="vi-VN"/>
              <a:t>Quỳnh Trần</a:t>
            </a:r>
            <a:endParaRPr lang="en-US"/>
          </a:p>
        </p:txBody>
      </p: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43200" y="8896350"/>
            <a:ext cx="2472267" cy="1390650"/>
          </a:xfrm>
          <a:prstGeom prst="rect">
            <a:avLst/>
          </a:prstGeom>
        </p:spPr>
      </p:pic>
    </p:spTree>
    <p:extLst>
      <p:ext uri="{BB962C8B-B14F-4D97-AF65-F5344CB8AC3E}">
        <p14:creationId xmlns:p14="http://schemas.microsoft.com/office/powerpoint/2010/main" val="338383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spTree>
    <p:extLst>
      <p:ext uri="{BB962C8B-B14F-4D97-AF65-F5344CB8AC3E}">
        <p14:creationId xmlns:p14="http://schemas.microsoft.com/office/powerpoint/2010/main" val="2467988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2493968" rtl="0" eaLnBrk="1" latinLnBrk="0" hangingPunct="1">
        <a:spcBef>
          <a:spcPct val="0"/>
        </a:spcBef>
        <a:buNone/>
        <a:defRPr sz="12000" kern="1200">
          <a:solidFill>
            <a:schemeClr val="tx1"/>
          </a:solidFill>
          <a:latin typeface="+mj-lt"/>
          <a:ea typeface="+mj-ea"/>
          <a:cs typeface="+mj-cs"/>
        </a:defRPr>
      </a:lvl1pPr>
    </p:titleStyle>
    <p:bodyStyle>
      <a:lvl1pPr marL="935240" indent="-935240" algn="l" defTabSz="2493968"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350" indent="-779366" algn="l" defTabSz="2493968"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461" indent="-623493" algn="l" defTabSz="2493968"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444"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428"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413"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5396"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2380"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9365"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968" rtl="0" eaLnBrk="1" latinLnBrk="0" hangingPunct="1">
        <a:defRPr sz="4909" kern="1200">
          <a:solidFill>
            <a:schemeClr val="tx1"/>
          </a:solidFill>
          <a:latin typeface="+mn-lt"/>
          <a:ea typeface="+mn-ea"/>
          <a:cs typeface="+mn-cs"/>
        </a:defRPr>
      </a:lvl1pPr>
      <a:lvl2pPr marL="1246985" algn="l" defTabSz="2493968" rtl="0" eaLnBrk="1" latinLnBrk="0" hangingPunct="1">
        <a:defRPr sz="4909" kern="1200">
          <a:solidFill>
            <a:schemeClr val="tx1"/>
          </a:solidFill>
          <a:latin typeface="+mn-lt"/>
          <a:ea typeface="+mn-ea"/>
          <a:cs typeface="+mn-cs"/>
        </a:defRPr>
      </a:lvl2pPr>
      <a:lvl3pPr marL="2493968" algn="l" defTabSz="2493968" rtl="0" eaLnBrk="1" latinLnBrk="0" hangingPunct="1">
        <a:defRPr sz="4909" kern="1200">
          <a:solidFill>
            <a:schemeClr val="tx1"/>
          </a:solidFill>
          <a:latin typeface="+mn-lt"/>
          <a:ea typeface="+mn-ea"/>
          <a:cs typeface="+mn-cs"/>
        </a:defRPr>
      </a:lvl3pPr>
      <a:lvl4pPr marL="3740952" algn="l" defTabSz="2493968" rtl="0" eaLnBrk="1" latinLnBrk="0" hangingPunct="1">
        <a:defRPr sz="4909" kern="1200">
          <a:solidFill>
            <a:schemeClr val="tx1"/>
          </a:solidFill>
          <a:latin typeface="+mn-lt"/>
          <a:ea typeface="+mn-ea"/>
          <a:cs typeface="+mn-cs"/>
        </a:defRPr>
      </a:lvl4pPr>
      <a:lvl5pPr marL="4987935" algn="l" defTabSz="2493968" rtl="0" eaLnBrk="1" latinLnBrk="0" hangingPunct="1">
        <a:defRPr sz="4909" kern="1200">
          <a:solidFill>
            <a:schemeClr val="tx1"/>
          </a:solidFill>
          <a:latin typeface="+mn-lt"/>
          <a:ea typeface="+mn-ea"/>
          <a:cs typeface="+mn-cs"/>
        </a:defRPr>
      </a:lvl5pPr>
      <a:lvl6pPr marL="6234920" algn="l" defTabSz="2493968" rtl="0" eaLnBrk="1" latinLnBrk="0" hangingPunct="1">
        <a:defRPr sz="4909" kern="1200">
          <a:solidFill>
            <a:schemeClr val="tx1"/>
          </a:solidFill>
          <a:latin typeface="+mn-lt"/>
          <a:ea typeface="+mn-ea"/>
          <a:cs typeface="+mn-cs"/>
        </a:defRPr>
      </a:lvl6pPr>
      <a:lvl7pPr marL="7481903" algn="l" defTabSz="2493968" rtl="0" eaLnBrk="1" latinLnBrk="0" hangingPunct="1">
        <a:defRPr sz="4909" kern="1200">
          <a:solidFill>
            <a:schemeClr val="tx1"/>
          </a:solidFill>
          <a:latin typeface="+mn-lt"/>
          <a:ea typeface="+mn-ea"/>
          <a:cs typeface="+mn-cs"/>
        </a:defRPr>
      </a:lvl7pPr>
      <a:lvl8pPr marL="8728887" algn="l" defTabSz="2493968" rtl="0" eaLnBrk="1" latinLnBrk="0" hangingPunct="1">
        <a:defRPr sz="4909" kern="1200">
          <a:solidFill>
            <a:schemeClr val="tx1"/>
          </a:solidFill>
          <a:latin typeface="+mn-lt"/>
          <a:ea typeface="+mn-ea"/>
          <a:cs typeface="+mn-cs"/>
        </a:defRPr>
      </a:lvl8pPr>
      <a:lvl9pPr marL="9975872" algn="l" defTabSz="2493968"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4.svg"/><Relationship Id="rId7" Type="http://schemas.openxmlformats.org/officeDocument/2006/relationships/image" Target="../media/image49.sv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2.png"/><Relationship Id="rId3" Type="http://schemas.openxmlformats.org/officeDocument/2006/relationships/slideLayout" Target="../slideLayouts/slideLayout19.xml"/><Relationship Id="rId7" Type="http://schemas.openxmlformats.org/officeDocument/2006/relationships/image" Target="../media/image46.svg"/><Relationship Id="rId12" Type="http://schemas.openxmlformats.org/officeDocument/2006/relationships/image" Target="../media/image5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5.png"/><Relationship Id="rId11" Type="http://schemas.openxmlformats.org/officeDocument/2006/relationships/image" Target="../media/image33.svg"/><Relationship Id="rId5" Type="http://schemas.openxmlformats.org/officeDocument/2006/relationships/image" Target="../media/image44.svg"/><Relationship Id="rId10" Type="http://schemas.openxmlformats.org/officeDocument/2006/relationships/image" Target="../media/image32.png"/><Relationship Id="rId4" Type="http://schemas.openxmlformats.org/officeDocument/2006/relationships/image" Target="../media/image43.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3.svg"/><Relationship Id="rId7" Type="http://schemas.openxmlformats.org/officeDocument/2006/relationships/image" Target="../media/image5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3.svg"/><Relationship Id="rId7" Type="http://schemas.openxmlformats.org/officeDocument/2006/relationships/image" Target="../media/image55.svg"/><Relationship Id="rId12"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73.svg"/><Relationship Id="rId5" Type="http://schemas.openxmlformats.org/officeDocument/2006/relationships/image" Target="../media/image53.svg"/><Relationship Id="rId10" Type="http://schemas.openxmlformats.org/officeDocument/2006/relationships/image" Target="../media/image72.png"/><Relationship Id="rId4" Type="http://schemas.openxmlformats.org/officeDocument/2006/relationships/image" Target="../media/image52.pn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52.png"/><Relationship Id="rId12" Type="http://schemas.openxmlformats.org/officeDocument/2006/relationships/image" Target="../media/image87.sv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86.png"/><Relationship Id="rId5" Type="http://schemas.openxmlformats.org/officeDocument/2006/relationships/image" Target="../media/image22.png"/><Relationship Id="rId10" Type="http://schemas.openxmlformats.org/officeDocument/2006/relationships/image" Target="../media/image55.svg"/><Relationship Id="rId4" Type="http://schemas.openxmlformats.org/officeDocument/2006/relationships/image" Target="../media/image85.jpeg"/><Relationship Id="rId9" Type="http://schemas.openxmlformats.org/officeDocument/2006/relationships/image" Target="../media/image54.png"/><Relationship Id="rId14" Type="http://schemas.openxmlformats.org/officeDocument/2006/relationships/image" Target="../media/image89.svg"/></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88.png"/><Relationship Id="rId3" Type="http://schemas.openxmlformats.org/officeDocument/2006/relationships/image" Target="../media/image91.jpeg"/><Relationship Id="rId7" Type="http://schemas.openxmlformats.org/officeDocument/2006/relationships/image" Target="../media/image52.png"/><Relationship Id="rId12" Type="http://schemas.openxmlformats.org/officeDocument/2006/relationships/image" Target="../media/image87.sv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86.png"/><Relationship Id="rId5" Type="http://schemas.openxmlformats.org/officeDocument/2006/relationships/image" Target="../media/image22.png"/><Relationship Id="rId10" Type="http://schemas.openxmlformats.org/officeDocument/2006/relationships/image" Target="../media/image55.svg"/><Relationship Id="rId4" Type="http://schemas.openxmlformats.org/officeDocument/2006/relationships/image" Target="../media/image92.jpeg"/><Relationship Id="rId9" Type="http://schemas.openxmlformats.org/officeDocument/2006/relationships/image" Target="../media/image54.png"/><Relationship Id="rId14" Type="http://schemas.openxmlformats.org/officeDocument/2006/relationships/image" Target="../media/image89.svg"/></Relationships>
</file>

<file path=ppt/slides/_rels/slide19.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97.png"/><Relationship Id="rId4" Type="http://schemas.openxmlformats.org/officeDocument/2006/relationships/image" Target="../media/image62.png"/><Relationship Id="rId9" Type="http://schemas.openxmlformats.org/officeDocument/2006/relationships/image" Target="../media/image99.sv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3.svg"/><Relationship Id="rId7" Type="http://schemas.openxmlformats.org/officeDocument/2006/relationships/image" Target="../media/image5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03.svg"/><Relationship Id="rId5" Type="http://schemas.openxmlformats.org/officeDocument/2006/relationships/image" Target="../media/image53.svg"/><Relationship Id="rId10" Type="http://schemas.openxmlformats.org/officeDocument/2006/relationships/image" Target="../media/image102.png"/><Relationship Id="rId4" Type="http://schemas.openxmlformats.org/officeDocument/2006/relationships/image" Target="../media/image52.png"/><Relationship Id="rId9"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54.png"/><Relationship Id="rId12" Type="http://schemas.openxmlformats.org/officeDocument/2006/relationships/image" Target="../media/image25.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24.png"/><Relationship Id="rId5" Type="http://schemas.openxmlformats.org/officeDocument/2006/relationships/image" Target="../media/image52.png"/><Relationship Id="rId10" Type="http://schemas.openxmlformats.org/officeDocument/2006/relationships/image" Target="../media/image106.svg"/><Relationship Id="rId4" Type="http://schemas.openxmlformats.org/officeDocument/2006/relationships/image" Target="../media/image23.svg"/><Relationship Id="rId9" Type="http://schemas.openxmlformats.org/officeDocument/2006/relationships/image" Target="../media/image10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4.svg"/><Relationship Id="rId3" Type="http://schemas.microsoft.com/office/2007/relationships/media" Target="../media/media2.wma"/><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3.png"/><Relationship Id="rId2" Type="http://schemas.openxmlformats.org/officeDocument/2006/relationships/audio" Target="../media/media1.wma"/><Relationship Id="rId16" Type="http://schemas.openxmlformats.org/officeDocument/2006/relationships/slide" Target="slide4.xml"/><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38.png"/><Relationship Id="rId5" Type="http://schemas.openxmlformats.org/officeDocument/2006/relationships/slideLayout" Target="../slideLayouts/slideLayout18.xml"/><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audio" Target="../media/media2.wma"/><Relationship Id="rId9" Type="http://schemas.openxmlformats.org/officeDocument/2006/relationships/image" Target="../media/image36.png"/><Relationship Id="rId14"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microsoft.com/office/2007/relationships/media" Target="../media/media2.wma"/><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6.svg"/><Relationship Id="rId2" Type="http://schemas.openxmlformats.org/officeDocument/2006/relationships/audio" Target="../media/media1.wma"/><Relationship Id="rId16" Type="http://schemas.openxmlformats.org/officeDocument/2006/relationships/image" Target="../media/image45.png"/><Relationship Id="rId1" Type="http://schemas.microsoft.com/office/2007/relationships/media" Target="../media/media1.wma"/><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slideLayout" Target="../slideLayouts/slideLayout18.xml"/><Relationship Id="rId15" Type="http://schemas.openxmlformats.org/officeDocument/2006/relationships/slide" Target="slide6.xml"/><Relationship Id="rId10" Type="http://schemas.openxmlformats.org/officeDocument/2006/relationships/image" Target="../media/image38.png"/><Relationship Id="rId4" Type="http://schemas.openxmlformats.org/officeDocument/2006/relationships/audio" Target="../media/media2.wma"/><Relationship Id="rId9" Type="http://schemas.openxmlformats.org/officeDocument/2006/relationships/image" Target="../media/image37.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7.png"/><Relationship Id="rId7" Type="http://schemas.openxmlformats.org/officeDocument/2006/relationships/image" Target="../media/image45.png"/><Relationship Id="rId2" Type="http://schemas.openxmlformats.org/officeDocument/2006/relationships/slide" Target="slide5.xml"/><Relationship Id="rId1" Type="http://schemas.openxmlformats.org/officeDocument/2006/relationships/slideLayout" Target="../slideLayouts/slideLayout19.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33.svg"/><Relationship Id="rId4" Type="http://schemas.openxmlformats.org/officeDocument/2006/relationships/slide" Target="slide3.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7.svg"/><Relationship Id="rId3" Type="http://schemas.microsoft.com/office/2007/relationships/media" Target="../media/media2.wma"/><Relationship Id="rId7" Type="http://schemas.openxmlformats.org/officeDocument/2006/relationships/image" Target="../media/image48.png"/><Relationship Id="rId12" Type="http://schemas.openxmlformats.org/officeDocument/2006/relationships/image" Target="../media/image3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slide" Target="slide8.xml"/><Relationship Id="rId11" Type="http://schemas.openxmlformats.org/officeDocument/2006/relationships/image" Target="../media/image35.svg"/><Relationship Id="rId5" Type="http://schemas.openxmlformats.org/officeDocument/2006/relationships/slideLayout" Target="../slideLayouts/slideLayout18.xml"/><Relationship Id="rId10" Type="http://schemas.openxmlformats.org/officeDocument/2006/relationships/image" Target="../media/image34.png"/><Relationship Id="rId4" Type="http://schemas.openxmlformats.org/officeDocument/2006/relationships/audio" Target="../media/media2.wma"/><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txBody>
          <a:bodyPr/>
          <a:lstStyle/>
          <a:p>
            <a:endParaRPr lang="en-US"/>
          </a:p>
        </p:txBody>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p:cNvPicPr>
            <a:picLocks noChangeAspect="1"/>
          </p:cNvPicPr>
          <p:nvPr/>
        </p:nvPicPr>
        <p:blipFill>
          <a:blip r:embed="rId4"/>
          <a:stretch>
            <a:fillRect/>
          </a:stretch>
        </p:blipFill>
        <p:spPr>
          <a:xfrm>
            <a:off x="-228600" y="2479321"/>
            <a:ext cx="8344611" cy="6378380"/>
          </a:xfrm>
          <a:prstGeom prst="rect">
            <a:avLst/>
          </a:prstGeom>
        </p:spPr>
      </p:pic>
      <p:pic>
        <p:nvPicPr>
          <p:cNvPr id="24" name="Picture 23"/>
          <p:cNvPicPr>
            <a:picLocks noChangeAspect="1"/>
          </p:cNvPicPr>
          <p:nvPr/>
        </p:nvPicPr>
        <p:blipFill>
          <a:blip r:embed="rId5"/>
          <a:stretch>
            <a:fillRect/>
          </a:stretch>
        </p:blipFill>
        <p:spPr>
          <a:xfrm>
            <a:off x="2866605" y="7874828"/>
            <a:ext cx="5478006" cy="19657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3027" y="-114300"/>
            <a:ext cx="3063341" cy="3063341"/>
          </a:xfrm>
          <a:prstGeom prst="rect">
            <a:avLst/>
          </a:prstGeom>
        </p:spPr>
      </p:pic>
      <p:sp>
        <p:nvSpPr>
          <p:cNvPr id="3" name="TextBox 2">
            <a:extLst>
              <a:ext uri="{FF2B5EF4-FFF2-40B4-BE49-F238E27FC236}">
                <a16:creationId xmlns:a16="http://schemas.microsoft.com/office/drawing/2014/main" id="{C4B8A5A5-3D44-0E62-15DC-76D1AC4D94A6}"/>
              </a:ext>
            </a:extLst>
          </p:cNvPr>
          <p:cNvSpPr txBox="1"/>
          <p:nvPr/>
        </p:nvSpPr>
        <p:spPr>
          <a:xfrm>
            <a:off x="895705" y="1648324"/>
            <a:ext cx="6096000" cy="830997"/>
          </a:xfrm>
          <a:prstGeom prst="rect">
            <a:avLst/>
          </a:prstGeom>
          <a:noFill/>
        </p:spPr>
        <p:txBody>
          <a:bodyPr wrap="square">
            <a:spAutoFit/>
          </a:bodyPr>
          <a:lstStyle/>
          <a:p>
            <a:pPr marL="0" indent="0" algn="ctr">
              <a:buNone/>
            </a:pPr>
            <a:r>
              <a:rPr lang="en-US" sz="4800" b="1">
                <a:latin typeface="Times New Roman" panose="02020603050405020304" pitchFamily="18" charset="0"/>
                <a:cs typeface="Times New Roman" panose="02020603050405020304" pitchFamily="18" charset="0"/>
              </a:rPr>
              <a:t>KHOA HỌC</a:t>
            </a:r>
          </a:p>
        </p:txBody>
      </p:sp>
      <p:sp>
        <p:nvSpPr>
          <p:cNvPr id="4" name="Title 1">
            <a:extLst>
              <a:ext uri="{FF2B5EF4-FFF2-40B4-BE49-F238E27FC236}">
                <a16:creationId xmlns:a16="http://schemas.microsoft.com/office/drawing/2014/main" id="{204F8D4C-04B9-677B-7498-55F86ADD1DFA}"/>
              </a:ext>
            </a:extLst>
          </p:cNvPr>
          <p:cNvSpPr txBox="1">
            <a:spLocks/>
          </p:cNvSpPr>
          <p:nvPr/>
        </p:nvSpPr>
        <p:spPr>
          <a:xfrm>
            <a:off x="4433591" y="259226"/>
            <a:ext cx="9144000" cy="894582"/>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94058A3D-1714-A05C-D484-09885C0E1AD2}"/>
              </a:ext>
            </a:extLst>
          </p:cNvPr>
          <p:cNvGrpSpPr/>
          <p:nvPr/>
        </p:nvGrpSpPr>
        <p:grpSpPr>
          <a:xfrm>
            <a:off x="11387356" y="3275377"/>
            <a:ext cx="6114398" cy="5756564"/>
            <a:chOff x="7591570" y="2346034"/>
            <a:chExt cx="4076265" cy="3837709"/>
          </a:xfrm>
        </p:grpSpPr>
        <p:grpSp>
          <p:nvGrpSpPr>
            <p:cNvPr id="42" name="Group 41">
              <a:extLst>
                <a:ext uri="{FF2B5EF4-FFF2-40B4-BE49-F238E27FC236}">
                  <a16:creationId xmlns:a16="http://schemas.microsoft.com/office/drawing/2014/main" id="{7468C35F-B02B-7FBC-C024-FBDFE00F5DA2}"/>
                </a:ext>
              </a:extLst>
            </p:cNvPr>
            <p:cNvGrpSpPr/>
            <p:nvPr/>
          </p:nvGrpSpPr>
          <p:grpSpPr>
            <a:xfrm>
              <a:off x="1003454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591570" y="2346034"/>
              <a:ext cx="4076265" cy="3837709"/>
            </a:xfrm>
            <a:prstGeom prst="rect">
              <a:avLst/>
            </a:prstGeom>
          </p:spPr>
        </p:pic>
      </p:grpSp>
    </p:spTree>
    <p:extLst>
      <p:ext uri="{BB962C8B-B14F-4D97-AF65-F5344CB8AC3E}">
        <p14:creationId xmlns:p14="http://schemas.microsoft.com/office/powerpoint/2010/main" val="255836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nodeType="withEffect">
                                  <p:stCondLst>
                                    <p:cond delay="0"/>
                                  </p:stCondLst>
                                  <p:childTnLst>
                                    <p:animMotion origin="layout" path="M -3.75E-6 1.85185E-6 L 0.39011 -0.00695 " pathEditMode="relative" rAng="0" ptsTypes="AA">
                                      <p:cBhvr>
                                        <p:cTn id="9" dur="2000" fill="hold"/>
                                        <p:tgtEl>
                                          <p:spTgt spid="10"/>
                                        </p:tgtEl>
                                        <p:attrNameLst>
                                          <p:attrName>ppt_x</p:attrName>
                                          <p:attrName>ppt_y</p:attrName>
                                        </p:attrNameLst>
                                      </p:cBhvr>
                                      <p:rCtr x="19505"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F64FC0C5-00B4-52F4-E8BB-4CED8E758B34}"/>
              </a:ext>
            </a:extLst>
          </p:cNvPr>
          <p:cNvGrpSpPr/>
          <p:nvPr/>
        </p:nvGrpSpPr>
        <p:grpSpPr>
          <a:xfrm>
            <a:off x="-6114397" y="3580177"/>
            <a:ext cx="6114398" cy="5756564"/>
            <a:chOff x="7591570" y="2346034"/>
            <a:chExt cx="4076265" cy="3837709"/>
          </a:xfrm>
        </p:grpSpPr>
        <p:grpSp>
          <p:nvGrpSpPr>
            <p:cNvPr id="3" name="Group 41">
              <a:extLst>
                <a:ext uri="{FF2B5EF4-FFF2-40B4-BE49-F238E27FC236}">
                  <a16:creationId xmlns:a16="http://schemas.microsoft.com/office/drawing/2014/main" id="{ABEB1B4B-F4C5-9D00-F03B-CB598E076202}"/>
                </a:ext>
              </a:extLst>
            </p:cNvPr>
            <p:cNvGrpSpPr/>
            <p:nvPr/>
          </p:nvGrpSpPr>
          <p:grpSpPr>
            <a:xfrm>
              <a:off x="10034541" y="3286829"/>
              <a:ext cx="1377866" cy="1956121"/>
              <a:chOff x="7561148" y="3474306"/>
              <a:chExt cx="1377866" cy="1956121"/>
            </a:xfrm>
          </p:grpSpPr>
          <p:pic>
            <p:nvPicPr>
              <p:cNvPr id="5" name="Graphic 38">
                <a:extLst>
                  <a:ext uri="{FF2B5EF4-FFF2-40B4-BE49-F238E27FC236}">
                    <a16:creationId xmlns:a16="http://schemas.microsoft.com/office/drawing/2014/main" id="{81BF3E91-AF02-830B-33CC-A3BA4572A2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1148" y="3474306"/>
                <a:ext cx="652783" cy="1956121"/>
              </a:xfrm>
              <a:prstGeom prst="rect">
                <a:avLst/>
              </a:prstGeom>
            </p:spPr>
          </p:pic>
          <p:pic>
            <p:nvPicPr>
              <p:cNvPr id="6" name="Graphic 39">
                <a:extLst>
                  <a:ext uri="{FF2B5EF4-FFF2-40B4-BE49-F238E27FC236}">
                    <a16:creationId xmlns:a16="http://schemas.microsoft.com/office/drawing/2014/main" id="{3324C9DA-3CCA-E04D-2F5A-795F53A449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747" y="4105377"/>
                <a:ext cx="1018779" cy="1325050"/>
              </a:xfrm>
              <a:prstGeom prst="rect">
                <a:avLst/>
              </a:prstGeom>
            </p:spPr>
          </p:pic>
          <p:pic>
            <p:nvPicPr>
              <p:cNvPr id="7" name="Graphic 40">
                <a:extLst>
                  <a:ext uri="{FF2B5EF4-FFF2-40B4-BE49-F238E27FC236}">
                    <a16:creationId xmlns:a16="http://schemas.microsoft.com/office/drawing/2014/main" id="{5CA1B793-CAD7-B2D5-6180-6C0D1D5B46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9530" y="4316394"/>
                <a:ext cx="639484" cy="1114033"/>
              </a:xfrm>
              <a:prstGeom prst="rect">
                <a:avLst/>
              </a:prstGeom>
            </p:spPr>
          </p:pic>
        </p:grpSp>
        <p:pic>
          <p:nvPicPr>
            <p:cNvPr id="4" name="Graphic 2">
              <a:extLst>
                <a:ext uri="{FF2B5EF4-FFF2-40B4-BE49-F238E27FC236}">
                  <a16:creationId xmlns:a16="http://schemas.microsoft.com/office/drawing/2014/main" id="{0F6CC8DF-D869-E463-D7F9-C87C3D825F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7591570" y="2346034"/>
              <a:ext cx="4076265" cy="3837709"/>
            </a:xfrm>
            <a:prstGeom prst="rect">
              <a:avLst/>
            </a:prstGeom>
          </p:spPr>
        </p:pic>
      </p:grpSp>
      <p:pic>
        <p:nvPicPr>
          <p:cNvPr id="10" name="Hình ảnh 9">
            <a:extLst>
              <a:ext uri="{FF2B5EF4-FFF2-40B4-BE49-F238E27FC236}">
                <a16:creationId xmlns:a16="http://schemas.microsoft.com/office/drawing/2014/main" id="{F44D001C-6240-B28C-37DC-BB38AFF22B3F}"/>
              </a:ext>
            </a:extLst>
          </p:cNvPr>
          <p:cNvPicPr>
            <a:picLocks noChangeAspect="1"/>
          </p:cNvPicPr>
          <p:nvPr/>
        </p:nvPicPr>
        <p:blipFill>
          <a:blip r:embed="rId12"/>
          <a:stretch>
            <a:fillRect/>
          </a:stretch>
        </p:blipFill>
        <p:spPr>
          <a:xfrm>
            <a:off x="1404698" y="8750574"/>
            <a:ext cx="16122270" cy="1655208"/>
          </a:xfrm>
          <a:prstGeom prst="rect">
            <a:avLst/>
          </a:prstGeom>
        </p:spPr>
      </p:pic>
      <p:pic>
        <p:nvPicPr>
          <p:cNvPr id="11" name="Celebration Sound Effect">
            <a:hlinkClick r:id="" action="ppaction://media"/>
            <a:extLst>
              <a:ext uri="{FF2B5EF4-FFF2-40B4-BE49-F238E27FC236}">
                <a16:creationId xmlns:a16="http://schemas.microsoft.com/office/drawing/2014/main" id="{70B58DBA-FB16-E6F6-68FF-B0729C9F54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95177" y="8750575"/>
            <a:ext cx="731045" cy="731045"/>
          </a:xfrm>
          <a:prstGeom prst="rect">
            <a:avLst/>
          </a:prstGeom>
        </p:spPr>
      </p:pic>
    </p:spTree>
    <p:extLst>
      <p:ext uri="{BB962C8B-B14F-4D97-AF65-F5344CB8AC3E}">
        <p14:creationId xmlns:p14="http://schemas.microsoft.com/office/powerpoint/2010/main" val="286048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nodeType="withEffect">
                                  <p:stCondLst>
                                    <p:cond delay="0"/>
                                  </p:stCondLst>
                                  <p:childTnLst>
                                    <p:animMotion origin="layout" path="M -2.5E-6 2.22222E-6 L 0.39011 -0.00695 " pathEditMode="relative" rAng="0" ptsTypes="AA">
                                      <p:cBhvr>
                                        <p:cTn id="9" dur="2000" fill="hold"/>
                                        <p:tgtEl>
                                          <p:spTgt spid="2"/>
                                        </p:tgtEl>
                                        <p:attrNameLst>
                                          <p:attrName>ppt_x</p:attrName>
                                          <p:attrName>ppt_y</p:attrName>
                                        </p:attrNameLst>
                                      </p:cBhvr>
                                      <p:rCtr x="19505" y="-347"/>
                                    </p:animMotion>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1" presetClass="mediacall" presetSubtype="0" fill="hold" nodeType="withEffect">
                                  <p:stCondLst>
                                    <p:cond delay="0"/>
                                  </p:stCondLst>
                                  <p:childTnLst>
                                    <p:cmd type="call" cmd="playFrom(0.0)">
                                      <p:cBhvr>
                                        <p:cTn id="17" dur="61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txBody>
          <a:bodyPr/>
          <a:lstStyle/>
          <a:p>
            <a:endParaRPr lang="en-US"/>
          </a:p>
        </p:txBody>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6"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1"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5" name="Picture 4"/>
          <p:cNvPicPr>
            <a:picLocks noChangeAspect="1"/>
          </p:cNvPicPr>
          <p:nvPr/>
        </p:nvPicPr>
        <p:blipFill>
          <a:blip r:embed="rId8"/>
          <a:stretch>
            <a:fillRect/>
          </a:stretch>
        </p:blipFill>
        <p:spPr>
          <a:xfrm>
            <a:off x="4267200" y="6226490"/>
            <a:ext cx="10614056" cy="2603218"/>
          </a:xfrm>
          <a:prstGeom prst="rect">
            <a:avLst/>
          </a:prstGeom>
        </p:spPr>
      </p:pic>
    </p:spTree>
    <p:extLst>
      <p:ext uri="{BB962C8B-B14F-4D97-AF65-F5344CB8AC3E}">
        <p14:creationId xmlns:p14="http://schemas.microsoft.com/office/powerpoint/2010/main" val="302402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8E8"/>
        </a:solidFill>
        <a:effectLst/>
      </p:bgPr>
    </p:bg>
    <p:spTree>
      <p:nvGrpSpPr>
        <p:cNvPr id="1" name=""/>
        <p:cNvGrpSpPr/>
        <p:nvPr/>
      </p:nvGrpSpPr>
      <p:grpSpPr>
        <a:xfrm>
          <a:off x="0" y="0"/>
          <a:ext cx="0" cy="0"/>
          <a:chOff x="0" y="0"/>
          <a:chExt cx="0" cy="0"/>
        </a:xfrm>
      </p:grpSpPr>
      <p:sp>
        <p:nvSpPr>
          <p:cNvPr id="2" name="Freeform 2"/>
          <p:cNvSpPr/>
          <p:nvPr/>
        </p:nvSpPr>
        <p:spPr>
          <a:xfrm rot="-2662528">
            <a:off x="5260140" y="5007909"/>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662528">
            <a:off x="5656645" y="5601182"/>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662528">
            <a:off x="5956266" y="6049492"/>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237886">
            <a:off x="9289252" y="-1391607"/>
            <a:ext cx="3231326" cy="5401913"/>
          </a:xfrm>
          <a:custGeom>
            <a:avLst/>
            <a:gdLst/>
            <a:ahLst/>
            <a:cxnLst/>
            <a:rect l="l" t="t" r="r" b="b"/>
            <a:pathLst>
              <a:path w="3231326" h="5401913">
                <a:moveTo>
                  <a:pt x="0" y="0"/>
                </a:moveTo>
                <a:lnTo>
                  <a:pt x="3231326" y="0"/>
                </a:lnTo>
                <a:lnTo>
                  <a:pt x="3231326" y="5401912"/>
                </a:lnTo>
                <a:lnTo>
                  <a:pt x="0" y="5401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10006969" y="-1251585"/>
            <a:ext cx="11875770" cy="1187577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10"/>
              <a:stretch>
                <a:fillRect t="-30803" b="-30803"/>
              </a:stretch>
            </a:blipFill>
          </p:spPr>
          <p:txBody>
            <a:bodyPr/>
            <a:lstStyle/>
            <a:p>
              <a:endParaRPr lang="en-US"/>
            </a:p>
          </p:txBody>
        </p:sp>
      </p:grpSp>
      <p:sp>
        <p:nvSpPr>
          <p:cNvPr id="8" name="TextBox 8"/>
          <p:cNvSpPr txBox="1"/>
          <p:nvPr/>
        </p:nvSpPr>
        <p:spPr>
          <a:xfrm>
            <a:off x="111257" y="285581"/>
            <a:ext cx="9686772" cy="8302786"/>
          </a:xfrm>
          <a:prstGeom prst="rect">
            <a:avLst/>
          </a:prstGeom>
        </p:spPr>
        <p:txBody>
          <a:bodyPr wrap="square" lIns="0" tIns="0" rIns="0" bIns="0" rtlCol="0" anchor="t">
            <a:spAutoFit/>
          </a:bodyPr>
          <a:lstStyle/>
          <a:p>
            <a:pPr algn="ctr">
              <a:lnSpc>
                <a:spcPct val="114000"/>
              </a:lnSpc>
            </a:pPr>
            <a:r>
              <a:rPr lang="vi-VN" sz="16100" dirty="0">
                <a:solidFill>
                  <a:srgbClr val="B47076"/>
                </a:solidFill>
                <a:latin typeface="#9Slide03 Cabin Bold" panose="00000800000000000000" pitchFamily="2" charset="0"/>
                <a:ea typeface="Cambria" panose="02040503050406030204" pitchFamily="18" charset="0"/>
              </a:rPr>
              <a:t>Ăn uống cân bằng lành mạnh</a:t>
            </a:r>
            <a:endParaRPr lang="en-US" sz="16100" dirty="0">
              <a:solidFill>
                <a:srgbClr val="B47076"/>
              </a:solidFill>
              <a:latin typeface="#9Slide03 Cabin Bold" panose="00000800000000000000" pitchFamily="2"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795" y="-673896"/>
            <a:ext cx="18588795" cy="10541796"/>
            <a:chOff x="0" y="0"/>
            <a:chExt cx="24785060" cy="14055728"/>
          </a:xfrm>
        </p:grpSpPr>
        <p:pic>
          <p:nvPicPr>
            <p:cNvPr id="3" name="Picture 3"/>
            <p:cNvPicPr>
              <a:picLocks noChangeAspect="1"/>
            </p:cNvPicPr>
            <p:nvPr/>
          </p:nvPicPr>
          <p:blipFill>
            <a:blip r:embed="rId2"/>
            <a:srcRect t="9073" r="16058" b="19520"/>
            <a:stretch>
              <a:fillRect/>
            </a:stretch>
          </p:blipFill>
          <p:spPr>
            <a:xfrm>
              <a:off x="0" y="0"/>
              <a:ext cx="24785060" cy="14055728"/>
            </a:xfrm>
            <a:prstGeom prst="rect">
              <a:avLst/>
            </a:prstGeom>
          </p:spPr>
        </p:pic>
      </p:grpSp>
      <p:sp>
        <p:nvSpPr>
          <p:cNvPr id="4" name="Freeform 4"/>
          <p:cNvSpPr/>
          <p:nvPr/>
        </p:nvSpPr>
        <p:spPr>
          <a:xfrm rot="-456497" flipH="1">
            <a:off x="-1362806" y="-1400593"/>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56497" flipH="1">
            <a:off x="-1297649" y="-912801"/>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456497" flipH="1">
            <a:off x="-1239362" y="-476440"/>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069555">
            <a:off x="-77072" y="-1832794"/>
            <a:ext cx="5339751" cy="4114800"/>
          </a:xfrm>
          <a:custGeom>
            <a:avLst/>
            <a:gdLst/>
            <a:ahLst/>
            <a:cxnLst/>
            <a:rect l="l" t="t" r="r" b="b"/>
            <a:pathLst>
              <a:path w="5339751" h="4114800">
                <a:moveTo>
                  <a:pt x="0" y="0"/>
                </a:moveTo>
                <a:lnTo>
                  <a:pt x="5339750" y="0"/>
                </a:lnTo>
                <a:lnTo>
                  <a:pt x="533975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453328" y="4731832"/>
            <a:ext cx="11120281" cy="4514697"/>
          </a:xfrm>
          <a:prstGeom prst="rect">
            <a:avLst/>
          </a:prstGeom>
        </p:spPr>
        <p:txBody>
          <a:bodyPr wrap="square" lIns="0" tIns="0" rIns="0" bIns="0" rtlCol="0" anchor="t">
            <a:spAutoFit/>
          </a:bodyPr>
          <a:lstStyle/>
          <a:p>
            <a:pPr algn="just">
              <a:lnSpc>
                <a:spcPts val="3919"/>
              </a:lnSpc>
            </a:pPr>
            <a:r>
              <a:rPr lang="vi-VN" sz="3600" dirty="0">
                <a:solidFill>
                  <a:srgbClr val="C27F85"/>
                </a:solidFill>
                <a:latin typeface="Josefin Sans"/>
              </a:rPr>
              <a:t>Chế độ ăn uống cân bằng cần phối hợp nhiều loại thực phẩm thuộc các nhóm khác nhau với lượng thích hợp để đảm bảo nhu cầu về năng lượng và chất dinh dưỡng cần thiết cho cơ thể; hạn chế thức ăn chế biến sẵn, thức ăn nhiều dầu mỡ, muối và đồ ngọt. Để xây dựng chế độ ăn uống cân bằng, lành mạnh, người ta thường dựa vào Tháp dinh dưỡng. Tháp dinh dưỡng minh họa lượng thực phẩm ở các nhóm khác nhau phù hợp với từng độ tuổi.</a:t>
            </a:r>
            <a:endParaRPr lang="en-US" sz="3600" dirty="0">
              <a:solidFill>
                <a:srgbClr val="C27F85"/>
              </a:solidFill>
              <a:latin typeface="Josefin Sans"/>
            </a:endParaRPr>
          </a:p>
        </p:txBody>
      </p:sp>
      <p:sp>
        <p:nvSpPr>
          <p:cNvPr id="10" name="Freeform 10"/>
          <p:cNvSpPr/>
          <p:nvPr/>
        </p:nvSpPr>
        <p:spPr>
          <a:xfrm rot="681488">
            <a:off x="11742482" y="5428089"/>
            <a:ext cx="4260617" cy="2099322"/>
          </a:xfrm>
          <a:custGeom>
            <a:avLst/>
            <a:gdLst/>
            <a:ahLst/>
            <a:cxnLst/>
            <a:rect l="l" t="t" r="r" b="b"/>
            <a:pathLst>
              <a:path w="4260617" h="2099322">
                <a:moveTo>
                  <a:pt x="0" y="0"/>
                </a:moveTo>
                <a:lnTo>
                  <a:pt x="4260618" y="0"/>
                </a:lnTo>
                <a:lnTo>
                  <a:pt x="4260618" y="2099322"/>
                </a:lnTo>
                <a:lnTo>
                  <a:pt x="0" y="20993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6395431">
            <a:off x="-1526526" y="-2433556"/>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6395431">
            <a:off x="-2265421" y="-268248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395431">
            <a:off x="-2975134" y="-2927354"/>
            <a:ext cx="14986754" cy="11877002"/>
          </a:xfrm>
          <a:custGeom>
            <a:avLst/>
            <a:gdLst/>
            <a:ahLst/>
            <a:cxnLst/>
            <a:rect l="l" t="t" r="r" b="b"/>
            <a:pathLst>
              <a:path w="14986754" h="11877002">
                <a:moveTo>
                  <a:pt x="0" y="0"/>
                </a:moveTo>
                <a:lnTo>
                  <a:pt x="14986754" y="0"/>
                </a:lnTo>
                <a:lnTo>
                  <a:pt x="14986754" y="11877003"/>
                </a:lnTo>
                <a:lnTo>
                  <a:pt x="0" y="11877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611372">
            <a:off x="3178734" y="5037739"/>
            <a:ext cx="4457149" cy="5263680"/>
          </a:xfrm>
          <a:custGeom>
            <a:avLst/>
            <a:gdLst/>
            <a:ahLst/>
            <a:cxnLst/>
            <a:rect l="l" t="t" r="r" b="b"/>
            <a:pathLst>
              <a:path w="4457149" h="5263680">
                <a:moveTo>
                  <a:pt x="0" y="0"/>
                </a:moveTo>
                <a:lnTo>
                  <a:pt x="4457148" y="0"/>
                </a:lnTo>
                <a:lnTo>
                  <a:pt x="4457148" y="5263680"/>
                </a:lnTo>
                <a:lnTo>
                  <a:pt x="0" y="52636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0319779">
            <a:off x="11702153" y="-2355870"/>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3541476" y="8496300"/>
            <a:ext cx="5819775" cy="1384995"/>
          </a:xfrm>
          <a:prstGeom prst="rect">
            <a:avLst/>
          </a:prstGeom>
        </p:spPr>
        <p:txBody>
          <a:bodyPr wrap="square" lIns="0" tIns="0" rIns="0" bIns="0" rtlCol="0" anchor="t">
            <a:spAutoFit/>
          </a:bodyPr>
          <a:lstStyle/>
          <a:p>
            <a:pPr algn="ctr">
              <a:lnSpc>
                <a:spcPts val="10829"/>
              </a:lnSpc>
            </a:pPr>
            <a:r>
              <a:rPr lang="vi-VN" sz="11164" dirty="0">
                <a:solidFill>
                  <a:srgbClr val="B47076"/>
                </a:solidFill>
                <a:latin typeface="Aprila Semi-Bold"/>
              </a:rPr>
              <a:t>NHÓM 4</a:t>
            </a:r>
            <a:endParaRPr lang="en-US" sz="11164" dirty="0">
              <a:solidFill>
                <a:srgbClr val="B47076"/>
              </a:solidFill>
              <a:latin typeface="Aprila Semi-Bold"/>
            </a:endParaRPr>
          </a:p>
        </p:txBody>
      </p:sp>
      <p:sp>
        <p:nvSpPr>
          <p:cNvPr id="15" name="TextBox 15"/>
          <p:cNvSpPr txBox="1"/>
          <p:nvPr/>
        </p:nvSpPr>
        <p:spPr>
          <a:xfrm>
            <a:off x="452027" y="800100"/>
            <a:ext cx="8132431" cy="6175024"/>
          </a:xfrm>
          <a:prstGeom prst="rect">
            <a:avLst/>
          </a:prstGeom>
        </p:spPr>
        <p:txBody>
          <a:bodyPr wrap="square" lIns="0" tIns="0" rIns="0" bIns="0" rtlCol="0" anchor="t">
            <a:spAutoFit/>
          </a:bodyPr>
          <a:lstStyle/>
          <a:p>
            <a:pPr algn="just">
              <a:lnSpc>
                <a:spcPct val="114000"/>
              </a:lnSpc>
            </a:pPr>
            <a:r>
              <a:rPr lang="vi-VN" sz="4400" dirty="0">
                <a:latin typeface="Cambria" panose="02040503050406030204" pitchFamily="18" charset="0"/>
                <a:ea typeface="Cambria" panose="02040503050406030204" pitchFamily="18" charset="0"/>
              </a:rPr>
              <a:t>Quan sát các tầng của tháp dinh dưỡng và nhận xét:</a:t>
            </a:r>
          </a:p>
          <a:p>
            <a:pPr marL="457200" indent="-457200" algn="just">
              <a:lnSpc>
                <a:spcPct val="114000"/>
              </a:lnSpc>
              <a:buFontTx/>
              <a:buChar char="-"/>
            </a:pPr>
            <a:r>
              <a:rPr lang="vi-VN" sz="4400" dirty="0">
                <a:latin typeface="Cambria" panose="02040503050406030204" pitchFamily="18" charset="0"/>
                <a:ea typeface="Cambria" panose="02040503050406030204" pitchFamily="18" charset="0"/>
              </a:rPr>
              <a:t>Mỗi tầng tháp dinh dưỡng chứa những thực phẩm nào?</a:t>
            </a:r>
          </a:p>
          <a:p>
            <a:pPr algn="just">
              <a:lnSpc>
                <a:spcPct val="114000"/>
              </a:lnSpc>
            </a:pPr>
            <a:r>
              <a:rPr lang="vi-VN" sz="4400" dirty="0">
                <a:latin typeface="Cambria" panose="02040503050406030204" pitchFamily="18" charset="0"/>
                <a:ea typeface="Cambria" panose="02040503050406030204" pitchFamily="18" charset="0"/>
              </a:rPr>
              <a:t>-  Những thực phẩm đó thuộc nhóm nào?</a:t>
            </a:r>
          </a:p>
          <a:p>
            <a:pPr algn="just">
              <a:lnSpc>
                <a:spcPct val="114000"/>
              </a:lnSpc>
            </a:pPr>
            <a:r>
              <a:rPr lang="vi-VN" sz="4400" dirty="0">
                <a:latin typeface="Cambria" panose="02040503050406030204" pitchFamily="18" charset="0"/>
                <a:ea typeface="Cambria" panose="02040503050406030204" pitchFamily="18" charset="0"/>
              </a:rPr>
              <a:t>- Mức độ cần sử dụng thực phẩm trong mỗi tầng như thế nào?</a:t>
            </a:r>
            <a:endParaRPr lang="en-US" sz="44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12"/>
          <a:srcRect l="13750" t="13704" r="37500" b="7037"/>
          <a:stretch/>
        </p:blipFill>
        <p:spPr>
          <a:xfrm>
            <a:off x="9379085" y="1948545"/>
            <a:ext cx="8915400" cy="815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DDDC"/>
        </a:solidFill>
        <a:effectLst/>
      </p:bgPr>
    </p:bg>
    <p:spTree>
      <p:nvGrpSpPr>
        <p:cNvPr id="1" name=""/>
        <p:cNvGrpSpPr/>
        <p:nvPr/>
      </p:nvGrpSpPr>
      <p:grpSpPr>
        <a:xfrm>
          <a:off x="0" y="0"/>
          <a:ext cx="0" cy="0"/>
          <a:chOff x="0" y="0"/>
          <a:chExt cx="0" cy="0"/>
        </a:xfrm>
      </p:grpSpPr>
      <p:sp>
        <p:nvSpPr>
          <p:cNvPr id="2" name="Freeform 2"/>
          <p:cNvSpPr/>
          <p:nvPr/>
        </p:nvSpPr>
        <p:spPr>
          <a:xfrm rot="3394052">
            <a:off x="9808362" y="2861512"/>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394052">
            <a:off x="9464700" y="3447409"/>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3526607">
            <a:off x="9737588" y="3860755"/>
            <a:ext cx="13881183" cy="14366037"/>
          </a:xfrm>
          <a:custGeom>
            <a:avLst/>
            <a:gdLst/>
            <a:ahLst/>
            <a:cxnLst/>
            <a:rect l="l" t="t" r="r" b="b"/>
            <a:pathLst>
              <a:path w="13881183" h="14366037">
                <a:moveTo>
                  <a:pt x="0" y="0"/>
                </a:moveTo>
                <a:lnTo>
                  <a:pt x="13881183" y="0"/>
                </a:lnTo>
                <a:lnTo>
                  <a:pt x="13881183" y="14366036"/>
                </a:lnTo>
                <a:lnTo>
                  <a:pt x="0" y="14366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511824">
            <a:off x="-1929028" y="7200900"/>
            <a:ext cx="4646123" cy="4114800"/>
          </a:xfrm>
          <a:custGeom>
            <a:avLst/>
            <a:gdLst/>
            <a:ahLst/>
            <a:cxnLst/>
            <a:rect l="l" t="t" r="r" b="b"/>
            <a:pathLst>
              <a:path w="4646123" h="4114800">
                <a:moveTo>
                  <a:pt x="0" y="0"/>
                </a:moveTo>
                <a:lnTo>
                  <a:pt x="4646123" y="0"/>
                </a:lnTo>
                <a:lnTo>
                  <a:pt x="46461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9482979" y="7847451"/>
            <a:ext cx="7175745" cy="1429494"/>
          </a:xfrm>
          <a:prstGeom prst="rect">
            <a:avLst/>
          </a:prstGeom>
        </p:spPr>
        <p:txBody>
          <a:bodyPr lIns="0" tIns="0" rIns="0" bIns="0" rtlCol="0" anchor="t">
            <a:spAutoFit/>
          </a:bodyPr>
          <a:lstStyle/>
          <a:p>
            <a:pPr algn="r">
              <a:lnSpc>
                <a:spcPts val="10829"/>
              </a:lnSpc>
            </a:pPr>
            <a:r>
              <a:rPr lang="vi-VN" sz="13400" b="1" dirty="0">
                <a:solidFill>
                  <a:srgbClr val="B47076"/>
                </a:solidFill>
                <a:latin typeface="Cambria" panose="02040503050406030204" pitchFamily="18" charset="0"/>
                <a:ea typeface="Cambria" panose="02040503050406030204" pitchFamily="18" charset="0"/>
              </a:rPr>
              <a:t>CHIA SẺ</a:t>
            </a:r>
            <a:endParaRPr lang="en-US" sz="13400" b="1" dirty="0">
              <a:solidFill>
                <a:srgbClr val="B47076"/>
              </a:solidFill>
              <a:latin typeface="Cambria" panose="02040503050406030204" pitchFamily="18" charset="0"/>
              <a:ea typeface="Cambria" panose="02040503050406030204" pitchFamily="18" charset="0"/>
            </a:endParaRPr>
          </a:p>
        </p:txBody>
      </p:sp>
      <p:sp>
        <p:nvSpPr>
          <p:cNvPr id="11" name="Rectangle 10"/>
          <p:cNvSpPr/>
          <p:nvPr/>
        </p:nvSpPr>
        <p:spPr>
          <a:xfrm>
            <a:off x="609600" y="1320198"/>
            <a:ext cx="16484267" cy="5950090"/>
          </a:xfrm>
          <a:prstGeom prst="rect">
            <a:avLst/>
          </a:prstGeom>
        </p:spPr>
        <p:txBody>
          <a:bodyPr wrap="square">
            <a:spAutoFit/>
          </a:bodyPr>
          <a:lstStyle/>
          <a:p>
            <a:pPr algn="just">
              <a:lnSpc>
                <a:spcPct val="120000"/>
              </a:lnSpc>
              <a:spcAft>
                <a:spcPts val="0"/>
              </a:spcAft>
            </a:pPr>
            <a:r>
              <a:rPr lang="nl-NL" sz="3200" spc="-30" dirty="0">
                <a:latin typeface="Times New Roman" panose="02020603050405020304" pitchFamily="18" charset="0"/>
                <a:ea typeface="Times New Roman" panose="02020603050405020304" pitchFamily="18" charset="0"/>
              </a:rPr>
              <a:t>+ </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lương</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thực</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bánh</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mì</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gạo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tây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lang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mì</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bắp</a:t>
            </a:r>
            <a:r>
              <a:rPr lang="en-US" sz="3200" spc="-30" dirty="0">
                <a:solidFill>
                  <a:srgbClr val="333333"/>
                </a:solidFill>
                <a:latin typeface="Times New Roman" panose="02020603050405020304" pitchFamily="18" charset="0"/>
                <a:ea typeface="Calibri" panose="020F0502020204030204" pitchFamily="34" charset="0"/>
              </a:rPr>
              <a:t>,…</a:t>
            </a:r>
            <a:r>
              <a:rPr lang="en-US" sz="3200" spc="-30" dirty="0" err="1">
                <a:solidFill>
                  <a:srgbClr val="333333"/>
                </a:solidFill>
                <a:latin typeface="Times New Roman" panose="02020603050405020304" pitchFamily="18" charset="0"/>
                <a:ea typeface="Calibri" panose="020F0502020204030204" pitchFamily="34" charset="0"/>
              </a:rPr>
              <a:t>Nhóm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thực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phẩm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nên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ăn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đủ</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từ</a:t>
            </a:r>
            <a:r>
              <a:rPr lang="en-US" sz="3200" spc="-30" dirty="0">
                <a:solidFill>
                  <a:srgbClr val="333333"/>
                </a:solidFill>
                <a:latin typeface="Times New Roman" panose="02020603050405020304" pitchFamily="18" charset="0"/>
                <a:ea typeface="Calibri" panose="020F0502020204030204" pitchFamily="34" charset="0"/>
              </a:rPr>
              <a:t> 150-250g/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rau</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củ</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quả</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150-250g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loại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rau</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bắp</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cải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xúp</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lơ</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loại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củ</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quả</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chuối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nggo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khoai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cà</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chua</a:t>
            </a:r>
            <a:r>
              <a:rPr lang="en-US" sz="3200" spc="-30" dirty="0">
                <a:solidFill>
                  <a:srgbClr val="333333"/>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Sữa</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và</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các</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sản</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phẩm</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từ</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b="1" spc="-30" dirty="0" err="1">
                <a:solidFill>
                  <a:srgbClr val="424C5F"/>
                </a:solidFill>
                <a:latin typeface="Times New Roman" panose="02020603050405020304" pitchFamily="18" charset="0"/>
                <a:ea typeface="Times New Roman" panose="02020603050405020304" pitchFamily="18" charset="0"/>
              </a:rPr>
              <a:t>sữa</a:t>
            </a:r>
            <a:r>
              <a:rPr lang="en-US" sz="3200" b="1" spc="-30" dirty="0">
                <a:solidFill>
                  <a:srgbClr val="424C5F"/>
                </a:solidFill>
                <a:latin typeface="Times New Roman" panose="02020603050405020304" pitchFamily="18" charset="0"/>
                <a:ea typeface="Times New Roman" panose="02020603050405020304" pitchFamily="18" charset="0"/>
              </a:rPr>
              <a:t>: </a:t>
            </a:r>
            <a:r>
              <a:rPr lang="en-US" sz="3200" spc="-30" dirty="0" err="1">
                <a:solidFill>
                  <a:srgbClr val="333333"/>
                </a:solidFill>
                <a:latin typeface="Times New Roman" panose="02020603050405020304" pitchFamily="18" charset="0"/>
                <a:ea typeface="Calibri" panose="020F0502020204030204" pitchFamily="34" charset="0"/>
              </a:rPr>
              <a:t>từ</a:t>
            </a:r>
            <a:r>
              <a:rPr lang="en-US" sz="3200" spc="-30" dirty="0">
                <a:solidFill>
                  <a:srgbClr val="333333"/>
                </a:solidFill>
                <a:latin typeface="Times New Roman" panose="02020603050405020304" pitchFamily="18" charset="0"/>
                <a:ea typeface="Calibri" panose="020F0502020204030204" pitchFamily="34" charset="0"/>
              </a:rPr>
              <a:t> 400 -600ml /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thực</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phẩm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bổ</a:t>
            </a:r>
            <a:r>
              <a:rPr lang="en-US" sz="3200" b="1" spc="-30" dirty="0">
                <a:solidFill>
                  <a:srgbClr val="333333"/>
                </a:solidFill>
                <a:latin typeface="Times New Roman" panose="02020603050405020304" pitchFamily="18" charset="0"/>
                <a:ea typeface="Calibri" panose="020F0502020204030204" pitchFamily="34" charset="0"/>
              </a:rPr>
              <a:t> sung </a:t>
            </a:r>
            <a:r>
              <a:rPr lang="en-US" sz="3200" b="1" spc="-30" dirty="0" err="1">
                <a:solidFill>
                  <a:srgbClr val="333333"/>
                </a:solidFill>
                <a:latin typeface="Times New Roman" panose="02020603050405020304" pitchFamily="18" charset="0"/>
                <a:ea typeface="Calibri" panose="020F0502020204030204" pitchFamily="34" charset="0"/>
              </a:rPr>
              <a:t>đạm</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sữa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sữa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chua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phô</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mai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thịt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gia</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cầm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trứng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hạt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và</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nhóm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họ</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đậu</a:t>
            </a:r>
            <a:r>
              <a:rPr lang="en-US" sz="3200" spc="-30" dirty="0">
                <a:solidFill>
                  <a:srgbClr val="333333"/>
                </a:solidFill>
                <a:latin typeface="Times New Roman" panose="02020603050405020304" pitchFamily="18" charset="0"/>
                <a:ea typeface="Calibri" panose="020F0502020204030204" pitchFamily="34" charset="0"/>
              </a:rPr>
              <a:t> 25g/ </a:t>
            </a:r>
            <a:r>
              <a:rPr lang="en-US" sz="3200" spc="-30" dirty="0" err="1">
                <a:solidFill>
                  <a:srgbClr val="333333"/>
                </a:solidFill>
                <a:latin typeface="Times New Roman" panose="02020603050405020304" pitchFamily="18" charset="0"/>
                <a:ea typeface="Calibri" panose="020F0502020204030204" pitchFamily="34" charset="0"/>
              </a:rPr>
              <a:t>ngày</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dầu</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mỡ</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gồm</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các</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chất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béo</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mỗi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15g </a:t>
            </a:r>
            <a:endParaRPr lang="en-US" sz="3200" dirty="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a:solidFill>
                  <a:srgbClr val="333333"/>
                </a:solidFill>
                <a:latin typeface="Times New Roman" panose="02020603050405020304" pitchFamily="18" charset="0"/>
                <a:ea typeface="Calibri" panose="020F0502020204030204" pitchFamily="34" charset="0"/>
              </a:rPr>
              <a:t>+</a:t>
            </a:r>
            <a:r>
              <a:rPr lang="en-US" sz="3200" b="1" spc="-30" dirty="0" err="1">
                <a:solidFill>
                  <a:srgbClr val="333333"/>
                </a:solidFill>
                <a:latin typeface="Times New Roman" panose="02020603050405020304" pitchFamily="18" charset="0"/>
                <a:ea typeface="Calibri" panose="020F0502020204030204" pitchFamily="34" charset="0"/>
              </a:rPr>
              <a:t>Nhóm</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đường</a:t>
            </a:r>
            <a:r>
              <a:rPr lang="en-US" sz="3200" b="1" spc="-30" dirty="0">
                <a:solidFill>
                  <a:srgbClr val="333333"/>
                </a:solidFill>
                <a:latin typeface="Times New Roman" panose="02020603050405020304" pitchFamily="18" charset="0"/>
                <a:ea typeface="Calibri" panose="020F0502020204030204" pitchFamily="34" charset="0"/>
              </a:rPr>
              <a:t>, </a:t>
            </a:r>
            <a:r>
              <a:rPr lang="en-US" sz="3200" b="1" spc="-30" dirty="0" err="1">
                <a:solidFill>
                  <a:srgbClr val="333333"/>
                </a:solidFill>
                <a:latin typeface="Times New Roman" panose="02020603050405020304" pitchFamily="18" charset="0"/>
                <a:ea typeface="Calibri" panose="020F0502020204030204" pitchFamily="34" charset="0"/>
              </a:rPr>
              <a:t>muối</a:t>
            </a:r>
            <a:r>
              <a:rPr lang="en-US" sz="3200" b="1" spc="-30" dirty="0">
                <a:solidFill>
                  <a:srgbClr val="333333"/>
                </a:solidFill>
                <a:latin typeface="Times New Roman" panose="02020603050405020304" pitchFamily="18" charset="0"/>
                <a:ea typeface="Calibri" panose="020F0502020204030204" pitchFamily="34" charset="0"/>
              </a:rPr>
              <a:t>:</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cần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hạn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chế</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trong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khẩu</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phần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ăn</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hàng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Đường</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15g/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muối</a:t>
            </a:r>
            <a:r>
              <a:rPr lang="en-US" sz="3200" spc="-30" dirty="0">
                <a:solidFill>
                  <a:srgbClr val="333333"/>
                </a:solidFill>
                <a:latin typeface="Times New Roman" panose="02020603050405020304" pitchFamily="18" charset="0"/>
                <a:ea typeface="Calibri" panose="020F0502020204030204" pitchFamily="34" charset="0"/>
              </a:rPr>
              <a:t> </a:t>
            </a:r>
            <a:r>
              <a:rPr lang="en-US" sz="3200" spc="-30" dirty="0" err="1">
                <a:solidFill>
                  <a:srgbClr val="333333"/>
                </a:solidFill>
                <a:latin typeface="Times New Roman" panose="02020603050405020304" pitchFamily="18" charset="0"/>
                <a:ea typeface="Calibri" panose="020F0502020204030204" pitchFamily="34" charset="0"/>
              </a:rPr>
              <a:t>dưới</a:t>
            </a:r>
            <a:r>
              <a:rPr lang="en-US" sz="3200" spc="-30" dirty="0">
                <a:solidFill>
                  <a:srgbClr val="333333"/>
                </a:solidFill>
                <a:latin typeface="Times New Roman" panose="02020603050405020304" pitchFamily="18" charset="0"/>
                <a:ea typeface="Calibri" panose="020F0502020204030204" pitchFamily="34" charset="0"/>
              </a:rPr>
              <a:t> 4g/ </a:t>
            </a:r>
            <a:r>
              <a:rPr lang="en-US" sz="3200" spc="-30" dirty="0" err="1">
                <a:solidFill>
                  <a:srgbClr val="333333"/>
                </a:solidFill>
                <a:latin typeface="Times New Roman" panose="02020603050405020304" pitchFamily="18" charset="0"/>
                <a:ea typeface="Calibri" panose="020F0502020204030204" pitchFamily="34" charset="0"/>
              </a:rPr>
              <a:t>ngày</a:t>
            </a:r>
            <a:r>
              <a:rPr lang="en-US" sz="3200" spc="-30" dirty="0">
                <a:solidFill>
                  <a:srgbClr val="333333"/>
                </a:solidFill>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Calibri" panose="020F0502020204030204" pitchFamily="34" charset="0"/>
            </a:endParaRPr>
          </a:p>
        </p:txBody>
      </p:sp>
      <p:sp>
        <p:nvSpPr>
          <p:cNvPr id="13" name="Rounded Rectangle 12"/>
          <p:cNvSpPr/>
          <p:nvPr/>
        </p:nvSpPr>
        <p:spPr>
          <a:xfrm>
            <a:off x="304800" y="114300"/>
            <a:ext cx="17754600" cy="1066800"/>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302730" y="253398"/>
            <a:ext cx="17909070" cy="699102"/>
          </a:xfrm>
          <a:prstGeom prst="rect">
            <a:avLst/>
          </a:prstGeom>
        </p:spPr>
        <p:txBody>
          <a:bodyPr wrap="none">
            <a:spAutoFit/>
          </a:bodyPr>
          <a:lstStyle/>
          <a:p>
            <a:pPr algn="just">
              <a:lnSpc>
                <a:spcPct val="120000"/>
              </a:lnSpc>
              <a:spcAft>
                <a:spcPts val="0"/>
              </a:spcAft>
            </a:pPr>
            <a:r>
              <a:rPr lang="nl-NL" sz="3600" b="1" dirty="0">
                <a:latin typeface="Times New Roman" panose="02020603050405020304" pitchFamily="18" charset="0"/>
                <a:ea typeface="Times New Roman" panose="02020603050405020304" pitchFamily="18" charset="0"/>
              </a:rPr>
              <a:t>Tháp dinh dưỡng gồm: muối, đường, chất béo, đạm, các loại quả, rau xanh và lương thực.</a:t>
            </a:r>
            <a:endParaRPr lang="en-US" sz="3600" b="1" dirty="0">
              <a:latin typeface="Times New Roman" panose="02020603050405020304" pitchFamily="18" charset="0"/>
              <a:ea typeface="Calibri" panose="020F0502020204030204" pitchFamily="34" charset="0"/>
            </a:endParaRPr>
          </a:p>
        </p:txBody>
      </p:sp>
      <p:sp>
        <p:nvSpPr>
          <p:cNvPr id="15" name="Rounded Rectangle 14"/>
          <p:cNvSpPr/>
          <p:nvPr/>
        </p:nvSpPr>
        <p:spPr>
          <a:xfrm>
            <a:off x="776717" y="7314050"/>
            <a:ext cx="7986283" cy="2172849"/>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p:cNvSpPr/>
          <p:nvPr/>
        </p:nvSpPr>
        <p:spPr>
          <a:xfrm>
            <a:off x="812853" y="7335100"/>
            <a:ext cx="7914010" cy="2115451"/>
          </a:xfrm>
          <a:prstGeom prst="rect">
            <a:avLst/>
          </a:prstGeom>
        </p:spPr>
        <p:txBody>
          <a:bodyPr wrap="square">
            <a:spAutoFit/>
          </a:bodyPr>
          <a:lstStyle/>
          <a:p>
            <a:pPr algn="just">
              <a:lnSpc>
                <a:spcPct val="120000"/>
              </a:lnSpc>
              <a:spcAft>
                <a:spcPts val="0"/>
              </a:spcAft>
            </a:pPr>
            <a:r>
              <a:rPr lang="nl-NL" sz="2800" i="1" dirty="0">
                <a:latin typeface="Times New Roman" panose="02020603050405020304" pitchFamily="18" charset="0"/>
                <a:ea typeface="Times New Roman" panose="02020603050405020304" pitchFamily="18" charset="0"/>
              </a:rPr>
              <a:t> Các loại thực phẩm sẽ được biểu diễn theo hình kim tự tháp với đỉnh tháp tượng trưng cho nhóm thực phẩm cần hạn chế ăn và đáy tháp là nhóm thực phẩm cho phép ăn nhiều</a:t>
            </a:r>
            <a:r>
              <a:rPr lang="vi-VN" sz="2800" i="1" dirty="0">
                <a:latin typeface="Times New Roman" panose="02020603050405020304" pitchFamily="18" charset="0"/>
                <a:ea typeface="Times New Roman" panose="02020603050405020304" pitchFamily="18" charset="0"/>
              </a:rPr>
              <a:t>.</a:t>
            </a:r>
            <a:endParaRPr lang="en-US" sz="2800" i="1"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2" grpId="0"/>
      <p:bldP spid="15"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6000" cy="10287000"/>
            <a:chOff x="0" y="0"/>
            <a:chExt cx="8128000" cy="13716000"/>
          </a:xfrm>
        </p:grpSpPr>
        <p:pic>
          <p:nvPicPr>
            <p:cNvPr id="3" name="Picture 3"/>
            <p:cNvPicPr>
              <a:picLocks noChangeAspect="1"/>
            </p:cNvPicPr>
            <p:nvPr/>
          </p:nvPicPr>
          <p:blipFill>
            <a:blip r:embed="rId2"/>
            <a:srcRect l="5555" r="5555"/>
            <a:stretch>
              <a:fillRect/>
            </a:stretch>
          </p:blipFill>
          <p:spPr>
            <a:xfrm>
              <a:off x="0" y="0"/>
              <a:ext cx="8128000" cy="13716000"/>
            </a:xfrm>
            <a:prstGeom prst="rect">
              <a:avLst/>
            </a:prstGeom>
          </p:spPr>
        </p:pic>
      </p:grpSp>
      <p:grpSp>
        <p:nvGrpSpPr>
          <p:cNvPr id="4" name="Group 4"/>
          <p:cNvGrpSpPr/>
          <p:nvPr/>
        </p:nvGrpSpPr>
        <p:grpSpPr>
          <a:xfrm>
            <a:off x="6096000" y="0"/>
            <a:ext cx="6096000" cy="10287000"/>
            <a:chOff x="0" y="0"/>
            <a:chExt cx="8128000" cy="13716000"/>
          </a:xfrm>
        </p:grpSpPr>
        <p:pic>
          <p:nvPicPr>
            <p:cNvPr id="5" name="Picture 5"/>
            <p:cNvPicPr>
              <a:picLocks noChangeAspect="1"/>
            </p:cNvPicPr>
            <p:nvPr/>
          </p:nvPicPr>
          <p:blipFill>
            <a:blip r:embed="rId3"/>
            <a:srcRect l="17039" r="20160" b="24316"/>
            <a:stretch>
              <a:fillRect/>
            </a:stretch>
          </p:blipFill>
          <p:spPr>
            <a:xfrm>
              <a:off x="0" y="0"/>
              <a:ext cx="8128000" cy="13716000"/>
            </a:xfrm>
            <a:prstGeom prst="rect">
              <a:avLst/>
            </a:prstGeom>
          </p:spPr>
        </p:pic>
      </p:grpSp>
      <p:grpSp>
        <p:nvGrpSpPr>
          <p:cNvPr id="6" name="Group 6"/>
          <p:cNvGrpSpPr/>
          <p:nvPr/>
        </p:nvGrpSpPr>
        <p:grpSpPr>
          <a:xfrm>
            <a:off x="12192000" y="0"/>
            <a:ext cx="6096000" cy="10287000"/>
            <a:chOff x="0" y="0"/>
            <a:chExt cx="8128000" cy="13716000"/>
          </a:xfrm>
        </p:grpSpPr>
        <p:pic>
          <p:nvPicPr>
            <p:cNvPr id="7" name="Picture 7"/>
            <p:cNvPicPr>
              <a:picLocks noChangeAspect="1"/>
            </p:cNvPicPr>
            <p:nvPr/>
          </p:nvPicPr>
          <p:blipFill>
            <a:blip r:embed="rId4"/>
            <a:srcRect l="5555" r="5555"/>
            <a:stretch>
              <a:fillRect/>
            </a:stretch>
          </p:blipFill>
          <p:spPr>
            <a:xfrm>
              <a:off x="0" y="0"/>
              <a:ext cx="8128000" cy="13716000"/>
            </a:xfrm>
            <a:prstGeom prst="rect">
              <a:avLst/>
            </a:prstGeom>
          </p:spPr>
        </p:pic>
      </p:grpSp>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Rectangle 13"/>
          <p:cNvSpPr/>
          <p:nvPr/>
        </p:nvSpPr>
        <p:spPr>
          <a:xfrm>
            <a:off x="3795151" y="1203729"/>
            <a:ext cx="10736497"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Ngoài việc ăn theo tháp dinh dưỡng </a:t>
            </a:r>
            <a:r>
              <a:rPr lang="vi-VN" sz="5400" dirty="0">
                <a:latin typeface="Times New Roman" panose="02020603050405020304" pitchFamily="18" charset="0"/>
                <a:ea typeface="Times New Roman" panose="02020603050405020304" pitchFamily="18" charset="0"/>
              </a:rPr>
              <a:t>  </a:t>
            </a:r>
          </a:p>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các em cần làm gì nữa?</a:t>
            </a:r>
            <a:r>
              <a:rPr lang="nl-NL" sz="5400" b="1" i="1" dirty="0">
                <a:latin typeface="Times New Roman" panose="02020603050405020304" pitchFamily="18" charset="0"/>
                <a:ea typeface="Times New Roman" panose="02020603050405020304" pitchFamily="18" charset="0"/>
              </a:rPr>
              <a:t>  </a:t>
            </a:r>
            <a:endParaRPr lang="en-US" sz="5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ách chạy bộ đúng cách để chân thon gọn không to bắp c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264" y="4610100"/>
            <a:ext cx="6121401"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 Baby: marzo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3314700"/>
            <a:ext cx="6090193" cy="7035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sas que pasan cuando hacés ejercicio (y que te hacen más feliz) - WorkG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8500"/>
            <a:ext cx="6070599" cy="70866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Rectangle 13"/>
          <p:cNvSpPr/>
          <p:nvPr/>
        </p:nvSpPr>
        <p:spPr>
          <a:xfrm>
            <a:off x="3399793" y="942100"/>
            <a:ext cx="11468344"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Hoạt động thể lực 60 phút/ngày. </a:t>
            </a:r>
            <a:endParaRPr lang="vi-VN" sz="5400" dirty="0">
              <a:latin typeface="Times New Roman" panose="02020603050405020304" pitchFamily="18" charset="0"/>
              <a:ea typeface="Times New Roman" panose="02020603050405020304" pitchFamily="18" charset="0"/>
            </a:endParaRPr>
          </a:p>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Uống đủ 1300- 1500ml nước mỗi ngày</a:t>
            </a:r>
            <a:r>
              <a:rPr lang="vi-VN" sz="5400" dirty="0">
                <a:latin typeface="Times New Roman" panose="02020603050405020304" pitchFamily="18" charset="0"/>
                <a:ea typeface="Times New Roman" panose="02020603050405020304" pitchFamily="18" charset="0"/>
              </a:rPr>
              <a:t>.</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5735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grpSp>
        <p:nvGrpSpPr>
          <p:cNvPr id="2" name="Group 2"/>
          <p:cNvGrpSpPr/>
          <p:nvPr/>
        </p:nvGrpSpPr>
        <p:grpSpPr>
          <a:xfrm>
            <a:off x="6934200" y="-3385184"/>
            <a:ext cx="15228570" cy="1522857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A0A6A5"/>
            </a:solidFill>
            <a:ln w="12700">
              <a:solidFill>
                <a:srgbClr val="000000"/>
              </a:solidFill>
            </a:ln>
          </p:spPr>
          <p:txBody>
            <a:bodyPr/>
            <a:lstStyle/>
            <a:p>
              <a:endParaRPr lang="en-US"/>
            </a:p>
          </p:txBody>
        </p:sp>
      </p:grpSp>
      <p:grpSp>
        <p:nvGrpSpPr>
          <p:cNvPr id="4" name="Group 4"/>
          <p:cNvGrpSpPr/>
          <p:nvPr/>
        </p:nvGrpSpPr>
        <p:grpSpPr>
          <a:xfrm>
            <a:off x="7202355" y="-3385184"/>
            <a:ext cx="15228570" cy="1522857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BED0CE"/>
            </a:solidFill>
            <a:ln w="12700">
              <a:solidFill>
                <a:srgbClr val="000000"/>
              </a:solidFill>
            </a:ln>
          </p:spPr>
          <p:txBody>
            <a:bodyPr/>
            <a:lstStyle/>
            <a:p>
              <a:endParaRPr lang="en-US"/>
            </a:p>
          </p:txBody>
        </p:sp>
      </p:grpSp>
      <p:sp>
        <p:nvSpPr>
          <p:cNvPr id="8" name="Freeform 8"/>
          <p:cNvSpPr/>
          <p:nvPr/>
        </p:nvSpPr>
        <p:spPr>
          <a:xfrm>
            <a:off x="7090559" y="342900"/>
            <a:ext cx="2540750" cy="3047866"/>
          </a:xfrm>
          <a:custGeom>
            <a:avLst/>
            <a:gdLst/>
            <a:ahLst/>
            <a:cxnLst/>
            <a:rect l="l" t="t" r="r" b="b"/>
            <a:pathLst>
              <a:path w="2540750" h="3047866">
                <a:moveTo>
                  <a:pt x="0" y="0"/>
                </a:moveTo>
                <a:lnTo>
                  <a:pt x="2540750" y="0"/>
                </a:lnTo>
                <a:lnTo>
                  <a:pt x="2540750" y="3047865"/>
                </a:lnTo>
                <a:lnTo>
                  <a:pt x="0" y="30478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814336" y="1559128"/>
            <a:ext cx="7518645" cy="1384995"/>
          </a:xfrm>
          <a:prstGeom prst="rect">
            <a:avLst/>
          </a:prstGeom>
        </p:spPr>
        <p:txBody>
          <a:bodyPr lIns="0" tIns="0" rIns="0" bIns="0" rtlCol="0" anchor="t">
            <a:spAutoFit/>
          </a:bodyPr>
          <a:lstStyle/>
          <a:p>
            <a:pPr algn="just">
              <a:lnSpc>
                <a:spcPts val="10829"/>
              </a:lnSpc>
            </a:pPr>
            <a:r>
              <a:rPr lang="vi-VN" sz="11164" dirty="0">
                <a:solidFill>
                  <a:srgbClr val="B47076"/>
                </a:solidFill>
                <a:latin typeface="Aprila Semi-Bold"/>
              </a:rPr>
              <a:t>NHÓM 2</a:t>
            </a:r>
            <a:endParaRPr lang="en-US" sz="11164" dirty="0">
              <a:solidFill>
                <a:srgbClr val="B47076"/>
              </a:solidFill>
              <a:latin typeface="Aprila Semi-Bold"/>
            </a:endParaRPr>
          </a:p>
        </p:txBody>
      </p:sp>
      <p:sp>
        <p:nvSpPr>
          <p:cNvPr id="10" name="TextBox 10"/>
          <p:cNvSpPr txBox="1"/>
          <p:nvPr/>
        </p:nvSpPr>
        <p:spPr>
          <a:xfrm>
            <a:off x="390470" y="3390766"/>
            <a:ext cx="6530024" cy="6294031"/>
          </a:xfrm>
          <a:prstGeom prst="rect">
            <a:avLst/>
          </a:prstGeom>
        </p:spPr>
        <p:txBody>
          <a:bodyPr wrap="square" lIns="0" tIns="0" rIns="0" bIns="0" rtlCol="0" anchor="t">
            <a:spAutoFit/>
          </a:bodyPr>
          <a:lstStyle/>
          <a:p>
            <a:pPr algn="just">
              <a:lnSpc>
                <a:spcPct val="114000"/>
              </a:lnSpc>
            </a:pPr>
            <a:r>
              <a:rPr lang="vi-VN" sz="4000" dirty="0">
                <a:latin typeface="Josefin Sans"/>
              </a:rPr>
              <a:t>Dựa vào Tháp dinh dưỡng, hãy cho biết:</a:t>
            </a:r>
          </a:p>
          <a:p>
            <a:pPr marL="457200" indent="-457200" algn="just">
              <a:lnSpc>
                <a:spcPct val="114000"/>
              </a:lnSpc>
              <a:buFontTx/>
              <a:buChar char="-"/>
            </a:pPr>
            <a:r>
              <a:rPr lang="vi-VN" sz="4000" dirty="0">
                <a:latin typeface="Josefin Sans"/>
              </a:rPr>
              <a:t>Bữa ăn nào trong hình 4 đã cân bằng, lành mạnh? Vì sao?</a:t>
            </a:r>
          </a:p>
          <a:p>
            <a:pPr marL="457200" indent="-457200" algn="just">
              <a:lnSpc>
                <a:spcPct val="114000"/>
              </a:lnSpc>
              <a:buFontTx/>
              <a:buChar char="-"/>
            </a:pPr>
            <a:r>
              <a:rPr lang="vi-VN" sz="4000" dirty="0">
                <a:latin typeface="Josefin Sans"/>
              </a:rPr>
              <a:t>Cần thêm hoặc bớt thức ăn trong khay như thế nào để có bữa ăn cân bằng, lành mạnh?</a:t>
            </a:r>
            <a:endParaRPr lang="en-US" sz="4000" dirty="0">
              <a:latin typeface="Josefin Sans"/>
            </a:endParaRPr>
          </a:p>
        </p:txBody>
      </p:sp>
      <p:sp>
        <p:nvSpPr>
          <p:cNvPr id="11" name="Freeform 11"/>
          <p:cNvSpPr/>
          <p:nvPr/>
        </p:nvSpPr>
        <p:spPr>
          <a:xfrm rot="7667984">
            <a:off x="-2409465" y="-1436056"/>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2" name="Picture 11"/>
          <p:cNvPicPr>
            <a:picLocks noChangeAspect="1"/>
          </p:cNvPicPr>
          <p:nvPr/>
        </p:nvPicPr>
        <p:blipFill rotWithShape="1">
          <a:blip r:embed="rId6"/>
          <a:srcRect l="14583" t="9259" r="30417" b="6297"/>
          <a:stretch/>
        </p:blipFill>
        <p:spPr>
          <a:xfrm>
            <a:off x="8153400" y="608644"/>
            <a:ext cx="10058400" cy="1022052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txBody>
          <a:bodyPr/>
          <a:lstStyle/>
          <a:p>
            <a:endParaRPr lang="en-US"/>
          </a:p>
        </p:txBody>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1"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2"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3"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6"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8"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9"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3"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4" name="Picture 3"/>
          <p:cNvPicPr>
            <a:picLocks noChangeAspect="1"/>
          </p:cNvPicPr>
          <p:nvPr/>
        </p:nvPicPr>
        <p:blipFill>
          <a:blip r:embed="rId8"/>
          <a:stretch>
            <a:fillRect/>
          </a:stretch>
        </p:blipFill>
        <p:spPr>
          <a:xfrm>
            <a:off x="3756262" y="6057900"/>
            <a:ext cx="10973751" cy="2645893"/>
          </a:xfrm>
          <a:prstGeom prst="rect">
            <a:avLst/>
          </a:prstGeom>
        </p:spPr>
      </p:pic>
    </p:spTree>
    <p:extLst>
      <p:ext uri="{BB962C8B-B14F-4D97-AF65-F5344CB8AC3E}">
        <p14:creationId xmlns:p14="http://schemas.microsoft.com/office/powerpoint/2010/main" val="23932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par>
                                <p:cTn id="38" presetID="14"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par>
                          <p:cTn id="44" fill="hold">
                            <p:stCondLst>
                              <p:cond delay="500"/>
                            </p:stCondLst>
                            <p:childTnLst>
                              <p:par>
                                <p:cTn id="45" presetID="42"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6" name="Freeform 6"/>
          <p:cNvSpPr/>
          <p:nvPr/>
        </p:nvSpPr>
        <p:spPr>
          <a:xfrm rot="6573764" flipH="1" flipV="1">
            <a:off x="1175107" y="319922"/>
            <a:ext cx="21093461" cy="13816217"/>
          </a:xfrm>
          <a:custGeom>
            <a:avLst/>
            <a:gdLst/>
            <a:ahLst/>
            <a:cxnLst/>
            <a:rect l="l" t="t" r="r" b="b"/>
            <a:pathLst>
              <a:path w="21093461" h="13816217">
                <a:moveTo>
                  <a:pt x="21093461" y="13816216"/>
                </a:moveTo>
                <a:lnTo>
                  <a:pt x="0" y="13816216"/>
                </a:lnTo>
                <a:lnTo>
                  <a:pt x="0" y="0"/>
                </a:lnTo>
                <a:lnTo>
                  <a:pt x="21093461" y="0"/>
                </a:lnTo>
                <a:lnTo>
                  <a:pt x="21093461" y="1381621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6573764" flipH="1" flipV="1">
            <a:off x="1766146"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6573764" flipH="1" flipV="1">
            <a:off x="2147232"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2237886">
            <a:off x="12522841" y="7960772"/>
            <a:ext cx="1859436" cy="3108480"/>
          </a:xfrm>
          <a:custGeom>
            <a:avLst/>
            <a:gdLst/>
            <a:ahLst/>
            <a:cxnLst/>
            <a:rect l="l" t="t" r="r" b="b"/>
            <a:pathLst>
              <a:path w="1859436" h="3108480">
                <a:moveTo>
                  <a:pt x="0" y="0"/>
                </a:moveTo>
                <a:lnTo>
                  <a:pt x="1859436" y="0"/>
                </a:lnTo>
                <a:lnTo>
                  <a:pt x="1859436" y="3108480"/>
                </a:lnTo>
                <a:lnTo>
                  <a:pt x="0" y="3108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Rectangle 11"/>
          <p:cNvSpPr/>
          <p:nvPr/>
        </p:nvSpPr>
        <p:spPr>
          <a:xfrm>
            <a:off x="11330115" y="1753896"/>
            <a:ext cx="6805485" cy="6444841"/>
          </a:xfrm>
          <a:prstGeom prst="rect">
            <a:avLst/>
          </a:prstGeom>
        </p:spPr>
        <p:txBody>
          <a:bodyPr wrap="square">
            <a:spAutoFit/>
          </a:bodyPr>
          <a:lstStyle/>
          <a:p>
            <a:pPr algn="just">
              <a:lnSpc>
                <a:spcPct val="120000"/>
              </a:lnSpc>
              <a:spcAft>
                <a:spcPts val="0"/>
              </a:spcAft>
            </a:pPr>
            <a:r>
              <a:rPr lang="nl-NL" sz="4800" dirty="0">
                <a:latin typeface="Times New Roman" panose="02020603050405020304" pitchFamily="18" charset="0"/>
                <a:ea typeface="Times New Roman" panose="02020603050405020304" pitchFamily="18" charset="0"/>
              </a:rPr>
              <a:t>+ Khay 4a có sự cân bằng, lành mạnh vì đủ 4 nhóm chất dinh dưỡng..</a:t>
            </a:r>
            <a:endParaRPr lang="en-US" sz="4800" dirty="0">
              <a:latin typeface="Times New Roman" panose="02020603050405020304" pitchFamily="18" charset="0"/>
              <a:ea typeface="Calibri" panose="020F0502020204030204" pitchFamily="34" charset="0"/>
            </a:endParaRPr>
          </a:p>
          <a:p>
            <a:pPr algn="just"/>
            <a:r>
              <a:rPr lang="nl-NL" sz="4800" dirty="0">
                <a:latin typeface="Times New Roman" panose="02020603050405020304" pitchFamily="18" charset="0"/>
                <a:ea typeface="Times New Roman" panose="02020603050405020304" pitchFamily="18" charset="0"/>
              </a:rPr>
              <a:t>+ Khay 4b không có rau, củ nên thiếu vitamin, nhiều đồ chiên rán. Khay 4b bớt đồ chiên rán, bổ sung thêm rau, củ quả,..</a:t>
            </a:r>
            <a:endParaRPr lang="en-US" sz="4800" dirty="0"/>
          </a:p>
        </p:txBody>
      </p:sp>
      <p:pic>
        <p:nvPicPr>
          <p:cNvPr id="13" name="Picture 12"/>
          <p:cNvPicPr>
            <a:picLocks noChangeAspect="1"/>
          </p:cNvPicPr>
          <p:nvPr/>
        </p:nvPicPr>
        <p:blipFill rotWithShape="1">
          <a:blip r:embed="rId10"/>
          <a:srcRect l="14583" t="9259" r="30417" b="6297"/>
          <a:stretch/>
        </p:blipFill>
        <p:spPr>
          <a:xfrm>
            <a:off x="197175" y="876300"/>
            <a:ext cx="8718225" cy="9153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txBody>
          <a:bodyPr/>
          <a:lstStyle/>
          <a:p>
            <a:endParaRPr lang="en-US"/>
          </a:p>
        </p:txBody>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6"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1"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4" name="Picture 3"/>
          <p:cNvPicPr>
            <a:picLocks noChangeAspect="1"/>
          </p:cNvPicPr>
          <p:nvPr/>
        </p:nvPicPr>
        <p:blipFill>
          <a:blip r:embed="rId8"/>
          <a:stretch>
            <a:fillRect/>
          </a:stretch>
        </p:blipFill>
        <p:spPr>
          <a:xfrm>
            <a:off x="3810000" y="6299765"/>
            <a:ext cx="10973751" cy="2645893"/>
          </a:xfrm>
          <a:prstGeom prst="rect">
            <a:avLst/>
          </a:prstGeom>
        </p:spPr>
      </p:pic>
    </p:spTree>
    <p:extLst>
      <p:ext uri="{BB962C8B-B14F-4D97-AF65-F5344CB8AC3E}">
        <p14:creationId xmlns:p14="http://schemas.microsoft.com/office/powerpoint/2010/main" val="53134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par>
                          <p:cTn id="44" fill="hold">
                            <p:stCondLst>
                              <p:cond delay="500"/>
                            </p:stCondLst>
                            <p:childTnLst>
                              <p:par>
                                <p:cTn id="45" presetID="16" presetClass="entr" presetSubtype="21"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1083247">
            <a:off x="1124894" y="363120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3247">
            <a:off x="1193013" y="4111470"/>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3247">
            <a:off x="1252697" y="455143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1015053">
            <a:off x="-3261772" y="4758253"/>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2201826">
            <a:off x="15737972" y="912723"/>
            <a:ext cx="3979917" cy="4637616"/>
          </a:xfrm>
          <a:custGeom>
            <a:avLst/>
            <a:gdLst/>
            <a:ahLst/>
            <a:cxnLst/>
            <a:rect l="l" t="t" r="r" b="b"/>
            <a:pathLst>
              <a:path w="3979917" h="4637616">
                <a:moveTo>
                  <a:pt x="0" y="0"/>
                </a:moveTo>
                <a:lnTo>
                  <a:pt x="3979917" y="0"/>
                </a:lnTo>
                <a:lnTo>
                  <a:pt x="3979917" y="4637615"/>
                </a:lnTo>
                <a:lnTo>
                  <a:pt x="0" y="4637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4495800" y="6155640"/>
            <a:ext cx="7861545" cy="4113883"/>
          </a:xfrm>
          <a:prstGeom prst="rect">
            <a:avLst/>
          </a:prstGeom>
        </p:spPr>
        <p:txBody>
          <a:bodyPr lIns="0" tIns="0" rIns="0" bIns="0" rtlCol="0" anchor="t">
            <a:spAutoFit/>
          </a:bodyPr>
          <a:lstStyle/>
          <a:p>
            <a:pPr algn="ctr">
              <a:lnSpc>
                <a:spcPct val="114000"/>
              </a:lnSpc>
            </a:pPr>
            <a:r>
              <a:rPr lang="vi-VN" sz="13400" dirty="0">
                <a:solidFill>
                  <a:srgbClr val="B47076"/>
                </a:solidFill>
                <a:latin typeface="Aprila Semi-Bold"/>
              </a:rPr>
              <a:t>PHÓNG VIÊN NHÍ</a:t>
            </a:r>
            <a:endParaRPr lang="en-US" sz="13400" dirty="0">
              <a:solidFill>
                <a:srgbClr val="B47076"/>
              </a:solidFill>
              <a:latin typeface="Aprila Semi-Bold"/>
            </a:endParaRPr>
          </a:p>
        </p:txBody>
      </p:sp>
      <p:sp>
        <p:nvSpPr>
          <p:cNvPr id="8" name="Rectangle 7"/>
          <p:cNvSpPr/>
          <p:nvPr/>
        </p:nvSpPr>
        <p:spPr>
          <a:xfrm>
            <a:off x="21874" y="997031"/>
            <a:ext cx="24975651"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ít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muối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chế</a:t>
            </a:r>
            <a:r>
              <a:rPr lang="en-US" sz="3600" dirty="0">
                <a:latin typeface="Times New Roman" panose="02020603050405020304" pitchFamily="18" charset="0"/>
                <a:ea typeface="Calibri" panose="020F0502020204030204" pitchFamily="34" charset="0"/>
              </a:rPr>
              <a:t>?</a:t>
            </a:r>
          </a:p>
        </p:txBody>
      </p:sp>
      <p:sp>
        <p:nvSpPr>
          <p:cNvPr id="9" name="Rectangle 8"/>
          <p:cNvSpPr/>
          <p:nvPr/>
        </p:nvSpPr>
        <p:spPr>
          <a:xfrm>
            <a:off x="2464986" y="2124688"/>
            <a:ext cx="18095562"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thêm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chấm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a:t>
            </a:r>
          </a:p>
        </p:txBody>
      </p:sp>
      <p:sp>
        <p:nvSpPr>
          <p:cNvPr id="10" name="Rectangle 9"/>
          <p:cNvSpPr/>
          <p:nvPr/>
        </p:nvSpPr>
        <p:spPr>
          <a:xfrm>
            <a:off x="1988871" y="3211251"/>
            <a:ext cx="13258800" cy="2086725"/>
          </a:xfrm>
          <a:prstGeom prst="rect">
            <a:avLst/>
          </a:prstGeom>
        </p:spPr>
        <p:txBody>
          <a:bodyPr wrap="square">
            <a:spAutoFit/>
          </a:bodyPr>
          <a:lstStyle/>
          <a:p>
            <a:pPr algn="ctr">
              <a:lnSpc>
                <a:spcPct val="120000"/>
              </a:lnSpc>
              <a:spcAft>
                <a:spcPts val="0"/>
              </a:spcAft>
            </a:pPr>
            <a:r>
              <a:rPr lang="en-US" sz="3600" dirty="0">
                <a:latin typeface="Times New Roman" panose="02020603050405020304" pitchFamily="18" charset="0"/>
                <a:ea typeface="Calibri" panose="020F0502020204030204" pitchFamily="34" charset="0"/>
              </a:rPr>
              <a:t>+</a:t>
            </a:r>
            <a:r>
              <a:rPr lang="en-US" sz="3600" dirty="0" err="1">
                <a:latin typeface="Times New Roman" panose="02020603050405020304" pitchFamily="18" charset="0"/>
                <a:ea typeface="Calibri" panose="020F0502020204030204" pitchFamily="34" charset="0"/>
              </a:rPr>
              <a:t>Thói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quen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hằng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ngày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chưa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sao</a:t>
            </a:r>
            <a:r>
              <a:rPr lang="en-US" sz="3600" dirty="0">
                <a:latin typeface="Times New Roman" panose="02020603050405020304" pitchFamily="18" charset="0"/>
                <a:ea typeface="Calibri" panose="020F0502020204030204" pitchFamily="34" charset="0"/>
              </a:rPr>
              <a:t>?</a:t>
            </a:r>
            <a:endParaRPr lang="vi-VN" sz="3600" dirty="0">
              <a:latin typeface="Times New Roman" panose="02020603050405020304" pitchFamily="18" charset="0"/>
              <a:ea typeface="Calibri" panose="020F0502020204030204" pitchFamily="34" charset="0"/>
            </a:endParaRPr>
          </a:p>
          <a:p>
            <a:pPr algn="ctr">
              <a:lnSpc>
                <a:spcPct val="120000"/>
              </a:lnSpc>
              <a:spcAft>
                <a:spcPts val="0"/>
              </a:spcAft>
            </a:pPr>
            <a:endParaRPr lang="en-US" sz="3600" dirty="0">
              <a:latin typeface="Times New Roman" panose="02020603050405020304" pitchFamily="18" charset="0"/>
              <a:ea typeface="Calibri" panose="020F0502020204030204" pitchFamily="34" charset="0"/>
            </a:endParaRPr>
          </a:p>
          <a:p>
            <a:pPr algn="ctr">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thay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đổi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bữa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1" t="-19372" r="-391"/>
            </a:stretch>
          </a:blipFill>
        </p:spPr>
        <p:txBody>
          <a:bodyPr/>
          <a:lstStyle/>
          <a:p>
            <a:endParaRPr lang="en-US"/>
          </a:p>
        </p:txBody>
      </p:sp>
      <p:sp>
        <p:nvSpPr>
          <p:cNvPr id="3" name="Freeform 3"/>
          <p:cNvSpPr/>
          <p:nvPr/>
        </p:nvSpPr>
        <p:spPr>
          <a:xfrm rot="6467923">
            <a:off x="-3951037" y="-73969"/>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6467923">
            <a:off x="-4771455" y="-517901"/>
            <a:ext cx="19591521" cy="15526280"/>
          </a:xfrm>
          <a:custGeom>
            <a:avLst/>
            <a:gdLst/>
            <a:ahLst/>
            <a:cxnLst/>
            <a:rect l="l" t="t" r="r" b="b"/>
            <a:pathLst>
              <a:path w="19591521" h="15526280">
                <a:moveTo>
                  <a:pt x="0" y="0"/>
                </a:moveTo>
                <a:lnTo>
                  <a:pt x="19591521" y="0"/>
                </a:lnTo>
                <a:lnTo>
                  <a:pt x="19591521" y="15526281"/>
                </a:lnTo>
                <a:lnTo>
                  <a:pt x="0" y="155262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6467923">
            <a:off x="-5391409" y="-853360"/>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Rectangle 14"/>
          <p:cNvSpPr/>
          <p:nvPr/>
        </p:nvSpPr>
        <p:spPr>
          <a:xfrm>
            <a:off x="928959" y="1028700"/>
            <a:ext cx="9144000" cy="4896661"/>
          </a:xfrm>
          <a:prstGeom prst="rect">
            <a:avLst/>
          </a:prstGeom>
        </p:spPr>
        <p:txBody>
          <a:bodyPr>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Các loại thực phẩm có chứa nhiều đường như bánh kẹo, sữa có đường, nước ngọt,... cần ăn ít, các thức ăn chứa nhiều muối như thức ăn nhanh, đồ hộp, đồ ăn vặt,... chứa nhiều muối cần ăn hạn chế.</a:t>
            </a:r>
            <a:endParaRPr lang="en-US" sz="4400" dirty="0">
              <a:latin typeface="Times New Roman" panose="02020603050405020304" pitchFamily="18" charset="0"/>
              <a:ea typeface="Calibri" panose="020F0502020204030204" pitchFamily="34" charset="0"/>
            </a:endParaRPr>
          </a:p>
        </p:txBody>
      </p:sp>
      <p:sp>
        <p:nvSpPr>
          <p:cNvPr id="16" name="Rectangle 15"/>
          <p:cNvSpPr/>
          <p:nvPr/>
        </p:nvSpPr>
        <p:spPr>
          <a:xfrm>
            <a:off x="914368" y="6256767"/>
            <a:ext cx="9372632" cy="1717393"/>
          </a:xfrm>
          <a:prstGeom prst="rect">
            <a:avLst/>
          </a:prstGeom>
        </p:spPr>
        <p:txBody>
          <a:bodyPr wrap="square">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Thức ăn không cần sử dụng thêm gia vị chấm khi ăn: rau củ xào, thịt xào,...</a:t>
            </a:r>
            <a:endParaRPr lang="en-US" sz="4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txBody>
          <a:bodyPr/>
          <a:lstStyle/>
          <a:p>
            <a:endParaRPr lang="en-US"/>
          </a:p>
        </p:txBody>
      </p:sp>
      <p:sp>
        <p:nvSpPr>
          <p:cNvPr id="3" name="Freeform 3"/>
          <p:cNvSpPr/>
          <p:nvPr/>
        </p:nvSpPr>
        <p:spPr>
          <a:xfrm rot="4762842">
            <a:off x="-2888021"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762842">
            <a:off x="-3649729"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4762842">
            <a:off x="-4225317"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2694933" y="5125312"/>
            <a:ext cx="3308329" cy="1612059"/>
          </a:xfrm>
          <a:custGeom>
            <a:avLst/>
            <a:gdLst/>
            <a:ahLst/>
            <a:cxnLst/>
            <a:rect l="l" t="t" r="r" b="b"/>
            <a:pathLst>
              <a:path w="3308329" h="1612059">
                <a:moveTo>
                  <a:pt x="0" y="0"/>
                </a:moveTo>
                <a:lnTo>
                  <a:pt x="3308330" y="0"/>
                </a:lnTo>
                <a:lnTo>
                  <a:pt x="3308330" y="1612059"/>
                </a:lnTo>
                <a:lnTo>
                  <a:pt x="0" y="1612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5400000">
            <a:off x="-302041" y="7158348"/>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340917" y="1637189"/>
            <a:ext cx="8516944" cy="8222444"/>
          </a:xfrm>
          <a:prstGeom prst="rect">
            <a:avLst/>
          </a:prstGeom>
        </p:spPr>
        <p:txBody>
          <a:bodyPr lIns="0" tIns="0" rIns="0" bIns="0" rtlCol="0" anchor="t">
            <a:spAutoFit/>
          </a:bodyPr>
          <a:lstStyle/>
          <a:p>
            <a:pPr algn="ctr">
              <a:lnSpc>
                <a:spcPct val="114000"/>
              </a:lnSpc>
            </a:pPr>
            <a:r>
              <a:rPr lang="vi-VN" sz="23800" dirty="0">
                <a:solidFill>
                  <a:srgbClr val="B47076"/>
                </a:solidFill>
                <a:latin typeface="Josefin Sans Bold"/>
              </a:rPr>
              <a:t>TẠM BIỆT!</a:t>
            </a:r>
            <a:endParaRPr lang="en-US" sz="23800" dirty="0">
              <a:solidFill>
                <a:srgbClr val="B47076"/>
              </a:solidFill>
              <a:latin typeface="Josefin Sans Bold"/>
            </a:endParaRPr>
          </a:p>
        </p:txBody>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7"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2"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8067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6"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8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87B44A6-E3BB-DDB2-3F2E-B5997420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7353" y="2231864"/>
            <a:ext cx="7404675" cy="6946773"/>
          </a:xfrm>
          <a:prstGeom prst="rect">
            <a:avLst/>
          </a:prstGeom>
        </p:spPr>
      </p:pic>
      <p:pic>
        <p:nvPicPr>
          <p:cNvPr id="6" name="Picture 5">
            <a:extLst>
              <a:ext uri="{FF2B5EF4-FFF2-40B4-BE49-F238E27FC236}">
                <a16:creationId xmlns:a16="http://schemas.microsoft.com/office/drawing/2014/main" id="{19D6D53E-4833-DE7E-0369-73A0F99BF228}"/>
              </a:ext>
            </a:extLst>
          </p:cNvPr>
          <p:cNvPicPr>
            <a:picLocks noChangeAspect="1"/>
          </p:cNvPicPr>
          <p:nvPr/>
        </p:nvPicPr>
        <p:blipFill>
          <a:blip r:embed="rId4"/>
          <a:stretch>
            <a:fillRect/>
          </a:stretch>
        </p:blipFill>
        <p:spPr>
          <a:xfrm>
            <a:off x="2739647" y="1518121"/>
            <a:ext cx="5825234" cy="2414225"/>
          </a:xfrm>
          <a:prstGeom prst="rect">
            <a:avLst/>
          </a:prstGeom>
        </p:spPr>
      </p:pic>
      <p:pic>
        <p:nvPicPr>
          <p:cNvPr id="8" name="Picture 7">
            <a:extLst>
              <a:ext uri="{FF2B5EF4-FFF2-40B4-BE49-F238E27FC236}">
                <a16:creationId xmlns:a16="http://schemas.microsoft.com/office/drawing/2014/main" id="{2BD030A6-CEA3-A5E9-8E5A-92A3BA5EAA80}"/>
              </a:ext>
            </a:extLst>
          </p:cNvPr>
          <p:cNvPicPr>
            <a:picLocks noChangeAspect="1"/>
          </p:cNvPicPr>
          <p:nvPr/>
        </p:nvPicPr>
        <p:blipFill>
          <a:blip r:embed="rId5"/>
          <a:stretch>
            <a:fillRect/>
          </a:stretch>
        </p:blipFill>
        <p:spPr>
          <a:xfrm>
            <a:off x="752565" y="3218602"/>
            <a:ext cx="9578202" cy="4973297"/>
          </a:xfrm>
          <a:prstGeom prst="rect">
            <a:avLst/>
          </a:prstGeom>
        </p:spPr>
      </p:pic>
      <p:pic>
        <p:nvPicPr>
          <p:cNvPr id="2" name="Picture 1">
            <a:hlinkClick r:id="" action="ppaction://hlinkshowjump?jump=nextslide" highlightClick="1"/>
            <a:extLst>
              <a:ext uri="{FF2B5EF4-FFF2-40B4-BE49-F238E27FC236}">
                <a16:creationId xmlns:a16="http://schemas.microsoft.com/office/drawing/2014/main" id="{46E4A5E5-9823-1730-5B7D-51C0876ADE82}"/>
              </a:ext>
            </a:extLst>
          </p:cNvPr>
          <p:cNvPicPr>
            <a:picLocks noChangeAspect="1"/>
          </p:cNvPicPr>
          <p:nvPr/>
        </p:nvPicPr>
        <p:blipFill>
          <a:blip r:embed="rId6"/>
          <a:stretch>
            <a:fillRect/>
          </a:stretch>
        </p:blipFill>
        <p:spPr>
          <a:xfrm>
            <a:off x="4082978" y="8117840"/>
            <a:ext cx="2523963" cy="1060796"/>
          </a:xfrm>
          <a:prstGeom prst="rect">
            <a:avLst/>
          </a:prstGeom>
        </p:spPr>
      </p:pic>
    </p:spTree>
    <p:extLst>
      <p:ext uri="{BB962C8B-B14F-4D97-AF65-F5344CB8AC3E}">
        <p14:creationId xmlns:p14="http://schemas.microsoft.com/office/powerpoint/2010/main" val="422334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114397" y="3606836"/>
            <a:ext cx="6114398" cy="5756564"/>
          </a:xfrm>
          <a:prstGeom prst="rect">
            <a:avLst/>
          </a:prstGeom>
        </p:spPr>
      </p:pic>
    </p:spTree>
    <p:extLst>
      <p:ext uri="{BB962C8B-B14F-4D97-AF65-F5344CB8AC3E}">
        <p14:creationId xmlns:p14="http://schemas.microsoft.com/office/powerpoint/2010/main" val="379318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07407E-6 L 0.46146 -0.01157 " pathEditMode="relative" rAng="0" ptsTypes="AA">
                                      <p:cBhvr>
                                        <p:cTn id="6" dur="5000" fill="hold"/>
                                        <p:tgtEl>
                                          <p:spTgt spid="3"/>
                                        </p:tgtEl>
                                        <p:attrNameLst>
                                          <p:attrName>ppt_x</p:attrName>
                                          <p:attrName>ppt_y</p:attrName>
                                        </p:attrNameLst>
                                      </p:cBhvr>
                                      <p:rCtr x="23073"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6E8AB525-1089-DDED-055C-853438700DA7}"/>
              </a:ext>
            </a:extLst>
          </p:cNvPr>
          <p:cNvGrpSpPr/>
          <p:nvPr/>
        </p:nvGrpSpPr>
        <p:grpSpPr>
          <a:xfrm>
            <a:off x="1291295" y="578807"/>
            <a:ext cx="15001237" cy="3965990"/>
            <a:chOff x="985532" y="165766"/>
            <a:chExt cx="10000823" cy="2643993"/>
          </a:xfrm>
        </p:grpSpPr>
        <p:grpSp>
          <p:nvGrpSpPr>
            <p:cNvPr id="19" name="Graphic 3797">
              <a:extLst>
                <a:ext uri="{FF2B5EF4-FFF2-40B4-BE49-F238E27FC236}">
                  <a16:creationId xmlns:a16="http://schemas.microsoft.com/office/drawing/2014/main" id="{D260222C-B759-7386-6117-2C7838EEC93E}"/>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2A69107B-74ED-4EA0-CE3D-C80174E7A43A}"/>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E1DB1F0-D9CF-463C-FECB-904816747803}"/>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5" name="Freeform: Shape 34">
                  <a:extLst>
                    <a:ext uri="{FF2B5EF4-FFF2-40B4-BE49-F238E27FC236}">
                      <a16:creationId xmlns:a16="http://schemas.microsoft.com/office/drawing/2014/main" id="{CCC859A9-4261-7CFD-46BD-B2B0EF335212}"/>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2700" dirty="0">
                    <a:solidFill>
                      <a:prstClr val="black"/>
                    </a:solidFill>
                    <a:latin typeface="Arial" panose="020B0604020202020204" pitchFamily="34" charset="0"/>
                  </a:endParaRPr>
                </a:p>
              </p:txBody>
            </p:sp>
          </p:grpSp>
          <p:grpSp>
            <p:nvGrpSpPr>
              <p:cNvPr id="27" name="Graphic 3797">
                <a:extLst>
                  <a:ext uri="{FF2B5EF4-FFF2-40B4-BE49-F238E27FC236}">
                    <a16:creationId xmlns:a16="http://schemas.microsoft.com/office/drawing/2014/main" id="{FFD6F501-785D-92C4-587C-6C81B336ED1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25C0885-FA9E-9CAF-7918-0BA67DA9A83B}"/>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3" name="Freeform: Shape 32">
                  <a:extLst>
                    <a:ext uri="{FF2B5EF4-FFF2-40B4-BE49-F238E27FC236}">
                      <a16:creationId xmlns:a16="http://schemas.microsoft.com/office/drawing/2014/main" id="{D92AC302-16CF-3DF0-6B24-2A7F16FBB3B0}"/>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nvGrpSpPr>
              <p:cNvPr id="28" name="Graphic 3797">
                <a:extLst>
                  <a:ext uri="{FF2B5EF4-FFF2-40B4-BE49-F238E27FC236}">
                    <a16:creationId xmlns:a16="http://schemas.microsoft.com/office/drawing/2014/main" id="{7EE1955C-C410-6C11-DD5B-CFC86FFAD18E}"/>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4B413F4-9E69-889E-F9D2-76C8FA3C40F8}"/>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1" name="Freeform: Shape 30">
                  <a:extLst>
                    <a:ext uri="{FF2B5EF4-FFF2-40B4-BE49-F238E27FC236}">
                      <a16:creationId xmlns:a16="http://schemas.microsoft.com/office/drawing/2014/main" id="{1FB80072-471B-3CD6-5477-11D4DA97E55A}"/>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sp>
          <p:nvSpPr>
            <p:cNvPr id="20" name="TextBox 19">
              <a:extLst>
                <a:ext uri="{FF2B5EF4-FFF2-40B4-BE49-F238E27FC236}">
                  <a16:creationId xmlns:a16="http://schemas.microsoft.com/office/drawing/2014/main" id="{E083240D-58EA-A3A8-F8C5-07D9D04AB568}"/>
                </a:ext>
              </a:extLst>
            </p:cNvPr>
            <p:cNvSpPr txBox="1"/>
            <p:nvPr/>
          </p:nvSpPr>
          <p:spPr>
            <a:xfrm>
              <a:off x="1620341" y="763328"/>
              <a:ext cx="8712621" cy="1292661"/>
            </a:xfrm>
            <a:prstGeom prst="rect">
              <a:avLst/>
            </a:prstGeom>
            <a:noFill/>
          </p:spPr>
          <p:txBody>
            <a:bodyPr wrap="square" rtlCol="0">
              <a:spAutoFit/>
            </a:bodyPr>
            <a:lstStyle/>
            <a:p>
              <a:pPr algn="ctr" defTabSz="1371600">
                <a:defRPr/>
              </a:pPr>
              <a:r>
                <a:rPr lang="vi-VN" sz="6000" b="1" dirty="0">
                  <a:solidFill>
                    <a:prstClr val="black"/>
                  </a:solidFill>
                  <a:latin typeface="Cambria" panose="02040503050406030204" pitchFamily="18" charset="0"/>
                  <a:ea typeface="Cambria" panose="02040503050406030204" pitchFamily="18" charset="0"/>
                </a:rPr>
                <a:t>Chất béo từ thực phẩm nào chứa thành phần tốt cho tim mạch?</a:t>
              </a:r>
              <a:endParaRPr lang="nl-NL" sz="6000" b="1" dirty="0">
                <a:solidFill>
                  <a:prstClr val="black"/>
                </a:solidFill>
                <a:latin typeface="Cambria" panose="02040503050406030204" pitchFamily="18" charset="0"/>
                <a:ea typeface="Cambria" panose="02040503050406030204" pitchFamily="18" charset="0"/>
              </a:endParaRPr>
            </a:p>
          </p:txBody>
        </p:sp>
      </p:grpSp>
      <p:grpSp>
        <p:nvGrpSpPr>
          <p:cNvPr id="36" name="A">
            <a:extLst>
              <a:ext uri="{FF2B5EF4-FFF2-40B4-BE49-F238E27FC236}">
                <a16:creationId xmlns:a16="http://schemas.microsoft.com/office/drawing/2014/main" id="{CD7D582A-0C69-5FA3-CA37-E631A7F286EE}"/>
              </a:ext>
            </a:extLst>
          </p:cNvPr>
          <p:cNvGrpSpPr/>
          <p:nvPr/>
        </p:nvGrpSpPr>
        <p:grpSpPr>
          <a:xfrm>
            <a:off x="855294" y="4544798"/>
            <a:ext cx="7513722" cy="1728001"/>
            <a:chOff x="873492" y="2490890"/>
            <a:chExt cx="5009148" cy="1152000"/>
          </a:xfrm>
        </p:grpSpPr>
        <p:grpSp>
          <p:nvGrpSpPr>
            <p:cNvPr id="37" name="Nhóm 21">
              <a:extLst>
                <a:ext uri="{FF2B5EF4-FFF2-40B4-BE49-F238E27FC236}">
                  <a16:creationId xmlns:a16="http://schemas.microsoft.com/office/drawing/2014/main" id="{CB041D61-DD1C-F6EC-2C27-56D46D80BB6C}"/>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C933FDD6-4A7B-9D86-6A12-08879449D6BD}"/>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0" name="Đồ họa 7">
                <a:extLst>
                  <a:ext uri="{FF2B5EF4-FFF2-40B4-BE49-F238E27FC236}">
                    <a16:creationId xmlns:a16="http://schemas.microsoft.com/office/drawing/2014/main" id="{43C9951F-26B8-0029-4137-A59D11830C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2731675C-438C-2B34-72F5-7E87300EAC20}"/>
                </a:ext>
              </a:extLst>
            </p:cNvPr>
            <p:cNvSpPr txBox="1"/>
            <p:nvPr/>
          </p:nvSpPr>
          <p:spPr>
            <a:xfrm>
              <a:off x="3014596" y="2570733"/>
              <a:ext cx="1246686" cy="1046439"/>
            </a:xfrm>
            <a:prstGeom prst="rect">
              <a:avLst/>
            </a:prstGeom>
            <a:noFill/>
          </p:spPr>
          <p:txBody>
            <a:bodyPr wrap="square" rtlCol="0">
              <a:spAutoFit/>
            </a:bodyPr>
            <a:lstStyle/>
            <a:p>
              <a:pPr algn="just" defTabSz="1371600">
                <a:spcBef>
                  <a:spcPts val="900"/>
                </a:spcBef>
                <a:spcAft>
                  <a:spcPts val="900"/>
                </a:spcAft>
                <a:defRPr/>
              </a:pPr>
              <a:r>
                <a:rPr lang="vi-VN" sz="9600" b="1" dirty="0">
                  <a:solidFill>
                    <a:prstClr val="black"/>
                  </a:solidFill>
                  <a:latin typeface="Cambria" panose="02040503050406030204" pitchFamily="18" charset="0"/>
                  <a:ea typeface="Cambria" panose="02040503050406030204" pitchFamily="18" charset="0"/>
                </a:rPr>
                <a:t>Cá</a:t>
              </a:r>
            </a:p>
          </p:txBody>
        </p:sp>
      </p:grpSp>
      <p:grpSp>
        <p:nvGrpSpPr>
          <p:cNvPr id="41" name="B">
            <a:extLst>
              <a:ext uri="{FF2B5EF4-FFF2-40B4-BE49-F238E27FC236}">
                <a16:creationId xmlns:a16="http://schemas.microsoft.com/office/drawing/2014/main" id="{904FE9ED-A08B-390B-E3F2-677D69DB1831}"/>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7FBA964B-DAA3-140C-5AFE-3D98C70CB85E}"/>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7498FE9C-DBD3-0236-BA80-B1C0A0354654}"/>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5" name="Đồ họa 14">
                <a:extLst>
                  <a:ext uri="{FF2B5EF4-FFF2-40B4-BE49-F238E27FC236}">
                    <a16:creationId xmlns:a16="http://schemas.microsoft.com/office/drawing/2014/main" id="{83CFF890-8C47-5D3A-3E5D-18ED4BD72F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86852520-4728-C6A2-D758-5991DE27E1F3}"/>
                </a:ext>
              </a:extLst>
            </p:cNvPr>
            <p:cNvSpPr txBox="1"/>
            <p:nvPr/>
          </p:nvSpPr>
          <p:spPr>
            <a:xfrm>
              <a:off x="8316871" y="3243040"/>
              <a:ext cx="1810212" cy="882293"/>
            </a:xfrm>
            <a:prstGeom prst="rect">
              <a:avLst/>
            </a:prstGeom>
            <a:noFill/>
          </p:spPr>
          <p:txBody>
            <a:bodyPr wrap="squar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Lạc</a:t>
              </a:r>
            </a:p>
          </p:txBody>
        </p:sp>
      </p:grpSp>
      <p:grpSp>
        <p:nvGrpSpPr>
          <p:cNvPr id="46" name="C">
            <a:extLst>
              <a:ext uri="{FF2B5EF4-FFF2-40B4-BE49-F238E27FC236}">
                <a16:creationId xmlns:a16="http://schemas.microsoft.com/office/drawing/2014/main" id="{60F6E0CA-184A-175C-8B72-4CF1E0484A45}"/>
              </a:ext>
            </a:extLst>
          </p:cNvPr>
          <p:cNvGrpSpPr/>
          <p:nvPr/>
        </p:nvGrpSpPr>
        <p:grpSpPr>
          <a:xfrm>
            <a:off x="855295" y="6850680"/>
            <a:ext cx="7386602" cy="1728001"/>
            <a:chOff x="379277" y="4544328"/>
            <a:chExt cx="4924401" cy="1152000"/>
          </a:xfrm>
        </p:grpSpPr>
        <p:grpSp>
          <p:nvGrpSpPr>
            <p:cNvPr id="47" name="Nhóm 23">
              <a:extLst>
                <a:ext uri="{FF2B5EF4-FFF2-40B4-BE49-F238E27FC236}">
                  <a16:creationId xmlns:a16="http://schemas.microsoft.com/office/drawing/2014/main" id="{1F4BBA4C-DAE4-B9B5-A808-10D7364D461D}"/>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36D89699-5555-EFFC-A7BA-65A398B03A61}"/>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E061AD1C-0A80-3F37-4318-C3733F6C8C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C03C07DA-F00D-590F-0D29-5237ED5681E7}"/>
                </a:ext>
              </a:extLst>
            </p:cNvPr>
            <p:cNvSpPr txBox="1"/>
            <p:nvPr/>
          </p:nvSpPr>
          <p:spPr>
            <a:xfrm>
              <a:off x="2414655" y="4754685"/>
              <a:ext cx="2826077" cy="882292"/>
            </a:xfrm>
            <a:prstGeom prst="rect">
              <a:avLst/>
            </a:prstGeom>
            <a:noFill/>
          </p:spPr>
          <p:txBody>
            <a:bodyPr wrap="squar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Mỡ lợn</a:t>
              </a:r>
            </a:p>
          </p:txBody>
        </p:sp>
      </p:grpSp>
      <p:grpSp>
        <p:nvGrpSpPr>
          <p:cNvPr id="51" name="D">
            <a:extLst>
              <a:ext uri="{FF2B5EF4-FFF2-40B4-BE49-F238E27FC236}">
                <a16:creationId xmlns:a16="http://schemas.microsoft.com/office/drawing/2014/main" id="{E9D6AC90-6075-C334-7B9F-2C0F5330CDB2}"/>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CC30E54C-7E31-F345-DC01-5851ACCB6A68}"/>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6AE49A6B-C77F-2890-6237-1089BD213EB6}"/>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6B12B131-FC49-C694-1301-6C35FE7528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5F8410BF-B061-B121-77B7-E4E041FB62BA}"/>
                </a:ext>
              </a:extLst>
            </p:cNvPr>
            <p:cNvSpPr txBox="1"/>
            <p:nvPr/>
          </p:nvSpPr>
          <p:spPr>
            <a:xfrm>
              <a:off x="7944260" y="4826469"/>
              <a:ext cx="2300715" cy="882292"/>
            </a:xfrm>
            <a:prstGeom prst="rect">
              <a:avLst/>
            </a:prstGeom>
            <a:noFill/>
          </p:spPr>
          <p:txBody>
            <a:bodyPr wrap="none" rtlCol="0">
              <a:spAutoFit/>
            </a:bodyPr>
            <a:lstStyle/>
            <a:p>
              <a:pPr algn="just" defTabSz="1371600">
                <a:spcBef>
                  <a:spcPts val="900"/>
                </a:spcBef>
                <a:spcAft>
                  <a:spcPts val="900"/>
                </a:spcAft>
                <a:defRPr/>
              </a:pPr>
              <a:r>
                <a:rPr lang="vi-VN" sz="8000" b="1" dirty="0">
                  <a:solidFill>
                    <a:prstClr val="black"/>
                  </a:solidFill>
                  <a:latin typeface="Cambria" panose="02040503050406030204" pitchFamily="18" charset="0"/>
                  <a:ea typeface="Cambria" panose="02040503050406030204" pitchFamily="18" charset="0"/>
                </a:rPr>
                <a:t>Thịt gà</a:t>
              </a:r>
            </a:p>
          </p:txBody>
        </p:sp>
      </p:grpSp>
      <p:pic>
        <p:nvPicPr>
          <p:cNvPr id="56" name="CORRECT-ANSWER-SOUND-EFFECT-_-NO-COPYRIGHT">
            <a:hlinkClick r:id="" action="ppaction://media"/>
            <a:extLst>
              <a:ext uri="{FF2B5EF4-FFF2-40B4-BE49-F238E27FC236}">
                <a16:creationId xmlns:a16="http://schemas.microsoft.com/office/drawing/2014/main" id="{04D4F3EE-5BDE-3157-B9CC-B6B3148FDB6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3BA54B03-DA43-B209-F075-515F3547602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E6B4FB4F-CE88-D898-D676-8D52DFD9F95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B1A85224-F80C-8840-026F-2FD9C7F1296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92857" y="3173660"/>
            <a:ext cx="731045" cy="731045"/>
          </a:xfrm>
          <a:prstGeom prst="rect">
            <a:avLst/>
          </a:prstGeom>
        </p:spPr>
      </p:pic>
      <p:pic>
        <p:nvPicPr>
          <p:cNvPr id="29" name="Graphic 28">
            <a:hlinkClick r:id="rId16"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779911" y="456012"/>
            <a:ext cx="1117547" cy="3348825"/>
          </a:xfrm>
          <a:prstGeom prst="rect">
            <a:avLst/>
          </a:prstGeom>
        </p:spPr>
      </p:pic>
    </p:spTree>
    <p:extLst>
      <p:ext uri="{BB962C8B-B14F-4D97-AF65-F5344CB8AC3E}">
        <p14:creationId xmlns:p14="http://schemas.microsoft.com/office/powerpoint/2010/main" val="243694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6"/>
                                        </p:tgtEl>
                                      </p:cBhvr>
                                    </p:animEffect>
                                    <p:animScale>
                                      <p:cBhvr>
                                        <p:cTn id="32" dur="250" autoRev="1" fill="hold"/>
                                        <p:tgtEl>
                                          <p:spTgt spid="36"/>
                                        </p:tgtEl>
                                      </p:cBhvr>
                                      <p:by x="105000" y="105000"/>
                                    </p:animScale>
                                  </p:childTnLst>
                                </p:cTn>
                              </p:par>
                              <p:par>
                                <p:cTn id="33" presetID="1" presetClass="mediacall" presetSubtype="0" fill="hold" nodeType="withEffect">
                                  <p:stCondLst>
                                    <p:cond delay="0"/>
                                  </p:stCondLst>
                                  <p:childTnLst>
                                    <p:cmd type="call" cmd="playFrom(0.0)">
                                      <p:cBhvr>
                                        <p:cTn id="34" dur="4597" fill="hold"/>
                                        <p:tgtEl>
                                          <p:spTgt spid="56"/>
                                        </p:tgtEl>
                                      </p:cBhvr>
                                    </p:cmd>
                                  </p:childTnLst>
                                </p:cTn>
                              </p:par>
                              <p:par>
                                <p:cTn id="35" presetID="9" presetClass="emph" presetSubtype="0" nodeType="withEffect">
                                  <p:stCondLst>
                                    <p:cond delay="0"/>
                                  </p:stCondLst>
                                  <p:childTnLst>
                                    <p:set>
                                      <p:cBhvr>
                                        <p:cTn id="36" dur="indefinite"/>
                                        <p:tgtEl>
                                          <p:spTgt spid="41"/>
                                        </p:tgtEl>
                                        <p:attrNameLst>
                                          <p:attrName>style.opacity</p:attrName>
                                        </p:attrNameLst>
                                      </p:cBhvr>
                                      <p:to>
                                        <p:strVal val="0.25"/>
                                      </p:to>
                                    </p:set>
                                    <p:animEffect filter="image" prLst="opacity: 0.25">
                                      <p:cBhvr rctx="IE">
                                        <p:cTn id="37" dur="indefinite"/>
                                        <p:tgtEl>
                                          <p:spTgt spid="41"/>
                                        </p:tgtEl>
                                      </p:cBhvr>
                                    </p:animEffect>
                                  </p:childTnLst>
                                </p:cTn>
                              </p:par>
                              <p:par>
                                <p:cTn id="38" presetID="9" presetClass="emph" presetSubtype="0" nodeType="withEffect">
                                  <p:stCondLst>
                                    <p:cond delay="0"/>
                                  </p:stCondLst>
                                  <p:childTnLst>
                                    <p:set>
                                      <p:cBhvr>
                                        <p:cTn id="39" dur="indefinite"/>
                                        <p:tgtEl>
                                          <p:spTgt spid="46"/>
                                        </p:tgtEl>
                                        <p:attrNameLst>
                                          <p:attrName>style.opacity</p:attrName>
                                        </p:attrNameLst>
                                      </p:cBhvr>
                                      <p:to>
                                        <p:strVal val="0.25"/>
                                      </p:to>
                                    </p:set>
                                    <p:animEffect filter="image" prLst="opacity: 0.25">
                                      <p:cBhvr rctx="IE">
                                        <p:cTn id="40" dur="indefinite"/>
                                        <p:tgtEl>
                                          <p:spTgt spid="46"/>
                                        </p:tgtEl>
                                      </p:cBhvr>
                                    </p:animEffect>
                                  </p:childTnLst>
                                </p:cTn>
                              </p:par>
                              <p:par>
                                <p:cTn id="41" presetID="9" presetClass="emph" presetSubtype="0" nodeType="withEffect">
                                  <p:stCondLst>
                                    <p:cond delay="0"/>
                                  </p:stCondLst>
                                  <p:childTnLst>
                                    <p:set>
                                      <p:cBhvr>
                                        <p:cTn id="42" dur="indefinite"/>
                                        <p:tgtEl>
                                          <p:spTgt spid="51"/>
                                        </p:tgtEl>
                                        <p:attrNameLst>
                                          <p:attrName>style.opacity</p:attrName>
                                        </p:attrNameLst>
                                      </p:cBhvr>
                                      <p:to>
                                        <p:strVal val="0.25"/>
                                      </p:to>
                                    </p:set>
                                    <p:animEffect filter="image" prLst="opacity: 0.25">
                                      <p:cBhvr rctx="IE">
                                        <p:cTn id="43" dur="indefinite"/>
                                        <p:tgtEl>
                                          <p:spTgt spid="51"/>
                                        </p:tgtEl>
                                      </p:cBhvr>
                                    </p:animEffec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25" fill="hold"/>
                                        <p:tgtEl>
                                          <p:spTgt spid="59"/>
                                        </p:tgtEl>
                                      </p:cBhvr>
                                    </p:cmd>
                                  </p:childTnLst>
                                </p:cTn>
                              </p:par>
                              <p:par>
                                <p:cTn id="49" presetID="9" presetClass="emph" presetSubtype="0" nodeType="withEffect">
                                  <p:stCondLst>
                                    <p:cond delay="0"/>
                                  </p:stCondLst>
                                  <p:childTnLst>
                                    <p:set>
                                      <p:cBhvr>
                                        <p:cTn id="50" dur="indefinite"/>
                                        <p:tgtEl>
                                          <p:spTgt spid="41"/>
                                        </p:tgtEl>
                                        <p:attrNameLst>
                                          <p:attrName>style.opacity</p:attrName>
                                        </p:attrNameLst>
                                      </p:cBhvr>
                                      <p:to>
                                        <p:strVal val="0.25"/>
                                      </p:to>
                                    </p:set>
                                    <p:animEffect filter="image" prLst="opacity: 0.25">
                                      <p:cBhvr rctx="IE">
                                        <p:cTn id="51" dur="indefinite"/>
                                        <p:tgtEl>
                                          <p:spTgt spid="41"/>
                                        </p:tgtEl>
                                      </p:cBhvr>
                                    </p:animEffec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625" fill="hold"/>
                                        <p:tgtEl>
                                          <p:spTgt spid="58"/>
                                        </p:tgtEl>
                                      </p:cBhvr>
                                    </p:cmd>
                                  </p:childTnLst>
                                </p:cTn>
                              </p:par>
                              <p:par>
                                <p:cTn id="57" presetID="9" presetClass="emph" presetSubtype="0" nodeType="withEffect">
                                  <p:stCondLst>
                                    <p:cond delay="0"/>
                                  </p:stCondLst>
                                  <p:childTnLst>
                                    <p:set>
                                      <p:cBhvr>
                                        <p:cTn id="58" dur="indefinite"/>
                                        <p:tgtEl>
                                          <p:spTgt spid="46"/>
                                        </p:tgtEl>
                                        <p:attrNameLst>
                                          <p:attrName>style.opacity</p:attrName>
                                        </p:attrNameLst>
                                      </p:cBhvr>
                                      <p:to>
                                        <p:strVal val="0.25"/>
                                      </p:to>
                                    </p:set>
                                    <p:animEffect filter="image" prLst="opacity: 0.25">
                                      <p:cBhvr rctx="IE">
                                        <p:cTn id="59" dur="indefinite"/>
                                        <p:tgtEl>
                                          <p:spTgt spid="46"/>
                                        </p:tgtEl>
                                      </p:cBhvr>
                                    </p:animEffect>
                                  </p:childTnLst>
                                </p:cTn>
                              </p:par>
                            </p:childTnLst>
                          </p:cTn>
                        </p:par>
                      </p:childTnLst>
                    </p:cTn>
                  </p:par>
                </p:childTnLst>
              </p:cTn>
              <p:nextCondLst>
                <p:cond evt="onClick" delay="0">
                  <p:tgtEl>
                    <p:spTgt spid="46"/>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625" fill="hold"/>
                                        <p:tgtEl>
                                          <p:spTgt spid="57"/>
                                        </p:tgtEl>
                                      </p:cBhvr>
                                    </p:cmd>
                                  </p:childTnLst>
                                </p:cTn>
                              </p:par>
                              <p:par>
                                <p:cTn id="65" presetID="9" presetClass="emph" presetSubtype="0" nodeType="withEffect">
                                  <p:stCondLst>
                                    <p:cond delay="0"/>
                                  </p:stCondLst>
                                  <p:childTnLst>
                                    <p:set>
                                      <p:cBhvr>
                                        <p:cTn id="66" dur="indefinite"/>
                                        <p:tgtEl>
                                          <p:spTgt spid="51"/>
                                        </p:tgtEl>
                                        <p:attrNameLst>
                                          <p:attrName>style.opacity</p:attrName>
                                        </p:attrNameLst>
                                      </p:cBhvr>
                                      <p:to>
                                        <p:strVal val="0.25"/>
                                      </p:to>
                                    </p:set>
                                    <p:animEffect filter="image" prLst="opacity: 0.25">
                                      <p:cBhvr rctx="IE">
                                        <p:cTn id="67" dur="indefinite"/>
                                        <p:tgtEl>
                                          <p:spTgt spid="51"/>
                                        </p:tgtEl>
                                      </p:cBhvr>
                                    </p:animEffect>
                                  </p:childTnLst>
                                </p:cTn>
                              </p:par>
                            </p:childTnLst>
                          </p:cTn>
                        </p:par>
                      </p:childTnLst>
                    </p:cTn>
                  </p:par>
                </p:childTnLst>
              </p:cTn>
              <p:nextCondLst>
                <p:cond evt="onClick" delay="0">
                  <p:tgtEl>
                    <p:spTgt spid="51"/>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E747B5A-3AE9-A737-5F68-B928D696FDE1}"/>
              </a:ext>
            </a:extLst>
          </p:cNvPr>
          <p:cNvGrpSpPr/>
          <p:nvPr/>
        </p:nvGrpSpPr>
        <p:grpSpPr>
          <a:xfrm>
            <a:off x="2755283" y="3343067"/>
            <a:ext cx="6114398" cy="5756564"/>
            <a:chOff x="678615" y="2767191"/>
            <a:chExt cx="4076265" cy="3837709"/>
          </a:xfrm>
        </p:grpSpPr>
        <p:pic>
          <p:nvPicPr>
            <p:cNvPr id="2" name="Graphic 27">
              <a:extLst>
                <a:ext uri="{FF2B5EF4-FFF2-40B4-BE49-F238E27FC236}">
                  <a16:creationId xmlns:a16="http://schemas.microsoft.com/office/drawing/2014/main" id="{299D5C2A-F997-7936-8C23-ECC062FDB6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81353" y="3789266"/>
              <a:ext cx="652783" cy="1956121"/>
            </a:xfrm>
            <a:prstGeom prst="rect">
              <a:avLst/>
            </a:prstGeom>
          </p:spPr>
        </p:pic>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8615" y="2767191"/>
              <a:ext cx="4076265" cy="3837709"/>
            </a:xfrm>
            <a:prstGeom prst="rect">
              <a:avLst/>
            </a:prstGeom>
          </p:spPr>
        </p:pic>
      </p:grpSp>
    </p:spTree>
    <p:extLst>
      <p:ext uri="{BB962C8B-B14F-4D97-AF65-F5344CB8AC3E}">
        <p14:creationId xmlns:p14="http://schemas.microsoft.com/office/powerpoint/2010/main" val="341248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45833E-6 3.7037E-7 L 0.2388 0.00139 " pathEditMode="relative" rAng="0" ptsTypes="AA">
                                      <p:cBhvr>
                                        <p:cTn id="10" dur="1500" fill="hold"/>
                                        <p:tgtEl>
                                          <p:spTgt spid="4"/>
                                        </p:tgtEl>
                                        <p:attrNameLst>
                                          <p:attrName>ppt_x</p:attrName>
                                          <p:attrName>ppt_y</p:attrName>
                                        </p:attrNameLst>
                                      </p:cBhvr>
                                      <p:rCtr x="1194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FBD86561-134C-A7E9-560D-9DCEEE164F1C}"/>
              </a:ext>
            </a:extLst>
          </p:cNvPr>
          <p:cNvGrpSpPr/>
          <p:nvPr/>
        </p:nvGrpSpPr>
        <p:grpSpPr>
          <a:xfrm>
            <a:off x="1643383" y="233576"/>
            <a:ext cx="15001236" cy="3965990"/>
            <a:chOff x="985532" y="165766"/>
            <a:chExt cx="10000823" cy="2643993"/>
          </a:xfrm>
        </p:grpSpPr>
        <p:grpSp>
          <p:nvGrpSpPr>
            <p:cNvPr id="19" name="Graphic 3797">
              <a:extLst>
                <a:ext uri="{FF2B5EF4-FFF2-40B4-BE49-F238E27FC236}">
                  <a16:creationId xmlns:a16="http://schemas.microsoft.com/office/drawing/2014/main" id="{A02A4943-BD85-5C11-C958-149D780B5029}"/>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E0444877-4C0A-0AF7-C75F-F290805A5002}"/>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6E6F900-A99C-B1E7-726B-B40A5E6C64DC}"/>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889603D0-8265-1EAA-F454-F829B52026F8}"/>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7" name="Graphic 3797">
                <a:extLst>
                  <a:ext uri="{FF2B5EF4-FFF2-40B4-BE49-F238E27FC236}">
                    <a16:creationId xmlns:a16="http://schemas.microsoft.com/office/drawing/2014/main" id="{FD2BFF55-601C-7DE4-7413-AFF5D24E045F}"/>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3CA580D-A21A-21B8-A996-D9B495BA9673}"/>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1C7D5AF1-BD32-EB42-0E7F-749192BA2349}"/>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44A2762D-9C40-62CC-2EC2-126E57348F4F}"/>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2D471792-D328-F077-3C66-ECE379FEE9CF}"/>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23A33F84-7857-DB41-1BB8-41C3C8D1BCD8}"/>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65784EAE-8829-6105-A70E-0FBC2CE6288A}"/>
                </a:ext>
              </a:extLst>
            </p:cNvPr>
            <p:cNvSpPr txBox="1"/>
            <p:nvPr/>
          </p:nvSpPr>
          <p:spPr>
            <a:xfrm>
              <a:off x="1286318" y="1123076"/>
              <a:ext cx="9584503" cy="738664"/>
            </a:xfrm>
            <a:prstGeom prst="rect">
              <a:avLst/>
            </a:prstGeom>
            <a:noFill/>
          </p:spPr>
          <p:txBody>
            <a:bodyPr wrap="none" rtlCol="0">
              <a:spAutoFit/>
            </a:bodyPr>
            <a:lstStyle/>
            <a:p>
              <a:pPr defTabSz="1371600">
                <a:defRPr/>
              </a:pPr>
              <a:r>
                <a:rPr lang="vi-VN" sz="6600" b="1" dirty="0">
                  <a:solidFill>
                    <a:prstClr val="black"/>
                  </a:solidFill>
                  <a:latin typeface="Cambria" panose="02040503050406030204" pitchFamily="18" charset="0"/>
                  <a:ea typeface="Cambria" panose="02040503050406030204" pitchFamily="18" charset="0"/>
                </a:rPr>
                <a:t>Thịt bò, thịt lợn, thịt gà chứa chất gì?</a:t>
              </a:r>
            </a:p>
          </p:txBody>
        </p:sp>
      </p:grpSp>
      <p:grpSp>
        <p:nvGrpSpPr>
          <p:cNvPr id="36" name="A">
            <a:extLst>
              <a:ext uri="{FF2B5EF4-FFF2-40B4-BE49-F238E27FC236}">
                <a16:creationId xmlns:a16="http://schemas.microsoft.com/office/drawing/2014/main" id="{B88A5E33-1520-59EA-38CB-2C87F8BDA39A}"/>
              </a:ext>
            </a:extLst>
          </p:cNvPr>
          <p:cNvGrpSpPr/>
          <p:nvPr/>
        </p:nvGrpSpPr>
        <p:grpSpPr>
          <a:xfrm>
            <a:off x="855294" y="4544796"/>
            <a:ext cx="7513722" cy="1728000"/>
            <a:chOff x="873492" y="2490890"/>
            <a:chExt cx="5009148" cy="1152000"/>
          </a:xfrm>
        </p:grpSpPr>
        <p:grpSp>
          <p:nvGrpSpPr>
            <p:cNvPr id="37" name="Nhóm 21">
              <a:extLst>
                <a:ext uri="{FF2B5EF4-FFF2-40B4-BE49-F238E27FC236}">
                  <a16:creationId xmlns:a16="http://schemas.microsoft.com/office/drawing/2014/main" id="{BB0DEE6F-C367-F11D-DF28-9364AB0BC4A0}"/>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8E1B8461-E2AC-A423-4828-E9F885B3004C}"/>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0" name="Đồ họa 7">
                <a:extLst>
                  <a:ext uri="{FF2B5EF4-FFF2-40B4-BE49-F238E27FC236}">
                    <a16:creationId xmlns:a16="http://schemas.microsoft.com/office/drawing/2014/main" id="{4DF46C56-0EB2-A193-5CC8-9F038E9167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3F79769A-D0B7-E54E-42D2-7C4C4B8AEBC4}"/>
                </a:ext>
              </a:extLst>
            </p:cNvPr>
            <p:cNvSpPr txBox="1"/>
            <p:nvPr/>
          </p:nvSpPr>
          <p:spPr>
            <a:xfrm>
              <a:off x="2605459" y="2763911"/>
              <a:ext cx="2370521"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béo</a:t>
              </a:r>
            </a:p>
          </p:txBody>
        </p:sp>
      </p:grpSp>
      <p:grpSp>
        <p:nvGrpSpPr>
          <p:cNvPr id="41" name="B">
            <a:extLst>
              <a:ext uri="{FF2B5EF4-FFF2-40B4-BE49-F238E27FC236}">
                <a16:creationId xmlns:a16="http://schemas.microsoft.com/office/drawing/2014/main" id="{EE0A30C5-75CC-4532-9526-ACEBD3316AA3}"/>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F5DC7E45-B4BE-592F-26D0-CCAEA90B1CEC}"/>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CA5E9ABB-CA46-FA72-E3E1-5521FBF6922F}"/>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5" name="Đồ họa 14">
                <a:extLst>
                  <a:ext uri="{FF2B5EF4-FFF2-40B4-BE49-F238E27FC236}">
                    <a16:creationId xmlns:a16="http://schemas.microsoft.com/office/drawing/2014/main" id="{C28CA997-3E0F-67B9-FB21-C042BDAF17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2C501709-181A-1472-A67C-28DF17ECFC78}"/>
                </a:ext>
              </a:extLst>
            </p:cNvPr>
            <p:cNvSpPr txBox="1"/>
            <p:nvPr/>
          </p:nvSpPr>
          <p:spPr>
            <a:xfrm>
              <a:off x="7862879" y="3281396"/>
              <a:ext cx="2183632"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Vitamin</a:t>
              </a:r>
            </a:p>
          </p:txBody>
        </p:sp>
      </p:grpSp>
      <p:grpSp>
        <p:nvGrpSpPr>
          <p:cNvPr id="46" name="C">
            <a:extLst>
              <a:ext uri="{FF2B5EF4-FFF2-40B4-BE49-F238E27FC236}">
                <a16:creationId xmlns:a16="http://schemas.microsoft.com/office/drawing/2014/main" id="{9B7A6E40-F2C1-B3CC-4BF8-FA867AEB530B}"/>
              </a:ext>
            </a:extLst>
          </p:cNvPr>
          <p:cNvGrpSpPr/>
          <p:nvPr/>
        </p:nvGrpSpPr>
        <p:grpSpPr>
          <a:xfrm>
            <a:off x="855295" y="6850674"/>
            <a:ext cx="7386602" cy="1728000"/>
            <a:chOff x="379277" y="4544328"/>
            <a:chExt cx="4924401" cy="1152000"/>
          </a:xfrm>
        </p:grpSpPr>
        <p:grpSp>
          <p:nvGrpSpPr>
            <p:cNvPr id="47" name="Nhóm 23">
              <a:extLst>
                <a:ext uri="{FF2B5EF4-FFF2-40B4-BE49-F238E27FC236}">
                  <a16:creationId xmlns:a16="http://schemas.microsoft.com/office/drawing/2014/main" id="{1B41B980-B74E-798A-5EC7-A4B4DC763F1F}"/>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2A41D247-C2E7-294F-3C9E-44633B875958}"/>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995EB074-634F-E318-90DD-D13C507BE4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3FF7403A-FABB-4010-2C29-675EC4BC59C9}"/>
                </a:ext>
              </a:extLst>
            </p:cNvPr>
            <p:cNvSpPr txBox="1"/>
            <p:nvPr/>
          </p:nvSpPr>
          <p:spPr>
            <a:xfrm>
              <a:off x="1626225" y="4893090"/>
              <a:ext cx="3345146"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khoáng</a:t>
              </a:r>
            </a:p>
          </p:txBody>
        </p:sp>
      </p:grpSp>
      <p:grpSp>
        <p:nvGrpSpPr>
          <p:cNvPr id="51" name="D">
            <a:extLst>
              <a:ext uri="{FF2B5EF4-FFF2-40B4-BE49-F238E27FC236}">
                <a16:creationId xmlns:a16="http://schemas.microsoft.com/office/drawing/2014/main" id="{F2EC06A9-AD09-2659-B67F-B6072E583121}"/>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F0ABE997-1812-639B-0997-A9B279D9FD99}"/>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B9F61B95-CFC7-646E-469F-42CFE81F3A3A}"/>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0D7C137B-3E94-F88D-BE28-393C40B204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6D5E613A-BC17-A31D-3A92-ABD08398B600}"/>
                </a:ext>
              </a:extLst>
            </p:cNvPr>
            <p:cNvSpPr txBox="1"/>
            <p:nvPr/>
          </p:nvSpPr>
          <p:spPr>
            <a:xfrm>
              <a:off x="7725565" y="4858718"/>
              <a:ext cx="2557538" cy="738664"/>
            </a:xfrm>
            <a:prstGeom prst="rect">
              <a:avLst/>
            </a:prstGeom>
            <a:noFill/>
          </p:spPr>
          <p:txBody>
            <a:bodyPr wrap="non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Chất đạm</a:t>
              </a:r>
            </a:p>
          </p:txBody>
        </p:sp>
      </p:grpSp>
      <p:pic>
        <p:nvPicPr>
          <p:cNvPr id="56" name="CORRECT-ANSWER-SOUND-EFFECT-_-NO-COPYRIGHT">
            <a:hlinkClick r:id="" action="ppaction://media"/>
            <a:extLst>
              <a:ext uri="{FF2B5EF4-FFF2-40B4-BE49-F238E27FC236}">
                <a16:creationId xmlns:a16="http://schemas.microsoft.com/office/drawing/2014/main" id="{D115EBE0-9761-CB27-98AF-567544A692E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8C50B283-310D-20EC-BB69-BADA2C956B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B9A840BC-0632-D80D-469D-59CCEA252D8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4AFBB466-B647-B7D6-14B0-0A3BE332756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29" name="Graphic 28">
            <a:hlinkClick r:id="rId15"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860984" y="925846"/>
            <a:ext cx="2097111" cy="2727557"/>
          </a:xfrm>
          <a:prstGeom prst="rect">
            <a:avLst/>
          </a:prstGeom>
        </p:spPr>
      </p:pic>
    </p:spTree>
    <p:extLst>
      <p:ext uri="{BB962C8B-B14F-4D97-AF65-F5344CB8AC3E}">
        <p14:creationId xmlns:p14="http://schemas.microsoft.com/office/powerpoint/2010/main" val="100741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625" fill="hold"/>
                                        <p:tgtEl>
                                          <p:spTgt spid="59"/>
                                        </p:tgtEl>
                                      </p:cBhvr>
                                    </p:cmd>
                                  </p:childTnLst>
                                </p:cTn>
                              </p:par>
                              <p:par>
                                <p:cTn id="32" presetID="9" presetClass="emph" presetSubtype="0" nodeType="withEffect">
                                  <p:stCondLst>
                                    <p:cond delay="0"/>
                                  </p:stCondLst>
                                  <p:childTnLst>
                                    <p:set>
                                      <p:cBhvr>
                                        <p:cTn id="33" dur="indefinite"/>
                                        <p:tgtEl>
                                          <p:spTgt spid="41"/>
                                        </p:tgtEl>
                                        <p:attrNameLst>
                                          <p:attrName>style.opacity</p:attrName>
                                        </p:attrNameLst>
                                      </p:cBhvr>
                                      <p:to>
                                        <p:strVal val="0.25"/>
                                      </p:to>
                                    </p:set>
                                    <p:animEffect filter="image" prLst="opacity: 0.25">
                                      <p:cBhvr rctx="IE">
                                        <p:cTn id="34" dur="indefinite"/>
                                        <p:tgtEl>
                                          <p:spTgt spid="41"/>
                                        </p:tgtEl>
                                      </p:cBhvr>
                                    </p:animEffec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625" fill="hold"/>
                                        <p:tgtEl>
                                          <p:spTgt spid="58"/>
                                        </p:tgtEl>
                                      </p:cBhvr>
                                    </p:cmd>
                                  </p:childTnLst>
                                </p:cTn>
                              </p:par>
                              <p:par>
                                <p:cTn id="40" presetID="9" presetClass="emph" presetSubtype="0" nodeType="withEffect">
                                  <p:stCondLst>
                                    <p:cond delay="0"/>
                                  </p:stCondLst>
                                  <p:childTnLst>
                                    <p:set>
                                      <p:cBhvr>
                                        <p:cTn id="41" dur="indefinite"/>
                                        <p:tgtEl>
                                          <p:spTgt spid="46"/>
                                        </p:tgtEl>
                                        <p:attrNameLst>
                                          <p:attrName>style.opacity</p:attrName>
                                        </p:attrNameLst>
                                      </p:cBhvr>
                                      <p:to>
                                        <p:strVal val="0.25"/>
                                      </p:to>
                                    </p:set>
                                    <p:animEffect filter="image" prLst="opacity: 0.25">
                                      <p:cBhvr rctx="IE">
                                        <p:cTn id="42" dur="indefinite"/>
                                        <p:tgtEl>
                                          <p:spTgt spid="46"/>
                                        </p:tgtEl>
                                      </p:cBhvr>
                                    </p:animEffect>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withEffect">
                                  <p:stCondLst>
                                    <p:cond delay="0"/>
                                  </p:stCondLst>
                                  <p:childTnLst>
                                    <p:animEffect transition="out" filter="fade">
                                      <p:cBhvr>
                                        <p:cTn id="47" dur="500" tmFilter="0, 0; .2, .5; .8, .5; 1, 0"/>
                                        <p:tgtEl>
                                          <p:spTgt spid="51"/>
                                        </p:tgtEl>
                                      </p:cBhvr>
                                    </p:animEffect>
                                    <p:animScale>
                                      <p:cBhvr>
                                        <p:cTn id="48" dur="250" autoRev="1" fill="hold"/>
                                        <p:tgtEl>
                                          <p:spTgt spid="51"/>
                                        </p:tgtEl>
                                      </p:cBhvr>
                                      <p:by x="105000" y="105000"/>
                                    </p:animScale>
                                  </p:childTnLst>
                                </p:cTn>
                              </p:par>
                              <p:par>
                                <p:cTn id="49" presetID="9" presetClass="emph" presetSubtype="0" nodeType="withEffect">
                                  <p:stCondLst>
                                    <p:cond delay="0"/>
                                  </p:stCondLst>
                                  <p:childTnLst>
                                    <p:set>
                                      <p:cBhvr>
                                        <p:cTn id="50" dur="indefinite"/>
                                        <p:tgtEl>
                                          <p:spTgt spid="36"/>
                                        </p:tgtEl>
                                        <p:attrNameLst>
                                          <p:attrName>style.opacity</p:attrName>
                                        </p:attrNameLst>
                                      </p:cBhvr>
                                      <p:to>
                                        <p:strVal val="0.25"/>
                                      </p:to>
                                    </p:set>
                                    <p:animEffect filter="image" prLst="opacity: 0.25">
                                      <p:cBhvr rctx="IE">
                                        <p:cTn id="51" dur="indefinite"/>
                                        <p:tgtEl>
                                          <p:spTgt spid="36"/>
                                        </p:tgtEl>
                                      </p:cBhvr>
                                    </p:animEffect>
                                  </p:childTnLst>
                                </p:cTn>
                              </p:par>
                              <p:par>
                                <p:cTn id="52" presetID="9" presetClass="emph" presetSubtype="0" nodeType="withEffect">
                                  <p:stCondLst>
                                    <p:cond delay="0"/>
                                  </p:stCondLst>
                                  <p:childTnLst>
                                    <p:set>
                                      <p:cBhvr>
                                        <p:cTn id="53" dur="indefinite"/>
                                        <p:tgtEl>
                                          <p:spTgt spid="41"/>
                                        </p:tgtEl>
                                        <p:attrNameLst>
                                          <p:attrName>style.opacity</p:attrName>
                                        </p:attrNameLst>
                                      </p:cBhvr>
                                      <p:to>
                                        <p:strVal val="0.25"/>
                                      </p:to>
                                    </p:set>
                                    <p:animEffect filter="image" prLst="opacity: 0.25">
                                      <p:cBhvr rctx="IE">
                                        <p:cTn id="54" dur="indefinite"/>
                                        <p:tgtEl>
                                          <p:spTgt spid="41"/>
                                        </p:tgtEl>
                                      </p:cBhvr>
                                    </p:animEffect>
                                  </p:childTnLst>
                                </p:cTn>
                              </p:par>
                              <p:par>
                                <p:cTn id="55" presetID="9" presetClass="emph" presetSubtype="0" nodeType="withEffect">
                                  <p:stCondLst>
                                    <p:cond delay="0"/>
                                  </p:stCondLst>
                                  <p:childTnLst>
                                    <p:set>
                                      <p:cBhvr>
                                        <p:cTn id="56" dur="indefinite"/>
                                        <p:tgtEl>
                                          <p:spTgt spid="46"/>
                                        </p:tgtEl>
                                        <p:attrNameLst>
                                          <p:attrName>style.opacity</p:attrName>
                                        </p:attrNameLst>
                                      </p:cBhvr>
                                      <p:to>
                                        <p:strVal val="0.25"/>
                                      </p:to>
                                    </p:set>
                                    <p:animEffect filter="image" prLst="opacity: 0.25">
                                      <p:cBhvr rctx="IE">
                                        <p:cTn id="57" dur="indefinite"/>
                                        <p:tgtEl>
                                          <p:spTgt spid="46"/>
                                        </p:tgtEl>
                                      </p:cBhvr>
                                    </p:animEffect>
                                  </p:childTnLst>
                                </p:cTn>
                              </p:par>
                              <p:par>
                                <p:cTn id="58" presetID="1" presetClass="mediacall" presetSubtype="0" fill="hold" nodeType="withEffect">
                                  <p:stCondLst>
                                    <p:cond delay="0"/>
                                  </p:stCondLst>
                                  <p:childTnLst>
                                    <p:cmd type="call" cmd="playFrom(0.0)">
                                      <p:cBhvr>
                                        <p:cTn id="59" dur="4597" fill="hold"/>
                                        <p:tgtEl>
                                          <p:spTgt spid="56"/>
                                        </p:tgtEl>
                                      </p:cBhvr>
                                    </p:cmd>
                                  </p:child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p:cTn id="64" dur="indefinite"/>
                                        <p:tgtEl>
                                          <p:spTgt spid="36"/>
                                        </p:tgtEl>
                                        <p:attrNameLst>
                                          <p:attrName>style.opacity</p:attrName>
                                        </p:attrNameLst>
                                      </p:cBhvr>
                                      <p:to>
                                        <p:strVal val="0.5"/>
                                      </p:to>
                                    </p:set>
                                    <p:animEffect filter="image" prLst="opacity: 0.5">
                                      <p:cBhvr rctx="IE">
                                        <p:cTn id="65" dur="indefinite"/>
                                        <p:tgtEl>
                                          <p:spTgt spid="36"/>
                                        </p:tgtEl>
                                      </p:cBhvr>
                                    </p:animEffect>
                                  </p:childTnLst>
                                </p:cTn>
                              </p:par>
                              <p:par>
                                <p:cTn id="66" presetID="1" presetClass="mediacall" presetSubtype="0" fill="hold" nodeType="withEffect">
                                  <p:stCondLst>
                                    <p:cond delay="0"/>
                                  </p:stCondLst>
                                  <p:childTnLst>
                                    <p:cmd type="call" cmd="playFrom(0.0)">
                                      <p:cBhvr>
                                        <p:cTn id="67" dur="1625" fill="hold"/>
                                        <p:tgtEl>
                                          <p:spTgt spid="57"/>
                                        </p:tgtEl>
                                      </p:cBhvr>
                                    </p:cmd>
                                  </p:childTnLst>
                                </p:cTn>
                              </p:par>
                            </p:childTnLst>
                          </p:cTn>
                        </p:par>
                      </p:childTnLst>
                    </p:cTn>
                  </p:par>
                </p:childTnLst>
              </p:cTn>
              <p:nextCondLst>
                <p:cond evt="onClick" delay="0">
                  <p:tgtEl>
                    <p:spTgt spid="36"/>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hlinkClick r:id="rId2" action="ppaction://hlinksldjump"/>
            <a:extLst>
              <a:ext uri="{FF2B5EF4-FFF2-40B4-BE49-F238E27FC236}">
                <a16:creationId xmlns:a16="http://schemas.microsoft.com/office/drawing/2014/main" id="{BB0567EE-FD97-3736-DE0D-7B8A14F4074B}"/>
              </a:ext>
            </a:extLst>
          </p:cNvPr>
          <p:cNvSpPr/>
          <p:nvPr/>
        </p:nvSpPr>
        <p:spPr>
          <a:xfrm>
            <a:off x="10050280" y="2834640"/>
            <a:ext cx="3960542" cy="438912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50" name="Slide Zoom 49">
            <a:hlinkClick r:id="rId2" action="ppaction://hlinksldjump"/>
            <a:extLst>
              <a:ext uri="{FF2B5EF4-FFF2-40B4-BE49-F238E27FC236}">
                <a16:creationId xmlns:a16="http://schemas.microsoft.com/office/drawing/2014/main" id="{F95BC522-A163-173E-83E1-A361297F0B2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9915199" y="2834640"/>
            <a:ext cx="4095623" cy="3486672"/>
          </a:xfrm>
          <a:prstGeom prst="rect">
            <a:avLst/>
          </a:prstGeom>
          <a:ln w="3175">
            <a:noFill/>
          </a:ln>
        </p:spPr>
      </p:pic>
      <p:pic>
        <p:nvPicPr>
          <p:cNvPr id="52" name="Slide Zoom 51">
            <a:hlinkClick r:id="rId4" action="ppaction://hlinksldjump"/>
            <a:extLst>
              <a:ext uri="{FF2B5EF4-FFF2-40B4-BE49-F238E27FC236}">
                <a16:creationId xmlns:a16="http://schemas.microsoft.com/office/drawing/2014/main" id="{F3242EBA-41C3-8D27-6E90-95BD42F1231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4277180" y="3182097"/>
            <a:ext cx="5475654" cy="3561402"/>
          </a:xfrm>
          <a:prstGeom prst="rect">
            <a:avLst/>
          </a:prstGeom>
          <a:ln w="3175">
            <a:noFill/>
          </a:ln>
        </p:spPr>
      </p:pic>
      <p:grpSp>
        <p:nvGrpSpPr>
          <p:cNvPr id="13" name="Nhóm 12">
            <a:extLst>
              <a:ext uri="{FF2B5EF4-FFF2-40B4-BE49-F238E27FC236}">
                <a16:creationId xmlns:a16="http://schemas.microsoft.com/office/drawing/2014/main" id="{A4F8D808-3E74-C029-AF96-48363CEAC31F}"/>
              </a:ext>
            </a:extLst>
          </p:cNvPr>
          <p:cNvGrpSpPr/>
          <p:nvPr/>
        </p:nvGrpSpPr>
        <p:grpSpPr>
          <a:xfrm>
            <a:off x="7095655" y="3182098"/>
            <a:ext cx="6114398" cy="5756564"/>
            <a:chOff x="4120404" y="2210062"/>
            <a:chExt cx="4076265" cy="3837709"/>
          </a:xfrm>
        </p:grpSpPr>
        <p:pic>
          <p:nvPicPr>
            <p:cNvPr id="11" name="Graphic 27">
              <a:extLst>
                <a:ext uri="{FF2B5EF4-FFF2-40B4-BE49-F238E27FC236}">
                  <a16:creationId xmlns:a16="http://schemas.microsoft.com/office/drawing/2014/main" id="{DDE7B125-2784-D033-DF0F-EC73ED235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3142" y="3232137"/>
              <a:ext cx="652783" cy="1956121"/>
            </a:xfrm>
            <a:prstGeom prst="rect">
              <a:avLst/>
            </a:prstGeom>
          </p:spPr>
        </p:pic>
        <p:pic>
          <p:nvPicPr>
            <p:cNvPr id="29" name="Graphic 28">
              <a:extLst>
                <a:ext uri="{FF2B5EF4-FFF2-40B4-BE49-F238E27FC236}">
                  <a16:creationId xmlns:a16="http://schemas.microsoft.com/office/drawing/2014/main" id="{8B08C8C1-A519-3CB2-CF1E-7882A843C6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1043" y="3791606"/>
              <a:ext cx="1018779" cy="1325050"/>
            </a:xfrm>
            <a:prstGeom prst="rect">
              <a:avLst/>
            </a:prstGeom>
          </p:spPr>
        </p:pic>
        <p:pic>
          <p:nvPicPr>
            <p:cNvPr id="12" name="Graphic 2">
              <a:extLst>
                <a:ext uri="{FF2B5EF4-FFF2-40B4-BE49-F238E27FC236}">
                  <a16:creationId xmlns:a16="http://schemas.microsoft.com/office/drawing/2014/main" id="{7BB45333-2E0B-AA36-FC8F-5D8DE631FF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120404" y="2210062"/>
              <a:ext cx="4076265" cy="3837709"/>
            </a:xfrm>
            <a:prstGeom prst="rect">
              <a:avLst/>
            </a:prstGeom>
          </p:spPr>
        </p:pic>
      </p:grpSp>
    </p:spTree>
    <p:extLst>
      <p:ext uri="{BB962C8B-B14F-4D97-AF65-F5344CB8AC3E}">
        <p14:creationId xmlns:p14="http://schemas.microsoft.com/office/powerpoint/2010/main" val="54224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66667E-6 -3.7037E-7 L 0.21094 0.00949 " pathEditMode="relative" rAng="0" ptsTypes="AA">
                                      <p:cBhvr>
                                        <p:cTn id="10" dur="2000" fill="hold"/>
                                        <p:tgtEl>
                                          <p:spTgt spid="13"/>
                                        </p:tgtEl>
                                        <p:attrNameLst>
                                          <p:attrName>ppt_x</p:attrName>
                                          <p:attrName>ppt_y</p:attrName>
                                        </p:attrNameLst>
                                      </p:cBhvr>
                                      <p:rCtr x="10547"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5253955F-7E40-C5DF-DC62-C4C616281ABC}"/>
              </a:ext>
            </a:extLst>
          </p:cNvPr>
          <p:cNvGrpSpPr/>
          <p:nvPr/>
        </p:nvGrpSpPr>
        <p:grpSpPr>
          <a:xfrm>
            <a:off x="1643383" y="233576"/>
            <a:ext cx="15001235" cy="3965990"/>
            <a:chOff x="985532" y="165766"/>
            <a:chExt cx="10000823" cy="2643993"/>
          </a:xfrm>
        </p:grpSpPr>
        <p:grpSp>
          <p:nvGrpSpPr>
            <p:cNvPr id="19" name="Graphic 3797">
              <a:extLst>
                <a:ext uri="{FF2B5EF4-FFF2-40B4-BE49-F238E27FC236}">
                  <a16:creationId xmlns:a16="http://schemas.microsoft.com/office/drawing/2014/main" id="{FDD0871B-677C-4D0C-8249-F81A4CD93E6B}"/>
                </a:ext>
              </a:extLst>
            </p:cNvPr>
            <p:cNvGrpSpPr/>
            <p:nvPr/>
          </p:nvGrpSpPr>
          <p:grpSpPr>
            <a:xfrm>
              <a:off x="985532" y="165766"/>
              <a:ext cx="10000823" cy="2643993"/>
              <a:chOff x="985532" y="165766"/>
              <a:chExt cx="10000823" cy="2643993"/>
            </a:xfrm>
          </p:grpSpPr>
          <p:grpSp>
            <p:nvGrpSpPr>
              <p:cNvPr id="27" name="Graphic 3797">
                <a:extLst>
                  <a:ext uri="{FF2B5EF4-FFF2-40B4-BE49-F238E27FC236}">
                    <a16:creationId xmlns:a16="http://schemas.microsoft.com/office/drawing/2014/main" id="{B48173C4-CF68-FA6A-2DE1-2D44919DB958}"/>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8236623-AF66-20E7-4A2E-5676BFF7269A}"/>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30D55657-EE01-F37A-2808-BE8C2122000F}"/>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wrap="none"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676C8B30-941B-1B54-B255-A8125DF7A55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20C2D93D-F232-0575-4D8E-7F177F4F0759}"/>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BDB1BFE9-9A9D-06B4-CF1A-3E4736F52697}"/>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9" name="Graphic 3797">
                <a:extLst>
                  <a:ext uri="{FF2B5EF4-FFF2-40B4-BE49-F238E27FC236}">
                    <a16:creationId xmlns:a16="http://schemas.microsoft.com/office/drawing/2014/main" id="{0E915B8F-AED8-D0DC-3636-395D4848F975}"/>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06BCCEF-A7F2-04E3-8073-B7B8C99CADD1}"/>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9987A886-D7CA-0D9E-D36E-897789A52D2C}"/>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ACEC08F0-4A0B-3F4B-3C2C-DBFFD6AAF513}"/>
                </a:ext>
              </a:extLst>
            </p:cNvPr>
            <p:cNvSpPr txBox="1"/>
            <p:nvPr/>
          </p:nvSpPr>
          <p:spPr>
            <a:xfrm>
              <a:off x="1563159" y="778101"/>
              <a:ext cx="8524869" cy="1046440"/>
            </a:xfrm>
            <a:prstGeom prst="rect">
              <a:avLst/>
            </a:prstGeom>
            <a:noFill/>
          </p:spPr>
          <p:txBody>
            <a:bodyPr wrap="square" rtlCol="0">
              <a:spAutoFit/>
            </a:bodyPr>
            <a:lstStyle/>
            <a:p>
              <a:pPr algn="ctr" defTabSz="1371600">
                <a:defRPr/>
              </a:pPr>
              <a:r>
                <a:rPr lang="vi-VN" sz="4800" b="1" dirty="0">
                  <a:solidFill>
                    <a:prstClr val="black"/>
                  </a:solidFill>
                  <a:latin typeface="Cambria" panose="02040503050406030204" pitchFamily="18" charset="0"/>
                  <a:ea typeface="Cambria" panose="02040503050406030204" pitchFamily="18" charset="0"/>
                </a:rPr>
                <a:t>Trong một bữa ăn, chúng ta có nên ăn mãi món chúng ta yêu thích không?</a:t>
              </a:r>
            </a:p>
          </p:txBody>
        </p:sp>
      </p:grpSp>
      <p:pic>
        <p:nvPicPr>
          <p:cNvPr id="21" name="Graphic 20">
            <a:hlinkClick r:id="rId6"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82940" y="1273715"/>
            <a:ext cx="1227483" cy="2138376"/>
          </a:xfrm>
          <a:prstGeom prst="rect">
            <a:avLst/>
          </a:prstGeom>
        </p:spPr>
      </p:pic>
      <p:pic>
        <p:nvPicPr>
          <p:cNvPr id="94" name="CORRECT-ANSWER-SOUND-EFFECT-_-NO-COPYRIGHT">
            <a:hlinkClick r:id="" action="ppaction://media"/>
            <a:extLst>
              <a:ext uri="{FF2B5EF4-FFF2-40B4-BE49-F238E27FC236}">
                <a16:creationId xmlns:a16="http://schemas.microsoft.com/office/drawing/2014/main" id="{34F5768D-5899-B220-C558-BB56B5E835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569177" y="6392938"/>
            <a:ext cx="731045" cy="731045"/>
          </a:xfrm>
          <a:prstGeom prst="rect">
            <a:avLst/>
          </a:prstGeom>
        </p:spPr>
      </p:pic>
      <p:pic>
        <p:nvPicPr>
          <p:cNvPr id="95" name="wrong 3">
            <a:hlinkClick r:id="" action="ppaction://media"/>
            <a:extLst>
              <a:ext uri="{FF2B5EF4-FFF2-40B4-BE49-F238E27FC236}">
                <a16:creationId xmlns:a16="http://schemas.microsoft.com/office/drawing/2014/main" id="{3B6FBC12-4925-55A0-5F0E-5E7445818C7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45493" y="5044862"/>
            <a:ext cx="731045" cy="731045"/>
          </a:xfrm>
          <a:prstGeom prst="rect">
            <a:avLst/>
          </a:prstGeom>
        </p:spPr>
      </p:pic>
      <p:pic>
        <p:nvPicPr>
          <p:cNvPr id="96" name="wrong 2">
            <a:hlinkClick r:id="" action="ppaction://media"/>
            <a:extLst>
              <a:ext uri="{FF2B5EF4-FFF2-40B4-BE49-F238E27FC236}">
                <a16:creationId xmlns:a16="http://schemas.microsoft.com/office/drawing/2014/main" id="{7044FF7B-EC72-0C08-4D08-904ABF293C5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69175" y="4109261"/>
            <a:ext cx="731045" cy="731045"/>
          </a:xfrm>
          <a:prstGeom prst="rect">
            <a:avLst/>
          </a:prstGeom>
        </p:spPr>
      </p:pic>
      <p:pic>
        <p:nvPicPr>
          <p:cNvPr id="97" name="wrong 1">
            <a:hlinkClick r:id="" action="ppaction://media"/>
            <a:extLst>
              <a:ext uri="{FF2B5EF4-FFF2-40B4-BE49-F238E27FC236}">
                <a16:creationId xmlns:a16="http://schemas.microsoft.com/office/drawing/2014/main" id="{57AA2E48-1B2C-A7A9-0985-146BAAE25D6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92857" y="3173660"/>
            <a:ext cx="731045" cy="731045"/>
          </a:xfrm>
          <a:prstGeom prst="rect">
            <a:avLst/>
          </a:prstGeom>
        </p:spPr>
      </p:pic>
      <p:grpSp>
        <p:nvGrpSpPr>
          <p:cNvPr id="2" name="A">
            <a:extLst>
              <a:ext uri="{FF2B5EF4-FFF2-40B4-BE49-F238E27FC236}">
                <a16:creationId xmlns:a16="http://schemas.microsoft.com/office/drawing/2014/main" id="{2F204603-D56E-6514-0FD9-FE2520AE3A8A}"/>
              </a:ext>
            </a:extLst>
          </p:cNvPr>
          <p:cNvGrpSpPr/>
          <p:nvPr/>
        </p:nvGrpSpPr>
        <p:grpSpPr>
          <a:xfrm>
            <a:off x="838200" y="6134100"/>
            <a:ext cx="7513722" cy="1728001"/>
            <a:chOff x="873492" y="2490890"/>
            <a:chExt cx="5009148" cy="1152000"/>
          </a:xfrm>
        </p:grpSpPr>
        <p:grpSp>
          <p:nvGrpSpPr>
            <p:cNvPr id="4" name="Nhóm 21">
              <a:extLst>
                <a:ext uri="{FF2B5EF4-FFF2-40B4-BE49-F238E27FC236}">
                  <a16:creationId xmlns:a16="http://schemas.microsoft.com/office/drawing/2014/main" id="{A3A09811-1E15-2759-3ADE-C27730C8F697}"/>
                </a:ext>
              </a:extLst>
            </p:cNvPr>
            <p:cNvGrpSpPr/>
            <p:nvPr/>
          </p:nvGrpSpPr>
          <p:grpSpPr>
            <a:xfrm>
              <a:off x="873492" y="2490890"/>
              <a:ext cx="5009148" cy="1152000"/>
              <a:chOff x="873492" y="2490890"/>
              <a:chExt cx="5009148" cy="1152000"/>
            </a:xfrm>
          </p:grpSpPr>
          <p:sp>
            <p:nvSpPr>
              <p:cNvPr id="6" name="Hình chữ nhật: Góc Tròn 11">
                <a:extLst>
                  <a:ext uri="{FF2B5EF4-FFF2-40B4-BE49-F238E27FC236}">
                    <a16:creationId xmlns:a16="http://schemas.microsoft.com/office/drawing/2014/main" id="{663095D2-A5CB-F2A4-71D6-0BC31AD3311A}"/>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7" name="Đồ họa 7">
                <a:extLst>
                  <a:ext uri="{FF2B5EF4-FFF2-40B4-BE49-F238E27FC236}">
                    <a16:creationId xmlns:a16="http://schemas.microsoft.com/office/drawing/2014/main" id="{5C7B5310-83D0-2F3B-C4E7-9030AB1EF1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3492" y="2490890"/>
                <a:ext cx="1246685" cy="1152000"/>
              </a:xfrm>
              <a:prstGeom prst="rect">
                <a:avLst/>
              </a:prstGeom>
            </p:spPr>
          </p:pic>
        </p:grpSp>
        <p:sp>
          <p:nvSpPr>
            <p:cNvPr id="5" name="Hộp Văn bản 42">
              <a:extLst>
                <a:ext uri="{FF2B5EF4-FFF2-40B4-BE49-F238E27FC236}">
                  <a16:creationId xmlns:a16="http://schemas.microsoft.com/office/drawing/2014/main" id="{C1068330-4DFC-7502-00A6-B9BF8210C8F4}"/>
                </a:ext>
              </a:extLst>
            </p:cNvPr>
            <p:cNvSpPr txBox="1"/>
            <p:nvPr/>
          </p:nvSpPr>
          <p:spPr>
            <a:xfrm>
              <a:off x="2908870" y="2779182"/>
              <a:ext cx="2271226" cy="738664"/>
            </a:xfrm>
            <a:prstGeom prst="rect">
              <a:avLst/>
            </a:prstGeom>
            <a:noFill/>
          </p:spPr>
          <p:txBody>
            <a:bodyPr wrap="squar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Không</a:t>
              </a:r>
            </a:p>
          </p:txBody>
        </p:sp>
      </p:grpSp>
      <p:grpSp>
        <p:nvGrpSpPr>
          <p:cNvPr id="8" name="B">
            <a:extLst>
              <a:ext uri="{FF2B5EF4-FFF2-40B4-BE49-F238E27FC236}">
                <a16:creationId xmlns:a16="http://schemas.microsoft.com/office/drawing/2014/main" id="{0A1ADC9D-7E88-DCBC-9514-747C9096F39C}"/>
              </a:ext>
            </a:extLst>
          </p:cNvPr>
          <p:cNvGrpSpPr/>
          <p:nvPr/>
        </p:nvGrpSpPr>
        <p:grpSpPr>
          <a:xfrm>
            <a:off x="9828309" y="6107754"/>
            <a:ext cx="7102041" cy="1728000"/>
            <a:chOff x="6372683" y="2989513"/>
            <a:chExt cx="4734694" cy="1152000"/>
          </a:xfrm>
        </p:grpSpPr>
        <p:grpSp>
          <p:nvGrpSpPr>
            <p:cNvPr id="9" name="Nhóm 22">
              <a:extLst>
                <a:ext uri="{FF2B5EF4-FFF2-40B4-BE49-F238E27FC236}">
                  <a16:creationId xmlns:a16="http://schemas.microsoft.com/office/drawing/2014/main" id="{D19F7F6F-D1F0-5BCB-E192-AB7C51861134}"/>
                </a:ext>
              </a:extLst>
            </p:cNvPr>
            <p:cNvGrpSpPr/>
            <p:nvPr/>
          </p:nvGrpSpPr>
          <p:grpSpPr>
            <a:xfrm>
              <a:off x="6372683" y="2989513"/>
              <a:ext cx="4734694" cy="1152000"/>
              <a:chOff x="6309362" y="2463371"/>
              <a:chExt cx="4734694" cy="1152000"/>
            </a:xfrm>
          </p:grpSpPr>
          <p:sp>
            <p:nvSpPr>
              <p:cNvPr id="11" name="Hình chữ nhật: Góc Tròn 12">
                <a:extLst>
                  <a:ext uri="{FF2B5EF4-FFF2-40B4-BE49-F238E27FC236}">
                    <a16:creationId xmlns:a16="http://schemas.microsoft.com/office/drawing/2014/main" id="{DF034C2D-D8FF-D87B-EA51-3ACD0F026F6D}"/>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12" name="Đồ họa 14">
                <a:extLst>
                  <a:ext uri="{FF2B5EF4-FFF2-40B4-BE49-F238E27FC236}">
                    <a16:creationId xmlns:a16="http://schemas.microsoft.com/office/drawing/2014/main" id="{15B71963-A2BF-0506-33D3-FE991B60B6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2463371"/>
                <a:ext cx="1061053" cy="1152000"/>
              </a:xfrm>
              <a:prstGeom prst="rect">
                <a:avLst/>
              </a:prstGeom>
            </p:spPr>
          </p:pic>
        </p:grpSp>
        <p:sp>
          <p:nvSpPr>
            <p:cNvPr id="10" name="Hộp Văn bản 9">
              <a:extLst>
                <a:ext uri="{FF2B5EF4-FFF2-40B4-BE49-F238E27FC236}">
                  <a16:creationId xmlns:a16="http://schemas.microsoft.com/office/drawing/2014/main" id="{432C0E75-21BA-AA61-7688-876E19A0C7FC}"/>
                </a:ext>
              </a:extLst>
            </p:cNvPr>
            <p:cNvSpPr txBox="1"/>
            <p:nvPr/>
          </p:nvSpPr>
          <p:spPr>
            <a:xfrm>
              <a:off x="8316871" y="3243040"/>
              <a:ext cx="1285224" cy="738664"/>
            </a:xfrm>
            <a:prstGeom prst="rect">
              <a:avLst/>
            </a:prstGeom>
            <a:noFill/>
          </p:spPr>
          <p:txBody>
            <a:bodyPr wrap="square" rtlCol="0">
              <a:spAutoFit/>
            </a:bodyPr>
            <a:lstStyle/>
            <a:p>
              <a:pPr algn="just" defTabSz="1371600">
                <a:spcBef>
                  <a:spcPts val="900"/>
                </a:spcBef>
                <a:spcAft>
                  <a:spcPts val="900"/>
                </a:spcAft>
                <a:defRPr/>
              </a:pPr>
              <a:r>
                <a:rPr lang="vi-VN" sz="6600" b="1" dirty="0">
                  <a:solidFill>
                    <a:prstClr val="black"/>
                  </a:solidFill>
                  <a:latin typeface="Cambria" panose="02040503050406030204" pitchFamily="18" charset="0"/>
                  <a:ea typeface="Cambria" panose="02040503050406030204" pitchFamily="18" charset="0"/>
                </a:rPr>
                <a:t>Nên</a:t>
              </a:r>
            </a:p>
          </p:txBody>
        </p:sp>
      </p:grpSp>
    </p:spTree>
    <p:extLst>
      <p:ext uri="{BB962C8B-B14F-4D97-AF65-F5344CB8AC3E}">
        <p14:creationId xmlns:p14="http://schemas.microsoft.com/office/powerpoint/2010/main" val="132922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1625" fill="hold"/>
                                        <p:tgtEl>
                                          <p:spTgt spid="96"/>
                                        </p:tgtEl>
                                      </p:cBhvr>
                                    </p:cmd>
                                  </p:childTnLst>
                                </p:cTn>
                              </p:par>
                              <p:par>
                                <p:cTn id="21" presetID="1" presetClass="mediacall" presetSubtype="0" fill="hold" nodeType="withEffect">
                                  <p:stCondLst>
                                    <p:cond delay="0"/>
                                  </p:stCondLst>
                                  <p:childTnLst>
                                    <p:cmd type="call" cmd="playFrom(0.0)">
                                      <p:cBhvr>
                                        <p:cTn id="22" dur="1625"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4"/>
                </p:tgtEl>
              </p:cMediaNode>
            </p:audio>
            <p:audio>
              <p:cMediaNode vol="80000">
                <p:cTn id="24" fill="hold" display="0">
                  <p:stCondLst>
                    <p:cond delay="indefinite"/>
                  </p:stCondLst>
                  <p:endCondLst>
                    <p:cond evt="onStopAudio" delay="0">
                      <p:tgtEl>
                        <p:sldTgt/>
                      </p:tgtEl>
                    </p:cond>
                  </p:endCondLst>
                </p:cTn>
                <p:tgtEl>
                  <p:spTgt spid="95"/>
                </p:tgtEl>
              </p:cMediaNode>
            </p:audio>
            <p:audio>
              <p:cMediaNode vol="80000">
                <p:cTn id="25" fill="hold" display="0">
                  <p:stCondLst>
                    <p:cond delay="indefinite"/>
                  </p:stCondLst>
                  <p:endCondLst>
                    <p:cond evt="onStopAudio" delay="0">
                      <p:tgtEl>
                        <p:sldTgt/>
                      </p:tgtEl>
                    </p:cond>
                  </p:endCondLst>
                </p:cTn>
                <p:tgtEl>
                  <p:spTgt spid="96"/>
                </p:tgtEl>
              </p:cMediaNode>
            </p:audio>
            <p:audio>
              <p:cMediaNode vol="80000">
                <p:cTn id="26" fill="hold" display="0">
                  <p:stCondLst>
                    <p:cond delay="indefinite"/>
                  </p:stCondLst>
                  <p:endCondLst>
                    <p:cond evt="onStopAudio" delay="0">
                      <p:tgtEl>
                        <p:sldTgt/>
                      </p:tgtEl>
                    </p:cond>
                  </p:endCondLst>
                </p:cTn>
                <p:tgtEl>
                  <p:spTgt spid="97"/>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par>
                                <p:cTn id="33" presetID="9" presetClass="emph" presetSubtype="0" nodeType="withEffect">
                                  <p:stCondLst>
                                    <p:cond delay="0"/>
                                  </p:stCondLst>
                                  <p:childTnLst>
                                    <p:set>
                                      <p:cBhvr>
                                        <p:cTn id="34" dur="indefinite"/>
                                        <p:tgtEl>
                                          <p:spTgt spid="8"/>
                                        </p:tgtEl>
                                        <p:attrNameLst>
                                          <p:attrName>style.opacity</p:attrName>
                                        </p:attrNameLst>
                                      </p:cBhvr>
                                      <p:to>
                                        <p:strVal val="0.25"/>
                                      </p:to>
                                    </p:set>
                                    <p:animEffect filter="image" prLst="opacity: 0.25">
                                      <p:cBhvr rctx="IE">
                                        <p:cTn id="35" dur="indefinite"/>
                                        <p:tgtEl>
                                          <p:spTgt spid="8"/>
                                        </p:tgtEl>
                                      </p:cBhvr>
                                    </p:animEffect>
                                  </p:childTnLst>
                                </p:cTn>
                              </p:par>
                              <p:par>
                                <p:cTn id="36" presetID="1" presetClass="mediacall" presetSubtype="0" fill="hold" nodeType="withEffect">
                                  <p:stCondLst>
                                    <p:cond delay="0"/>
                                  </p:stCondLst>
                                  <p:childTnLst>
                                    <p:cmd type="call" cmd="playFrom(0.0)">
                                      <p:cBhvr>
                                        <p:cTn id="37" dur="4597" fill="hold"/>
                                        <p:tgtEl>
                                          <p:spTgt spid="94"/>
                                        </p:tgtEl>
                                      </p:cBhvr>
                                    </p:cmd>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withEffect">
                                  <p:stCondLst>
                                    <p:cond delay="0"/>
                                  </p:stCondLst>
                                  <p:childTnLst>
                                    <p:set>
                                      <p:cBhvr>
                                        <p:cTn id="42" dur="indefinite"/>
                                        <p:tgtEl>
                                          <p:spTgt spid="8"/>
                                        </p:tgtEl>
                                        <p:attrNameLst>
                                          <p:attrName>style.opacity</p:attrName>
                                        </p:attrNameLst>
                                      </p:cBhvr>
                                      <p:to>
                                        <p:strVal val="0.25"/>
                                      </p:to>
                                    </p:set>
                                    <p:animEffect filter="image" prLst="opacity: 0.25">
                                      <p:cBhvr rctx="IE">
                                        <p:cTn id="43" dur="indefinite"/>
                                        <p:tgtEl>
                                          <p:spTgt spid="8"/>
                                        </p:tgtEl>
                                      </p:cBhvr>
                                    </p:animEffect>
                                  </p:childTnLst>
                                </p:cTn>
                              </p:par>
                              <p:par>
                                <p:cTn id="44" presetID="1" presetClass="mediacall" presetSubtype="0" fill="hold" nodeType="withEffect">
                                  <p:stCondLst>
                                    <p:cond delay="0"/>
                                  </p:stCondLst>
                                  <p:childTnLst>
                                    <p:cmd type="call" cmd="playFrom(0.0)">
                                      <p:cBhvr>
                                        <p:cTn id="45" dur="1625" fill="hold"/>
                                        <p:tgtEl>
                                          <p:spTgt spid="97"/>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745</Words>
  <Application>Microsoft Office PowerPoint</Application>
  <PresentationFormat>Custom</PresentationFormat>
  <Paragraphs>60</Paragraphs>
  <Slides>25</Slides>
  <Notes>1</Notes>
  <HiddenSlides>0</HiddenSlides>
  <MMClips>13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Cambria</vt:lpstr>
      <vt:lpstr>#9Slide07 HoneyCream</vt:lpstr>
      <vt:lpstr>#9Slide03 Cabin Bold</vt:lpstr>
      <vt:lpstr>Josefin Sans</vt:lpstr>
      <vt:lpstr>Times New Roman</vt:lpstr>
      <vt:lpstr>Arial</vt:lpstr>
      <vt:lpstr>Calibri</vt:lpstr>
      <vt:lpstr>Josefin Sans Bold</vt:lpstr>
      <vt:lpstr>Aprila Semi-Bold</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Pham Dung</cp:lastModifiedBy>
  <cp:revision>20</cp:revision>
  <dcterms:created xsi:type="dcterms:W3CDTF">2006-08-16T00:00:00Z</dcterms:created>
  <dcterms:modified xsi:type="dcterms:W3CDTF">2025-03-16T15:15:24Z</dcterms:modified>
  <dc:identifier>DAF6mWsr4H8</dc:identifier>
</cp:coreProperties>
</file>