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2"/>
  </p:notesMasterIdLst>
  <p:sldIdLst>
    <p:sldId id="279" r:id="rId3"/>
    <p:sldId id="260" r:id="rId4"/>
    <p:sldId id="261" r:id="rId5"/>
    <p:sldId id="262" r:id="rId6"/>
    <p:sldId id="280" r:id="rId7"/>
    <p:sldId id="281" r:id="rId8"/>
    <p:sldId id="266" r:id="rId9"/>
    <p:sldId id="282" r:id="rId10"/>
    <p:sldId id="283" r:id="rId11"/>
    <p:sldId id="284" r:id="rId12"/>
    <p:sldId id="285" r:id="rId13"/>
    <p:sldId id="286" r:id="rId14"/>
    <p:sldId id="287" r:id="rId15"/>
    <p:sldId id="288" r:id="rId16"/>
    <p:sldId id="289" r:id="rId17"/>
    <p:sldId id="290" r:id="rId18"/>
    <p:sldId id="270" r:id="rId19"/>
    <p:sldId id="269"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A43DC-8257-4082-8190-D1E8607A79B5}"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BB2FF-567C-46B0-B781-C69862A4B7C7}" type="slidenum">
              <a:rPr lang="en-US" smtClean="0"/>
              <a:t>‹#›</a:t>
            </a:fld>
            <a:endParaRPr lang="en-US"/>
          </a:p>
        </p:txBody>
      </p:sp>
    </p:spTree>
    <p:extLst>
      <p:ext uri="{BB962C8B-B14F-4D97-AF65-F5344CB8AC3E}">
        <p14:creationId xmlns:p14="http://schemas.microsoft.com/office/powerpoint/2010/main" val="194334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09367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239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4380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650408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37008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488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706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777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94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2687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763824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0470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4843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9200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28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5102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875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0441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12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21795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66894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4836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3610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8023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557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00954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576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4979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1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hemeOverride" Target="../theme/themeOverride14.xml"/><Relationship Id="rId5" Type="http://schemas.openxmlformats.org/officeDocument/2006/relationships/image" Target="../media/image1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D172D9AB-E5D7-F6E4-BB99-5178A4754795}"/>
              </a:ext>
            </a:extLst>
          </p:cNvPr>
          <p:cNvPicPr>
            <a:picLocks noChangeAspect="1"/>
          </p:cNvPicPr>
          <p:nvPr/>
        </p:nvPicPr>
        <p:blipFill>
          <a:blip r:embed="rId5"/>
          <a:stretch>
            <a:fillRect/>
          </a:stretch>
        </p:blipFill>
        <p:spPr>
          <a:xfrm>
            <a:off x="2052120" y="2565174"/>
            <a:ext cx="7535309" cy="2280102"/>
          </a:xfrm>
          <a:prstGeom prst="rect">
            <a:avLst/>
          </a:prstGeom>
        </p:spPr>
      </p:pic>
      <p:sp>
        <p:nvSpPr>
          <p:cNvPr id="7" name="TextBox 6">
            <a:extLst>
              <a:ext uri="{FF2B5EF4-FFF2-40B4-BE49-F238E27FC236}">
                <a16:creationId xmlns:a16="http://schemas.microsoft.com/office/drawing/2014/main" id="{80983D27-9CC3-1FCD-4485-EC9F93F298E9}"/>
              </a:ext>
            </a:extLst>
          </p:cNvPr>
          <p:cNvSpPr txBox="1"/>
          <p:nvPr/>
        </p:nvSpPr>
        <p:spPr>
          <a:xfrm>
            <a:off x="4429125" y="4584573"/>
            <a:ext cx="334327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r>
              <a:rPr lang="en-US" sz="4000" b="1" dirty="0" err="1">
                <a:solidFill>
                  <a:srgbClr val="FF0000"/>
                </a:solidFill>
                <a:latin typeface="Cambria" panose="02040503050406030204" pitchFamily="18" charset="0"/>
                <a:ea typeface="Cambria" panose="02040503050406030204" pitchFamily="18" charset="0"/>
              </a:rPr>
              <a:t>Tiết</a:t>
            </a:r>
            <a:r>
              <a:rPr lang="en-US" sz="4000" b="1" dirty="0">
                <a:solidFill>
                  <a:srgbClr val="FF0000"/>
                </a:solidFill>
                <a:latin typeface="Cambria" panose="02040503050406030204" pitchFamily="18" charset="0"/>
                <a:ea typeface="Cambria" panose="02040503050406030204" pitchFamily="18" charset="0"/>
              </a:rPr>
              <a:t> 6 + 7)</a:t>
            </a:r>
          </a:p>
        </p:txBody>
      </p:sp>
      <p:sp>
        <p:nvSpPr>
          <p:cNvPr id="6" name="TextBox 5">
            <a:extLst>
              <a:ext uri="{FF2B5EF4-FFF2-40B4-BE49-F238E27FC236}">
                <a16:creationId xmlns:a16="http://schemas.microsoft.com/office/drawing/2014/main" id="{159C310E-3AE3-E844-99D1-14487DB400AF}"/>
              </a:ext>
            </a:extLst>
          </p:cNvPr>
          <p:cNvSpPr txBox="1"/>
          <p:nvPr/>
        </p:nvSpPr>
        <p:spPr>
          <a:xfrm>
            <a:off x="2589246" y="37088"/>
            <a:ext cx="629816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1077218"/>
          </a:xfrm>
          <a:prstGeom prst="rect">
            <a:avLst/>
          </a:prstGeom>
        </p:spPr>
        <p:txBody>
          <a:bodyPr wrap="square">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D73F8CE-E026-311B-2466-CED757EFB1C9}"/>
              </a:ext>
            </a:extLst>
          </p:cNvPr>
          <p:cNvSpPr txBox="1"/>
          <p:nvPr/>
        </p:nvSpPr>
        <p:spPr>
          <a:xfrm>
            <a:off x="676275" y="2933700"/>
            <a:ext cx="11058525" cy="1569660"/>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Những từ ngữ thể hiện cảm xúc của Nam khi được làm những điều thú vị đó: sung sướng, thích thú, cười tươi rói, mắc cỡ.</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599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255454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5. </a:t>
            </a:r>
            <a:r>
              <a:rPr lang="vi-VN" sz="3200" b="1" dirty="0">
                <a:solidFill>
                  <a:prstClr val="black"/>
                </a:solidFill>
                <a:latin typeface="Cambria" panose="02040503050406030204" pitchFamily="18" charset="0"/>
                <a:ea typeface="Cambria" panose="02040503050406030204" pitchFamily="18" charset="0"/>
              </a:rPr>
              <a:t>Viết 1 – 2 câu nêu nhận xét về Siêng qua những chi tiết dưới đây:</a:t>
            </a:r>
          </a:p>
          <a:p>
            <a:pPr lvl="0" algn="just"/>
            <a:r>
              <a:rPr lang="vi-VN" sz="3200" dirty="0">
                <a:solidFill>
                  <a:prstClr val="black"/>
                </a:solidFill>
                <a:latin typeface="Cambria" panose="02040503050406030204" pitchFamily="18" charset="0"/>
                <a:ea typeface="Cambria" panose="02040503050406030204" pitchFamily="18" charset="0"/>
              </a:rPr>
              <a:t>- Cười tươi rồi khi nhìn Nam mãi mê ăn món cá mình làm.</a:t>
            </a:r>
          </a:p>
          <a:p>
            <a:pPr lvl="0" algn="just"/>
            <a:r>
              <a:rPr lang="vi-VN" sz="3200" dirty="0">
                <a:solidFill>
                  <a:prstClr val="black"/>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819150" y="4038600"/>
            <a:ext cx="11058525" cy="1077218"/>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Siêng là một cậu bé rất hiền lành, ngoan ngoãn, yêu thương bạn bè.</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092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584775"/>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6. </a:t>
            </a:r>
            <a:r>
              <a:rPr lang="en-US" sz="3200" b="1" dirty="0" err="1">
                <a:solidFill>
                  <a:prstClr val="black"/>
                </a:solidFill>
                <a:latin typeface="Cambria" panose="02040503050406030204" pitchFamily="18" charset="0"/>
                <a:ea typeface="Cambria" panose="02040503050406030204" pitchFamily="18" charset="0"/>
              </a:rPr>
              <a:t>Viết</a:t>
            </a:r>
            <a:r>
              <a:rPr lang="en-US" sz="3200" b="1" dirty="0">
                <a:solidFill>
                  <a:prstClr val="black"/>
                </a:solidFill>
                <a:latin typeface="Cambria" panose="02040503050406030204" pitchFamily="18" charset="0"/>
                <a:ea typeface="Cambria" panose="02040503050406030204" pitchFamily="18" charset="0"/>
              </a:rPr>
              <a:t> 2 – 3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về</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14350" y="2400300"/>
            <a:ext cx="11058525"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885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7. </a:t>
            </a:r>
            <a:r>
              <a:rPr lang="vi-VN" sz="3200" b="1" dirty="0">
                <a:solidFill>
                  <a:prstClr val="black"/>
                </a:solidFill>
                <a:latin typeface="Cambria" panose="02040503050406030204" pitchFamily="18" charset="0"/>
                <a:ea typeface="Cambria" panose="02040503050406030204" pitchFamily="18" charset="0"/>
              </a:rPr>
              <a:t>Tìm các động từ trong câu: "Nam mải ăn, đến lúc nhìn lên thấy Siêng đang ngó nó, miệng cười tươi rói".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769441"/>
          </a:xfrm>
          <a:prstGeom prst="rect">
            <a:avLst/>
          </a:prstGeom>
          <a:noFill/>
        </p:spPr>
        <p:txBody>
          <a:bodyPr wrap="square" rtlCol="0">
            <a:spAutoFit/>
          </a:bodyPr>
          <a:lstStyle/>
          <a:p>
            <a:pPr lvl="0" algn="ctr"/>
            <a:r>
              <a:rPr lang="en-US" sz="4400" b="1" noProof="0" dirty="0" err="1">
                <a:solidFill>
                  <a:srgbClr val="FF0000"/>
                </a:solidFill>
                <a:latin typeface="Cambria" panose="02040503050406030204" pitchFamily="18" charset="0"/>
                <a:ea typeface="Cambria" panose="02040503050406030204" pitchFamily="18" charset="0"/>
              </a:rPr>
              <a:t>ăn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nhìn</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ngó</a:t>
            </a:r>
            <a:r>
              <a:rPr lang="en-US" sz="4400" b="1" noProof="0" dirty="0">
                <a:solidFill>
                  <a:srgbClr val="FF0000"/>
                </a:solidFill>
                <a:latin typeface="Cambria" panose="02040503050406030204" pitchFamily="18" charset="0"/>
                <a:ea typeface="Cambria" panose="02040503050406030204" pitchFamily="18" charset="0"/>
              </a:rPr>
              <a:t>, </a:t>
            </a:r>
            <a:r>
              <a:rPr lang="en-US" sz="4400" b="1" noProof="0" dirty="0" err="1">
                <a:solidFill>
                  <a:srgbClr val="FF0000"/>
                </a:solidFill>
                <a:latin typeface="Cambria" panose="02040503050406030204" pitchFamily="18" charset="0"/>
                <a:ea typeface="Cambria" panose="02040503050406030204" pitchFamily="18" charset="0"/>
              </a:rPr>
              <a:t>cười</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343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8. </a:t>
            </a:r>
            <a:r>
              <a:rPr lang="vi-VN" sz="3200" b="1" dirty="0">
                <a:solidFill>
                  <a:prstClr val="black"/>
                </a:solidFill>
                <a:latin typeface="Cambria" panose="02040503050406030204" pitchFamily="18" charset="0"/>
                <a:ea typeface="Cambria" panose="02040503050406030204" pitchFamily="18" charset="0"/>
              </a:rPr>
              <a:t>Tìm từ có nghĩa trái ngược với từ nhỏ xíu, hiền khô để thay cho mỗi bóng hoa trong câu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1A18AFA-4BBC-B864-9D09-0B78580BB4C1}"/>
              </a:ext>
            </a:extLst>
          </p:cNvPr>
          <p:cNvSpPr txBox="1"/>
          <p:nvPr/>
        </p:nvSpPr>
        <p:spPr>
          <a:xfrm>
            <a:off x="504825" y="2667000"/>
            <a:ext cx="11058525" cy="1077218"/>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Nghe tiếng gầm </a:t>
            </a:r>
            <a:r>
              <a:rPr lang="vi-VN" sz="3200" b="1" dirty="0">
                <a:solidFill>
                  <a:srgbClr val="002060"/>
                </a:solidFill>
                <a:latin typeface="Cambria" panose="02040503050406030204" pitchFamily="18" charset="0"/>
                <a:ea typeface="Cambria" panose="02040503050406030204" pitchFamily="18" charset="0"/>
              </a:rPr>
              <a:t>hung dữ</a:t>
            </a:r>
            <a:r>
              <a:rPr lang="vi-VN" sz="3200" dirty="0">
                <a:solidFill>
                  <a:srgbClr val="002060"/>
                </a:solidFill>
                <a:latin typeface="Cambria" panose="02040503050406030204" pitchFamily="18" charset="0"/>
                <a:ea typeface="Cambria" panose="02040503050406030204" pitchFamily="18" charset="0"/>
              </a:rPr>
              <a:t> từ xa, thỏ sợ hãi tưởng tượng ra chúa sơn lâm với thân hình </a:t>
            </a:r>
            <a:r>
              <a:rPr lang="vi-VN" sz="3200" b="1" dirty="0">
                <a:solidFill>
                  <a:srgbClr val="002060"/>
                </a:solidFill>
                <a:latin typeface="Cambria" panose="02040503050406030204" pitchFamily="18" charset="0"/>
                <a:ea typeface="Cambria" panose="02040503050406030204" pitchFamily="18" charset="0"/>
              </a:rPr>
              <a:t>to lớn</a:t>
            </a:r>
            <a:r>
              <a:rPr lang="vi-VN" sz="3200" dirty="0">
                <a:solidFill>
                  <a:srgbClr val="002060"/>
                </a:solidFill>
                <a:latin typeface="Cambria" panose="02040503050406030204" pitchFamily="18" charset="0"/>
                <a:ea typeface="Cambria" panose="02040503050406030204" pitchFamily="18" charset="0"/>
              </a:rPr>
              <a:t>, dũng mãnh sắp xuất hiện.</a:t>
            </a:r>
            <a:endParaRPr kumimoji="0" lang="en-US" sz="9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73B15F5-14E8-FDFD-EC50-86421848163E}"/>
              </a:ext>
            </a:extLst>
          </p:cNvPr>
          <p:cNvPicPr>
            <a:picLocks noChangeAspect="1"/>
          </p:cNvPicPr>
          <p:nvPr/>
        </p:nvPicPr>
        <p:blipFill>
          <a:blip r:embed="rId4"/>
          <a:stretch>
            <a:fillRect/>
          </a:stretch>
        </p:blipFill>
        <p:spPr>
          <a:xfrm>
            <a:off x="3365546" y="2686050"/>
            <a:ext cx="1635079" cy="561975"/>
          </a:xfrm>
          <a:prstGeom prst="rect">
            <a:avLst/>
          </a:prstGeom>
        </p:spPr>
      </p:pic>
      <p:pic>
        <p:nvPicPr>
          <p:cNvPr id="5" name="Picture 4">
            <a:extLst>
              <a:ext uri="{FF2B5EF4-FFF2-40B4-BE49-F238E27FC236}">
                <a16:creationId xmlns:a16="http://schemas.microsoft.com/office/drawing/2014/main" id="{2E75CDD3-3903-5D11-67E4-135B4651B410}"/>
              </a:ext>
            </a:extLst>
          </p:cNvPr>
          <p:cNvPicPr>
            <a:picLocks noChangeAspect="1"/>
          </p:cNvPicPr>
          <p:nvPr/>
        </p:nvPicPr>
        <p:blipFill>
          <a:blip r:embed="rId4"/>
          <a:stretch>
            <a:fillRect/>
          </a:stretch>
        </p:blipFill>
        <p:spPr>
          <a:xfrm>
            <a:off x="4441871" y="3200400"/>
            <a:ext cx="1177879" cy="561975"/>
          </a:xfrm>
          <a:prstGeom prst="rect">
            <a:avLst/>
          </a:prstGeom>
        </p:spPr>
      </p:pic>
    </p:spTree>
    <p:extLst>
      <p:ext uri="{BB962C8B-B14F-4D97-AF65-F5344CB8AC3E}">
        <p14:creationId xmlns:p14="http://schemas.microsoft.com/office/powerpoint/2010/main" val="137342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569660"/>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9. </a:t>
            </a:r>
            <a:r>
              <a:rPr lang="en-US" sz="3200" b="1" dirty="0" err="1">
                <a:solidFill>
                  <a:prstClr val="black"/>
                </a:solidFill>
                <a:latin typeface="Cambria" panose="02040503050406030204" pitchFamily="18" charset="0"/>
                <a:ea typeface="Cambria" panose="02040503050406030204" pitchFamily="18" charset="0"/>
              </a:rPr>
              <a:t>Đặt</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vật</a:t>
            </a:r>
            <a:endParaRPr lang="en-US" sz="3200" b="1" dirty="0">
              <a:solidFill>
                <a:prstClr val="black"/>
              </a:solidFill>
              <a:latin typeface="Cambria" panose="02040503050406030204" pitchFamily="18" charset="0"/>
              <a:ea typeface="Cambria" panose="02040503050406030204" pitchFamily="18" charset="0"/>
            </a:endParaRPr>
          </a:p>
          <a:p>
            <a:pPr lvl="0" algn="just"/>
            <a:r>
              <a:rPr lang="en-US" sz="3200" b="1" dirty="0">
                <a:solidFill>
                  <a:prstClr val="black"/>
                </a:solidFill>
                <a:latin typeface="Cambria" panose="02040503050406030204" pitchFamily="18" charset="0"/>
                <a:ea typeface="Cambria" panose="02040503050406030204" pitchFamily="18" charset="0"/>
              </a:rPr>
              <a:t>b. </a:t>
            </a:r>
            <a:r>
              <a:rPr lang="en-US" sz="3200" b="1" dirty="0" err="1">
                <a:solidFill>
                  <a:prstClr val="black"/>
                </a:solidFill>
                <a:latin typeface="Cambria" panose="02040503050406030204" pitchFamily="18" charset="0"/>
                <a:ea typeface="Cambria" panose="02040503050406030204" pitchFamily="18" charset="0"/>
              </a:rPr>
              <a:t>Chỉ</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gian</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71065C3-4A65-42B6-CD00-B71C2A23F49E}"/>
              </a:ext>
            </a:extLst>
          </p:cNvPr>
          <p:cNvSpPr txBox="1"/>
          <p:nvPr/>
        </p:nvSpPr>
        <p:spPr>
          <a:xfrm>
            <a:off x="1257300" y="3257550"/>
            <a:ext cx="9429750" cy="2062103"/>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Chỉ con vật:</a:t>
            </a:r>
          </a:p>
          <a:p>
            <a:pPr algn="just"/>
            <a:r>
              <a:rPr lang="vi-VN" sz="3200" b="0" i="0" dirty="0">
                <a:solidFill>
                  <a:srgbClr val="FF0000"/>
                </a:solidFill>
                <a:effectLst/>
                <a:latin typeface="Cambria" panose="02040503050406030204" pitchFamily="18" charset="0"/>
                <a:ea typeface="Cambria" panose="02040503050406030204" pitchFamily="18" charset="0"/>
              </a:rPr>
              <a:t>Mèo là loài vật rất gần gũi với con người.</a:t>
            </a:r>
          </a:p>
          <a:p>
            <a:pPr algn="just"/>
            <a:r>
              <a:rPr lang="vi-VN" sz="3200" b="0" i="0" dirty="0">
                <a:solidFill>
                  <a:srgbClr val="FF0000"/>
                </a:solidFill>
                <a:effectLst/>
                <a:latin typeface="Cambria" panose="02040503050406030204" pitchFamily="18" charset="0"/>
                <a:ea typeface="Cambria" panose="02040503050406030204" pitchFamily="18" charset="0"/>
              </a:rPr>
              <a:t>b. Chỉ thời gian:</a:t>
            </a:r>
          </a:p>
          <a:p>
            <a:pPr algn="just"/>
            <a:r>
              <a:rPr lang="vi-VN" sz="3200" b="0" i="0" dirty="0">
                <a:solidFill>
                  <a:srgbClr val="FF0000"/>
                </a:solidFill>
                <a:effectLst/>
                <a:latin typeface="Cambria" panose="02040503050406030204" pitchFamily="18" charset="0"/>
                <a:ea typeface="Cambria" panose="02040503050406030204" pitchFamily="18" charset="0"/>
              </a:rPr>
              <a:t>Vào mùa xuân, cây cối đâm chồi nảy lộc.</a:t>
            </a:r>
          </a:p>
        </p:txBody>
      </p:sp>
    </p:spTree>
    <p:extLst>
      <p:ext uri="{BB962C8B-B14F-4D97-AF65-F5344CB8AC3E}">
        <p14:creationId xmlns:p14="http://schemas.microsoft.com/office/powerpoint/2010/main" val="37516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315935" cy="107721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10.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dấu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gạch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ngang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đứng</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đầu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dòng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dụng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C675CDB-AED1-6FD1-7D9F-C5DB7D9ED61A}"/>
              </a:ext>
            </a:extLst>
          </p:cNvPr>
          <p:cNvSpPr txBox="1"/>
          <p:nvPr/>
        </p:nvSpPr>
        <p:spPr>
          <a:xfrm>
            <a:off x="1085850" y="3143250"/>
            <a:ext cx="1021080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Các dấu gạch ngang đứng ở đầu dòng trong bài đọc có tác dụng đánh dấu lời nói trực tiếp của nhân vật.</a:t>
            </a:r>
            <a:endParaRPr lang="vi-VN" sz="32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79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695450" y="-89428"/>
            <a:ext cx="8714633"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6FFF2CFF-D3FB-50B3-E8B6-679E0FF1DD86}"/>
              </a:ext>
            </a:extLst>
          </p:cNvPr>
          <p:cNvPicPr>
            <a:picLocks noChangeAspect="1"/>
          </p:cNvPicPr>
          <p:nvPr/>
        </p:nvPicPr>
        <p:blipFill>
          <a:blip r:embed="rId4"/>
          <a:stretch>
            <a:fillRect/>
          </a:stretch>
        </p:blipFill>
        <p:spPr>
          <a:xfrm>
            <a:off x="2819883" y="2899276"/>
            <a:ext cx="6437934" cy="3078747"/>
          </a:xfrm>
          <a:prstGeom prst="rect">
            <a:avLst/>
          </a:prstGeom>
        </p:spPr>
      </p:pic>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203766"/>
            <a:ext cx="11963400" cy="534837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1019534"/>
            <a:chOff x="806367" y="75841"/>
            <a:chExt cx="10579261" cy="1019534"/>
          </a:xfrm>
        </p:grpSpPr>
        <p:sp>
          <p:nvSpPr>
            <p:cNvPr id="14" name="Rounded Rectangle 13"/>
            <p:cNvSpPr/>
            <p:nvPr/>
          </p:nvSpPr>
          <p:spPr>
            <a:xfrm>
              <a:off x="806367" y="75841"/>
              <a:ext cx="10579261" cy="1019534"/>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1. Chọn 1 trong 2 đề dưới đây:</a:t>
              </a:r>
              <a:endParaRPr kumimoji="0" lang="en-GB" sz="16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8" name="Picture 17">
            <a:extLst>
              <a:ext uri="{FF2B5EF4-FFF2-40B4-BE49-F238E27FC236}">
                <a16:creationId xmlns:a16="http://schemas.microsoft.com/office/drawing/2014/main" id="{D82D213C-50F3-20AA-78D1-FEC01BA66366}"/>
              </a:ext>
            </a:extLst>
          </p:cNvPr>
          <p:cNvPicPr>
            <a:picLocks noChangeAspect="1"/>
          </p:cNvPicPr>
          <p:nvPr/>
        </p:nvPicPr>
        <p:blipFill>
          <a:blip r:embed="rId5"/>
          <a:stretch>
            <a:fillRect/>
          </a:stretch>
        </p:blipFill>
        <p:spPr>
          <a:xfrm>
            <a:off x="1000124" y="2138362"/>
            <a:ext cx="10133255" cy="2490788"/>
          </a:xfrm>
          <a:prstGeom prst="rect">
            <a:avLst/>
          </a:prstGeom>
        </p:spPr>
      </p:pic>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03D16A67-2F06-A074-C71F-75E90D484C17}"/>
              </a:ext>
            </a:extLst>
          </p:cNvPr>
          <p:cNvPicPr>
            <a:picLocks noChangeAspect="1"/>
          </p:cNvPicPr>
          <p:nvPr/>
        </p:nvPicPr>
        <p:blipFill>
          <a:blip r:embed="rId4"/>
          <a:stretch>
            <a:fillRect/>
          </a:stretch>
        </p:blipFill>
        <p:spPr>
          <a:xfrm>
            <a:off x="2481552" y="2784976"/>
            <a:ext cx="6504996" cy="3078747"/>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002060"/>
                </a:solidFill>
                <a:latin typeface="Cambria" panose="02040503050406030204" pitchFamily="18" charset="0"/>
                <a:ea typeface="Cambria" panose="02040503050406030204" pitchFamily="18" charset="0"/>
              </a:rPr>
              <a:t>I. </a:t>
            </a:r>
            <a:r>
              <a:rPr lang="en-US" altLang="zh-CN" sz="3600" b="1" dirty="0" err="1">
                <a:solidFill>
                  <a:srgbClr val="002060"/>
                </a:solidFill>
                <a:latin typeface="Cambria" panose="02040503050406030204" pitchFamily="18" charset="0"/>
                <a:ea typeface="Cambria" panose="02040503050406030204" pitchFamily="18" charset="0"/>
              </a:rPr>
              <a:t>Đọc</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thành</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tiếng</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và</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trả</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lời</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câu</a:t>
            </a:r>
            <a:r>
              <a:rPr lang="en-US" altLang="zh-CN" sz="3600" b="1" dirty="0">
                <a:solidFill>
                  <a:srgbClr val="002060"/>
                </a:solidFill>
                <a:latin typeface="Cambria" panose="02040503050406030204" pitchFamily="18" charset="0"/>
                <a:ea typeface="Cambria" panose="02040503050406030204" pitchFamily="18" charset="0"/>
              </a:rPr>
              <a:t> </a:t>
            </a:r>
            <a:r>
              <a:rPr lang="en-US" altLang="zh-CN" sz="3600" b="1" dirty="0" err="1">
                <a:solidFill>
                  <a:srgbClr val="002060"/>
                </a:solidFill>
                <a:latin typeface="Cambria" panose="02040503050406030204" pitchFamily="18" charset="0"/>
                <a:ea typeface="Cambria" panose="02040503050406030204" pitchFamily="18" charset="0"/>
              </a:rPr>
              <a:t>hỏi</a:t>
            </a:r>
            <a:r>
              <a:rPr lang="en-US" altLang="zh-CN" sz="3600" b="1" dirty="0">
                <a:solidFill>
                  <a:srgbClr val="002060"/>
                </a:solidFill>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endParaRPr>
          </a:p>
        </p:txBody>
      </p:sp>
      <p:sp>
        <p:nvSpPr>
          <p:cNvPr id="2" name="Rectangle 1"/>
          <p:cNvSpPr/>
          <p:nvPr/>
        </p:nvSpPr>
        <p:spPr>
          <a:xfrm>
            <a:off x="4619626" y="939646"/>
            <a:ext cx="2895599" cy="861774"/>
          </a:xfrm>
          <a:prstGeom prst="rect">
            <a:avLst/>
          </a:prstGeom>
        </p:spPr>
        <p:txBody>
          <a:bodyPr wrap="square">
            <a:spAutoFit/>
          </a:bodyPr>
          <a:lstStyle/>
          <a:p>
            <a:pPr lvl="0" indent="361950" algn="ctr"/>
            <a:r>
              <a:rPr lang="vi-VN" sz="2500" b="1" dirty="0">
                <a:solidFill>
                  <a:srgbClr val="000000"/>
                </a:solidFill>
                <a:latin typeface="Cambria" panose="02040503050406030204" pitchFamily="18" charset="0"/>
                <a:ea typeface="Cambria" panose="02040503050406030204" pitchFamily="18" charset="0"/>
              </a:rPr>
              <a:t>NHẮM MẮT LẠI</a:t>
            </a:r>
          </a:p>
          <a:p>
            <a:pPr lvl="0" indent="361950" algn="ctr"/>
            <a:r>
              <a:rPr lang="vi-VN" sz="2500" b="1" dirty="0">
                <a:solidFill>
                  <a:srgbClr val="000000"/>
                </a:solidFill>
                <a:latin typeface="Cambria" panose="02040503050406030204" pitchFamily="18" charset="0"/>
                <a:ea typeface="Cambria" panose="02040503050406030204" pitchFamily="18" charset="0"/>
              </a:rPr>
              <a:t>(Trích)</a:t>
            </a:r>
            <a:endParaRPr kumimoji="0" lang="vi-VN"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0EBF67D-C401-EA56-B3F2-DC9AA681A217}"/>
              </a:ext>
            </a:extLst>
          </p:cNvPr>
          <p:cNvSpPr txBox="1"/>
          <p:nvPr/>
        </p:nvSpPr>
        <p:spPr>
          <a:xfrm>
            <a:off x="542925" y="2019300"/>
            <a:ext cx="4533900" cy="4678204"/>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Chỉ cần nhắm mắt lại</a:t>
            </a:r>
          </a:p>
          <a:p>
            <a:pPr algn="just"/>
            <a:r>
              <a:rPr lang="vi-VN" sz="2000" b="0" i="0" dirty="0">
                <a:solidFill>
                  <a:srgbClr val="000000"/>
                </a:solidFill>
                <a:effectLst/>
                <a:latin typeface="Cambria" panose="02040503050406030204" pitchFamily="18" charset="0"/>
                <a:ea typeface="Cambria" panose="02040503050406030204" pitchFamily="18" charset="0"/>
              </a:rPr>
              <a:t>Tớ sẽ tưởng tượng ra</a:t>
            </a:r>
          </a:p>
          <a:p>
            <a:pPr algn="just"/>
            <a:r>
              <a:rPr lang="vi-VN" sz="2000" b="0" i="0" dirty="0">
                <a:solidFill>
                  <a:srgbClr val="000000"/>
                </a:solidFill>
                <a:effectLst/>
                <a:latin typeface="Cambria" panose="02040503050406030204" pitchFamily="18" charset="0"/>
                <a:ea typeface="Cambria" panose="02040503050406030204" pitchFamily="18" charset="0"/>
              </a:rPr>
              <a:t>Một thế giới bao la</a:t>
            </a:r>
          </a:p>
          <a:p>
            <a:pPr algn="just"/>
            <a:r>
              <a:rPr lang="vi-VN" sz="2000" b="0" i="0" dirty="0">
                <a:solidFill>
                  <a:srgbClr val="000000"/>
                </a:solidFill>
                <a:effectLst/>
                <a:latin typeface="Cambria" panose="02040503050406030204" pitchFamily="18" charset="0"/>
                <a:ea typeface="Cambria" panose="02040503050406030204" pitchFamily="18" charset="0"/>
              </a:rPr>
              <a:t>Lung linh như điều ước.</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Rạng ngời những bé gái</a:t>
            </a:r>
          </a:p>
          <a:p>
            <a:pPr algn="just"/>
            <a:r>
              <a:rPr lang="vi-VN" sz="2000" b="0" i="0" dirty="0">
                <a:solidFill>
                  <a:srgbClr val="000000"/>
                </a:solidFill>
                <a:effectLst/>
                <a:latin typeface="Cambria" panose="02040503050406030204" pitchFamily="18" charset="0"/>
                <a:ea typeface="Cambria" panose="02040503050406030204" pitchFamily="18" charset="0"/>
              </a:rPr>
              <a:t>Hoá công chúa kiêu sa</a:t>
            </a:r>
          </a:p>
          <a:p>
            <a:pPr algn="just"/>
            <a:r>
              <a:rPr lang="vi-VN" sz="2000" b="0" i="0" dirty="0">
                <a:solidFill>
                  <a:srgbClr val="000000"/>
                </a:solidFill>
                <a:effectLst/>
                <a:latin typeface="Cambria" panose="02040503050406030204" pitchFamily="18" charset="0"/>
                <a:ea typeface="Cambria" panose="02040503050406030204" pitchFamily="18" charset="0"/>
              </a:rPr>
              <a:t>Tui con trai la cà</a:t>
            </a:r>
          </a:p>
          <a:p>
            <a:pPr algn="just"/>
            <a:r>
              <a:rPr lang="vi-VN" sz="2000" b="0" i="0" dirty="0">
                <a:solidFill>
                  <a:srgbClr val="000000"/>
                </a:solidFill>
                <a:effectLst/>
                <a:latin typeface="Cambria" panose="02040503050406030204" pitchFamily="18" charset="0"/>
                <a:ea typeface="Cambria" panose="02040503050406030204" pitchFamily="18" charset="0"/>
              </a:rPr>
              <a:t>Gọi nhau là hoàng tử.</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dirty="0">
              <a:solidFill>
                <a:srgbClr val="000000"/>
              </a:solidFill>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Trong </a:t>
            </a:r>
            <a:r>
              <a:rPr lang="en-US" sz="2000" b="0" i="0" dirty="0" err="1">
                <a:solidFill>
                  <a:srgbClr val="000000"/>
                </a:solidFill>
                <a:effectLst/>
                <a:latin typeface="Cambria" panose="02040503050406030204" pitchFamily="18" charset="0"/>
                <a:ea typeface="Cambria" panose="02040503050406030204" pitchFamily="18" charset="0"/>
              </a:rPr>
              <a:t>rừng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bầy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thú</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dữ</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Ngủ</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khò</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lá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sóng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biếc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nhấp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nhô</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Cá</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mập</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đùa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nhảy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nhót</a:t>
            </a:r>
            <a:r>
              <a:rPr lang="en-US" sz="2000" b="0" i="0" dirty="0">
                <a:solidFill>
                  <a:srgbClr val="000000"/>
                </a:solidFill>
                <a:effectLst/>
                <a:latin typeface="Cambria" panose="02040503050406030204" pitchFamily="18" charset="0"/>
                <a:ea typeface="Cambria" panose="02040503050406030204" pitchFamily="18" charset="0"/>
              </a:rPr>
              <a:t>.</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450735D-25C3-505B-9E8B-0CF21E5175E5}"/>
              </a:ext>
            </a:extLst>
          </p:cNvPr>
          <p:cNvSpPr txBox="1"/>
          <p:nvPr/>
        </p:nvSpPr>
        <p:spPr>
          <a:xfrm>
            <a:off x="6324600" y="2009775"/>
            <a:ext cx="4533900" cy="5016758"/>
          </a:xfrm>
          <a:prstGeom prst="rect">
            <a:avLst/>
          </a:prstGeom>
          <a:noFill/>
        </p:spPr>
        <p:txBody>
          <a:bodyPr wrap="square" rtlCol="0">
            <a:spAutoFit/>
          </a:bodyPr>
          <a:lstStyle/>
          <a:p>
            <a:pPr algn="just"/>
            <a:r>
              <a:rPr lang="vi-VN" sz="2000" b="0" i="0" dirty="0">
                <a:solidFill>
                  <a:srgbClr val="000000"/>
                </a:solidFill>
                <a:effectLst/>
                <a:latin typeface="Cambria" panose="02040503050406030204" pitchFamily="18" charset="0"/>
                <a:ea typeface="Cambria" panose="02040503050406030204" pitchFamily="18" charset="0"/>
              </a:rPr>
              <a:t>Con sông dài tha thướt</a:t>
            </a:r>
          </a:p>
          <a:p>
            <a:pPr algn="just"/>
            <a:r>
              <a:rPr lang="vi-VN" sz="2000" b="0" i="0" dirty="0">
                <a:solidFill>
                  <a:srgbClr val="000000"/>
                </a:solidFill>
                <a:effectLst/>
                <a:latin typeface="Cambria" panose="02040503050406030204" pitchFamily="18" charset="0"/>
                <a:ea typeface="Cambria" panose="02040503050406030204" pitchFamily="18" charset="0"/>
              </a:rPr>
              <a:t>Nâng nhẹ áng mây qua</a:t>
            </a:r>
          </a:p>
          <a:p>
            <a:pPr algn="just"/>
            <a:r>
              <a:rPr lang="vi-VN" sz="2000" b="0" i="0" dirty="0">
                <a:solidFill>
                  <a:srgbClr val="000000"/>
                </a:solidFill>
                <a:effectLst/>
                <a:latin typeface="Cambria" panose="02040503050406030204" pitchFamily="18" charset="0"/>
                <a:ea typeface="Cambria" panose="02040503050406030204" pitchFamily="18" charset="0"/>
              </a:rPr>
              <a:t>Cánh đồng xanh hiền hoà</a:t>
            </a:r>
          </a:p>
          <a:p>
            <a:pPr algn="just"/>
            <a:r>
              <a:rPr lang="vi-VN" sz="2000" b="0" i="0" dirty="0">
                <a:solidFill>
                  <a:srgbClr val="000000"/>
                </a:solidFill>
                <a:effectLst/>
                <a:latin typeface="Cambria" panose="02040503050406030204" pitchFamily="18" charset="0"/>
                <a:ea typeface="Cambria" panose="02040503050406030204" pitchFamily="18" charset="0"/>
              </a:rPr>
              <a:t>Ngân lời ru êm ái.</a:t>
            </a:r>
          </a:p>
          <a:p>
            <a:pPr algn="just"/>
            <a:r>
              <a:rPr lang="vi-VN" sz="2000" b="0" i="0" dirty="0">
                <a:solidFill>
                  <a:srgbClr val="000000"/>
                </a:solidFill>
                <a:effectLst/>
                <a:latin typeface="Cambria" panose="02040503050406030204" pitchFamily="18" charset="0"/>
                <a:ea typeface="Cambria" panose="02040503050406030204" pitchFamily="18" charset="0"/>
              </a:rPr>
              <a:t> </a:t>
            </a:r>
          </a:p>
          <a:p>
            <a:pPr algn="just"/>
            <a:r>
              <a:rPr lang="vi-VN" sz="2000" b="0" i="0" dirty="0">
                <a:solidFill>
                  <a:srgbClr val="000000"/>
                </a:solidFill>
                <a:effectLst/>
                <a:latin typeface="Cambria" panose="02040503050406030204" pitchFamily="18" charset="0"/>
                <a:ea typeface="Cambria" panose="02040503050406030204" pitchFamily="18" charset="0"/>
              </a:rPr>
              <a:t>Ốc sên có thể hót</a:t>
            </a:r>
          </a:p>
          <a:p>
            <a:pPr algn="just"/>
            <a:r>
              <a:rPr lang="vi-VN" sz="2000" b="0" i="0" dirty="0">
                <a:solidFill>
                  <a:srgbClr val="000000"/>
                </a:solidFill>
                <a:effectLst/>
                <a:latin typeface="Cambria" panose="02040503050406030204" pitchFamily="18" charset="0"/>
                <a:ea typeface="Cambria" panose="02040503050406030204" pitchFamily="18" charset="0"/>
              </a:rPr>
              <a:t>Lợn sẽ nhún chân bay</a:t>
            </a:r>
          </a:p>
          <a:p>
            <a:pPr algn="just"/>
            <a:r>
              <a:rPr lang="vi-VN" sz="2000" b="0" i="0" dirty="0">
                <a:solidFill>
                  <a:srgbClr val="000000"/>
                </a:solidFill>
                <a:effectLst/>
                <a:latin typeface="Cambria" panose="02040503050406030204" pitchFamily="18" charset="0"/>
                <a:ea typeface="Cambria" panose="02040503050406030204" pitchFamily="18" charset="0"/>
              </a:rPr>
              <a:t>Dơi tung tăng cả ngày</a:t>
            </a:r>
          </a:p>
          <a:p>
            <a:pPr algn="just"/>
            <a:r>
              <a:rPr lang="vi-VN" sz="2000" b="0" i="0" dirty="0">
                <a:solidFill>
                  <a:srgbClr val="000000"/>
                </a:solidFill>
                <a:effectLst/>
                <a:latin typeface="Cambria" panose="02040503050406030204" pitchFamily="18" charset="0"/>
                <a:ea typeface="Cambria" panose="02040503050406030204" pitchFamily="18" charset="0"/>
              </a:rPr>
              <a:t>Cá lên bờ đi bộ.</a:t>
            </a:r>
            <a:endParaRPr lang="en-US" sz="2000" b="0" i="0" dirty="0">
              <a:solidFill>
                <a:srgbClr val="000000"/>
              </a:solidFill>
              <a:effectLst/>
              <a:latin typeface="Cambria" panose="02040503050406030204" pitchFamily="18" charset="0"/>
              <a:ea typeface="Cambria" panose="02040503050406030204" pitchFamily="18" charset="0"/>
            </a:endParaRPr>
          </a:p>
          <a:p>
            <a:pPr algn="just"/>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Tớ vẽ thêm cho ph</a:t>
            </a:r>
            <a:r>
              <a:rPr lang="en-US" sz="2000" b="0" i="0" dirty="0">
                <a:solidFill>
                  <a:srgbClr val="000000"/>
                </a:solidFill>
                <a:effectLst/>
                <a:latin typeface="Cambria" panose="02040503050406030204" pitchFamily="18" charset="0"/>
                <a:ea typeface="Cambria" panose="02040503050406030204" pitchFamily="18" charset="0"/>
              </a:rPr>
              <a:t>ố</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Những cánh rừng biếc xanh</a:t>
            </a:r>
          </a:p>
          <a:p>
            <a:pPr algn="just"/>
            <a:r>
              <a:rPr lang="vi-VN" sz="2000" b="0" i="0" dirty="0">
                <a:solidFill>
                  <a:srgbClr val="000000"/>
                </a:solidFill>
                <a:effectLst/>
                <a:latin typeface="Cambria" panose="02040503050406030204" pitchFamily="18" charset="0"/>
                <a:ea typeface="Cambria" panose="02040503050406030204" pitchFamily="18" charset="0"/>
              </a:rPr>
              <a:t>Nghiêng hồ nước trong lành</a:t>
            </a:r>
          </a:p>
          <a:p>
            <a:pPr algn="just"/>
            <a:r>
              <a:rPr lang="vi-VN" sz="2000" b="0" i="0" dirty="0">
                <a:solidFill>
                  <a:srgbClr val="000000"/>
                </a:solidFill>
                <a:effectLst/>
                <a:latin typeface="Cambria" panose="02040503050406030204" pitchFamily="18" charset="0"/>
                <a:ea typeface="Cambria" panose="02040503050406030204" pitchFamily="18" charset="0"/>
              </a:rPr>
              <a:t>Cho sao khuya soi bóng.</a:t>
            </a:r>
          </a:p>
          <a:p>
            <a:pPr algn="r"/>
            <a:r>
              <a:rPr lang="vi-VN" sz="2000" b="0" i="0" dirty="0">
                <a:solidFill>
                  <a:srgbClr val="000000"/>
                </a:solidFill>
                <a:effectLst/>
                <a:latin typeface="Cambria" panose="02040503050406030204" pitchFamily="18" charset="0"/>
                <a:ea typeface="Cambria" panose="02040503050406030204" pitchFamily="18" charset="0"/>
              </a:rPr>
              <a:t>(My Linh)</a:t>
            </a:r>
          </a:p>
          <a:p>
            <a:pPr algn="just"/>
            <a:endParaRPr lang="vi-VN" sz="20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257175" y="1248246"/>
            <a:ext cx="11440627" cy="628890"/>
          </a:xfrm>
          <a:prstGeom prst="rect">
            <a:avLst/>
          </a:prstGeom>
        </p:spPr>
        <p:txBody>
          <a:bodyPr wrap="square">
            <a:spAutoFit/>
          </a:bodyPr>
          <a:lstStyle/>
          <a:p>
            <a:pPr lvl="0" indent="228600" algn="just">
              <a:lnSpc>
                <a:spcPct val="120000"/>
              </a:lnSpc>
            </a:pPr>
            <a:r>
              <a:rPr lang="vi-VN" sz="3200" b="1" i="1" dirty="0">
                <a:solidFill>
                  <a:srgbClr val="44546A">
                    <a:lumMod val="75000"/>
                  </a:srgbClr>
                </a:solidFill>
                <a:latin typeface="Cambria" panose="02040503050406030204" pitchFamily="18" charset="0"/>
                <a:ea typeface="Cambria" panose="02040503050406030204" pitchFamily="18" charset="0"/>
              </a:rPr>
              <a:t>1</a:t>
            </a:r>
            <a:r>
              <a:rPr lang="en-US" sz="3200" b="1" i="1" dirty="0">
                <a:solidFill>
                  <a:srgbClr val="44546A">
                    <a:lumMod val="75000"/>
                  </a:srgbClr>
                </a:solidFill>
                <a:latin typeface="Cambria" panose="02040503050406030204" pitchFamily="18" charset="0"/>
                <a:ea typeface="Cambria" panose="02040503050406030204" pitchFamily="18" charset="0"/>
              </a:rPr>
              <a:t>.</a:t>
            </a:r>
            <a:r>
              <a:rPr lang="vi-VN" sz="3200" b="1" i="1" dirty="0">
                <a:solidFill>
                  <a:srgbClr val="44546A">
                    <a:lumMod val="75000"/>
                  </a:srgbClr>
                </a:solidFill>
                <a:latin typeface="Cambria" panose="02040503050406030204" pitchFamily="18" charset="0"/>
                <a:ea typeface="Cambria" panose="02040503050406030204" pitchFamily="18" charset="0"/>
              </a:rPr>
              <a:t> Thế giới bao la được nhắc đến trong bài thơ là thế giới gì?</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231769" y="3342282"/>
            <a:ext cx="11665022" cy="1077218"/>
          </a:xfrm>
          <a:prstGeom prst="rect">
            <a:avLst/>
          </a:prstGeom>
        </p:spPr>
        <p:txBody>
          <a:bodyPr wrap="square">
            <a:spAutoFit/>
          </a:bodyPr>
          <a:lstStyle/>
          <a:p>
            <a:pPr lvl="0" indent="228600" algn="just"/>
            <a:r>
              <a:rPr lang="nl-NL" sz="3200" b="1" i="1" dirty="0">
                <a:solidFill>
                  <a:srgbClr val="44546A">
                    <a:lumMod val="75000"/>
                  </a:srgbClr>
                </a:solidFill>
                <a:latin typeface="Cambria" panose="02040503050406030204" pitchFamily="18" charset="0"/>
                <a:ea typeface="Cambria" panose="02040503050406030204" pitchFamily="18" charset="0"/>
              </a:rPr>
              <a:t>2. Các bé gái, bé trai và các con vật làm những gì trong thế giới đó?</a:t>
            </a:r>
            <a:endParaRPr kumimoji="0" lang="nl-NL" sz="3200" b="1" i="1"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380999" y="2075104"/>
            <a:ext cx="11437745" cy="1323439"/>
          </a:xfrm>
          <a:prstGeom prst="rect">
            <a:avLst/>
          </a:prstGeom>
        </p:spPr>
        <p:txBody>
          <a:bodyPr wrap="square">
            <a:spAutoFit/>
          </a:bodyPr>
          <a:lstStyle/>
          <a:p>
            <a:pPr lvl="0" indent="228600" algn="just"/>
            <a:r>
              <a:rPr lang="vi-VN" sz="4000" dirty="0">
                <a:solidFill>
                  <a:srgbClr val="FF000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kumimoji="0" lang="nl-NL"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04825" y="4578261"/>
            <a:ext cx="11134725" cy="1384995"/>
          </a:xfrm>
          <a:prstGeom prst="rect">
            <a:avLst/>
          </a:prstGeom>
        </p:spPr>
        <p:txBody>
          <a:bodyPr wrap="square">
            <a:spAutoFit/>
          </a:bodyPr>
          <a:lstStyle/>
          <a:p>
            <a:pPr algn="just"/>
            <a:r>
              <a:rPr lang="vi-VN" sz="2800" dirty="0">
                <a:solidFill>
                  <a:srgbClr val="FF0000"/>
                </a:solidFill>
                <a:latin typeface="Cambria" panose="02040503050406030204" pitchFamily="18" charset="0"/>
                <a:ea typeface="Cambria" panose="02040503050406030204" pitchFamily="18" charset="0"/>
              </a:rPr>
              <a:t>Trong thế giới đó:</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Các bé gái làm công chúa kiêu sa</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Bé trai làm hoàng tử</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Bầy thú dữ ngủ khò trên lá khô</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mập đùa nhảy nhót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Ốc sên có thể hót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Lợn sẽ nhún chân bay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Dơi tung tăng cả ngày</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Cá lên bờ đi bộ.</a:t>
            </a: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9" grpId="0"/>
      <p:bldP spid="1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2219326" y="63869"/>
            <a:ext cx="7877174"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II.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pic>
        <p:nvPicPr>
          <p:cNvPr id="7" name="Picture 6">
            <a:extLst>
              <a:ext uri="{FF2B5EF4-FFF2-40B4-BE49-F238E27FC236}">
                <a16:creationId xmlns:a16="http://schemas.microsoft.com/office/drawing/2014/main" id="{469BF79F-5837-5D0B-E390-A65ABB0CA7C1}"/>
              </a:ext>
            </a:extLst>
          </p:cNvPr>
          <p:cNvPicPr>
            <a:picLocks noChangeAspect="1"/>
          </p:cNvPicPr>
          <p:nvPr/>
        </p:nvPicPr>
        <p:blipFill>
          <a:blip r:embed="rId4"/>
          <a:stretch>
            <a:fillRect/>
          </a:stretch>
        </p:blipFill>
        <p:spPr>
          <a:xfrm>
            <a:off x="138112" y="1490662"/>
            <a:ext cx="5786791" cy="4291013"/>
          </a:xfrm>
          <a:prstGeom prst="rect">
            <a:avLst/>
          </a:prstGeom>
        </p:spPr>
      </p:pic>
      <p:sp>
        <p:nvSpPr>
          <p:cNvPr id="8" name="TextBox 7">
            <a:extLst>
              <a:ext uri="{FF2B5EF4-FFF2-40B4-BE49-F238E27FC236}">
                <a16:creationId xmlns:a16="http://schemas.microsoft.com/office/drawing/2014/main" id="{226464FB-7044-A5C5-8149-99A5E0DAF829}"/>
              </a:ext>
            </a:extLst>
          </p:cNvPr>
          <p:cNvSpPr txBox="1"/>
          <p:nvPr/>
        </p:nvSpPr>
        <p:spPr>
          <a:xfrm>
            <a:off x="5915025" y="971550"/>
            <a:ext cx="6048375" cy="6247864"/>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về viên làm mồi.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Trứng kiến nè, biết không?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Món này ngon quá hền! Nghe nói ở dãy có món cá lóc nướng trui ngon lắm, chắc không bằng món này đầu hén.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Đây là món cá lóc nướng trui mà.</a:t>
            </a:r>
          </a:p>
          <a:p>
            <a:pPr algn="just"/>
            <a:r>
              <a:rPr lang="vi-VN" sz="1600" b="0" i="0" dirty="0">
                <a:solidFill>
                  <a:srgbClr val="000000"/>
                </a:solidFill>
                <a:effectLst/>
                <a:latin typeface="Cambria" panose="02040503050406030204" pitchFamily="18" charset="0"/>
                <a:ea typeface="Cambria" panose="02040503050406030204" pitchFamily="18" charset="0"/>
              </a:rPr>
              <a:t>Siêng nhe răng cười hiền khô. Không phải cười chọc quê, Nam cảm thấy như vậy.</a:t>
            </a:r>
          </a:p>
          <a:p>
            <a:pPr algn="r"/>
            <a:r>
              <a:rPr lang="vi-VN" sz="1600" b="0" i="1" dirty="0">
                <a:solidFill>
                  <a:srgbClr val="000000"/>
                </a:solidFill>
                <a:effectLst/>
                <a:latin typeface="Cambria" panose="02040503050406030204" pitchFamily="18" charset="0"/>
                <a:ea typeface="Cambria" panose="02040503050406030204" pitchFamily="18" charset="0"/>
              </a:rPr>
              <a:t>(Phỏng theo </a:t>
            </a:r>
            <a:r>
              <a:rPr lang="vi-VN" sz="1600" b="0" i="0" dirty="0">
                <a:solidFill>
                  <a:srgbClr val="000000"/>
                </a:solidFill>
                <a:effectLst/>
                <a:latin typeface="Cambria" panose="02040503050406030204" pitchFamily="18" charset="0"/>
                <a:ea typeface="Cambria" panose="02040503050406030204" pitchFamily="18" charset="0"/>
              </a:rPr>
              <a:t>Phạm Công Luận</a:t>
            </a:r>
            <a:r>
              <a:rPr lang="vi-VN" sz="1600" b="0" i="1"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5057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6BB3BF76-1536-2769-0CBB-829A45C5F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4" name="TextBox 3">
            <a:extLst>
              <a:ext uri="{FF2B5EF4-FFF2-40B4-BE49-F238E27FC236}">
                <a16:creationId xmlns:a16="http://schemas.microsoft.com/office/drawing/2014/main" id="{9E06868B-01CC-6A03-628D-488CD560DA90}"/>
              </a:ext>
            </a:extLst>
          </p:cNvPr>
          <p:cNvSpPr txBox="1"/>
          <p:nvPr/>
        </p:nvSpPr>
        <p:spPr>
          <a:xfrm>
            <a:off x="2362200" y="2921645"/>
            <a:ext cx="7905750" cy="1077218"/>
          </a:xfrm>
          <a:prstGeom prst="rect">
            <a:avLst/>
          </a:prstGeom>
          <a:noFill/>
        </p:spPr>
        <p:txBody>
          <a:bodyPr wrap="square" rtlCol="0">
            <a:spAutoFit/>
          </a:bodyPr>
          <a:lstStyle/>
          <a:p>
            <a:pPr algn="just"/>
            <a:r>
              <a:rPr lang="vi-VN" sz="3200" b="1" dirty="0">
                <a:solidFill>
                  <a:srgbClr val="336753"/>
                </a:solidFill>
                <a:latin typeface="Cambria" panose="02040503050406030204" pitchFamily="18" charset="0"/>
                <a:ea typeface="Cambria" panose="02040503050406030204" pitchFamily="18" charset="0"/>
              </a:rPr>
              <a:t>Cá lóc nướng trui: </a:t>
            </a:r>
            <a:r>
              <a:rPr lang="vi-VN" sz="3200" dirty="0">
                <a:solidFill>
                  <a:srgbClr val="336753"/>
                </a:solidFill>
                <a:latin typeface="Cambria" panose="02040503050406030204" pitchFamily="18" charset="0"/>
                <a:ea typeface="Cambria" panose="02040503050406030204" pitchFamily="18" charset="0"/>
              </a:rPr>
              <a:t>cá lóc nướng nguyên con, nướng chảy vảy.</a:t>
            </a:r>
            <a:endParaRPr lang="en-GB" sz="3200" dirty="0">
              <a:solidFill>
                <a:srgbClr val="336753"/>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85FD4F0-19F8-76BD-8B11-0B0FD2A17E43}"/>
              </a:ext>
            </a:extLst>
          </p:cNvPr>
          <p:cNvSpPr/>
          <p:nvPr/>
        </p:nvSpPr>
        <p:spPr>
          <a:xfrm>
            <a:off x="2324100" y="4006334"/>
            <a:ext cx="7543801" cy="1077218"/>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Chọc quê: </a:t>
            </a:r>
            <a:r>
              <a:rPr lang="vi-VN" sz="3200" dirty="0">
                <a:solidFill>
                  <a:srgbClr val="336753"/>
                </a:solidFill>
                <a:latin typeface="Cambria" panose="02040503050406030204" pitchFamily="18" charset="0"/>
                <a:ea typeface="Cambria" panose="02040503050406030204" pitchFamily="18" charset="0"/>
              </a:rPr>
              <a:t>trêu chọc, làm cho người khác xấu hổ.</a:t>
            </a:r>
            <a:endParaRPr lang="en-GB" sz="3200" dirty="0">
              <a:solidFill>
                <a:srgbClr val="336753"/>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964BE98-1EA5-257D-413B-B24CDFD19812}"/>
              </a:ext>
            </a:extLst>
          </p:cNvPr>
          <p:cNvSpPr/>
          <p:nvPr/>
        </p:nvSpPr>
        <p:spPr>
          <a:xfrm>
            <a:off x="2257425" y="5130284"/>
            <a:ext cx="7543801" cy="584775"/>
          </a:xfrm>
          <a:prstGeom prst="rect">
            <a:avLst/>
          </a:prstGeom>
        </p:spPr>
        <p:txBody>
          <a:bodyPr wrap="square">
            <a:spAutoFit/>
          </a:bodyPr>
          <a:lstStyle/>
          <a:p>
            <a:pPr algn="just"/>
            <a:r>
              <a:rPr lang="vi-VN" sz="3200" b="1" dirty="0">
                <a:solidFill>
                  <a:srgbClr val="336753"/>
                </a:solidFill>
                <a:latin typeface="Cambria" panose="02040503050406030204" pitchFamily="18" charset="0"/>
                <a:ea typeface="Cambria" panose="02040503050406030204" pitchFamily="18" charset="0"/>
              </a:rPr>
              <a:t>H</a:t>
            </a:r>
            <a:r>
              <a:rPr lang="en-US" sz="3200" b="1" dirty="0">
                <a:solidFill>
                  <a:srgbClr val="336753"/>
                </a:solidFill>
                <a:latin typeface="Cambria" panose="02040503050406030204" pitchFamily="18" charset="0"/>
                <a:ea typeface="Cambria" panose="02040503050406030204" pitchFamily="18" charset="0"/>
              </a:rPr>
              <a:t>é</a:t>
            </a:r>
            <a:r>
              <a:rPr lang="vi-VN" sz="3200" b="1" dirty="0">
                <a:solidFill>
                  <a:srgbClr val="336753"/>
                </a:solidFill>
                <a:latin typeface="Cambria" panose="02040503050406030204" pitchFamily="18" charset="0"/>
                <a:ea typeface="Cambria" panose="02040503050406030204" pitchFamily="18" charset="0"/>
              </a:rPr>
              <a:t>n: nhỉ, nhé.</a:t>
            </a:r>
            <a:endParaRPr lang="en-GB" sz="32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0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539430"/>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Chi tiết nào thể hiện Nam nhớ thành phố? Tìm câu trả lời đúng.</a:t>
            </a:r>
          </a:p>
          <a:p>
            <a:r>
              <a:rPr lang="vi-VN" sz="3200" dirty="0">
                <a:latin typeface="Cambria" panose="02040503050406030204" pitchFamily="18" charset="0"/>
                <a:ea typeface="Cambria" panose="02040503050406030204" pitchFamily="18" charset="0"/>
              </a:rPr>
              <a:t>A. Ngồi nói chuyện với bạn trên mô đất giữa đồng quê ngập nắng.</a:t>
            </a:r>
          </a:p>
          <a:p>
            <a:r>
              <a:rPr lang="vi-VN" sz="3200" dirty="0">
                <a:latin typeface="Cambria" panose="02040503050406030204" pitchFamily="18" charset="0"/>
                <a:ea typeface="Cambria" panose="02040503050406030204" pitchFamily="18" charset="0"/>
              </a:rPr>
              <a:t>B. Chia sẻ với bạn về những địa danh ở thành phố.</a:t>
            </a:r>
          </a:p>
          <a:p>
            <a:r>
              <a:rPr lang="vi-VN" sz="3200" dirty="0">
                <a:latin typeface="Cambria" panose="02040503050406030204" pitchFamily="18" charset="0"/>
                <a:ea typeface="Cambria" panose="02040503050406030204" pitchFamily="18" charset="0"/>
              </a:rPr>
              <a:t>C. Kể với bạn về các hoạt động thường làm ở thành phố.</a:t>
            </a:r>
          </a:p>
          <a:p>
            <a:r>
              <a:rPr lang="vi-VN" sz="3200" dirty="0">
                <a:latin typeface="Cambria" panose="02040503050406030204" pitchFamily="18" charset="0"/>
                <a:ea typeface="Cambria" panose="02040503050406030204" pitchFamily="18" charset="0"/>
              </a:rPr>
              <a:t>D. Rủ bạn thực hiện các hoạt động mà Nam thường làm ở thành phố.</a:t>
            </a:r>
          </a:p>
        </p:txBody>
      </p:sp>
      <p:sp>
        <p:nvSpPr>
          <p:cNvPr id="2" name="Oval 1">
            <a:extLst>
              <a:ext uri="{FF2B5EF4-FFF2-40B4-BE49-F238E27FC236}">
                <a16:creationId xmlns:a16="http://schemas.microsoft.com/office/drawing/2014/main" id="{7E71C6E2-1B94-BA7D-4EF0-6115AC2C321D}"/>
              </a:ext>
            </a:extLst>
          </p:cNvPr>
          <p:cNvSpPr/>
          <p:nvPr/>
        </p:nvSpPr>
        <p:spPr>
          <a:xfrm>
            <a:off x="209550" y="32575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209431" y="1288516"/>
            <a:ext cx="11735035" cy="3416320"/>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2. </a:t>
            </a:r>
            <a:r>
              <a:rPr lang="vi-VN" sz="3600" b="1" dirty="0">
                <a:latin typeface="Cambria" panose="02040503050406030204" pitchFamily="18" charset="0"/>
                <a:ea typeface="Cambria" panose="02040503050406030204" pitchFamily="18" charset="0"/>
              </a:rPr>
              <a:t>Trong câu chuyện, Siêng được miêu tả như thế nào? Tìm câu trả lời đúng.</a:t>
            </a:r>
          </a:p>
          <a:p>
            <a:r>
              <a:rPr lang="vi-VN" sz="3600" dirty="0">
                <a:latin typeface="Cambria" panose="02040503050406030204" pitchFamily="18" charset="0"/>
                <a:ea typeface="Cambria" panose="02040503050406030204" pitchFamily="18" charset="0"/>
              </a:rPr>
              <a:t>A. Hiền khô, hay nói làng.</a:t>
            </a:r>
          </a:p>
          <a:p>
            <a:r>
              <a:rPr lang="vi-VN" sz="3600" dirty="0">
                <a:latin typeface="Cambria" panose="02040503050406030204" pitchFamily="18" charset="0"/>
                <a:ea typeface="Cambria" panose="02040503050406030204" pitchFamily="18" charset="0"/>
              </a:rPr>
              <a:t>B. Cười tươi rói, hay chọc quê bạn.</a:t>
            </a:r>
          </a:p>
          <a:p>
            <a:r>
              <a:rPr lang="vi-VN" sz="3600" dirty="0">
                <a:latin typeface="Cambria" panose="02040503050406030204" pitchFamily="18" charset="0"/>
                <a:ea typeface="Cambria" panose="02040503050406030204" pitchFamily="18" charset="0"/>
              </a:rPr>
              <a:t>C. Nhỏ xíu, hay mắc cỡ</a:t>
            </a:r>
          </a:p>
          <a:p>
            <a:r>
              <a:rPr lang="vi-VN" sz="3600" dirty="0">
                <a:latin typeface="Cambria" panose="02040503050406030204" pitchFamily="18" charset="0"/>
                <a:ea typeface="Cambria" panose="02040503050406030204" pitchFamily="18" charset="0"/>
              </a:rPr>
              <a:t>D. Nhỏ xíu, đen đúa, tóc cháy nắng.</a:t>
            </a:r>
          </a:p>
        </p:txBody>
      </p:sp>
      <p:sp>
        <p:nvSpPr>
          <p:cNvPr id="2" name="Oval 1">
            <a:extLst>
              <a:ext uri="{FF2B5EF4-FFF2-40B4-BE49-F238E27FC236}">
                <a16:creationId xmlns:a16="http://schemas.microsoft.com/office/drawing/2014/main" id="{7E71C6E2-1B94-BA7D-4EF0-6115AC2C321D}"/>
              </a:ext>
            </a:extLst>
          </p:cNvPr>
          <p:cNvSpPr/>
          <p:nvPr/>
        </p:nvSpPr>
        <p:spPr>
          <a:xfrm>
            <a:off x="238125" y="4133850"/>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946266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4313706" y="167047"/>
            <a:ext cx="4307538" cy="770806"/>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9" name="Rectangle 8"/>
          <p:cNvSpPr/>
          <p:nvPr/>
        </p:nvSpPr>
        <p:spPr>
          <a:xfrm>
            <a:off x="456965" y="1355191"/>
            <a:ext cx="11735035" cy="3046988"/>
          </a:xfrm>
          <a:prstGeom prst="rect">
            <a:avLst/>
          </a:prstGeom>
        </p:spPr>
        <p:txBody>
          <a:bodyPr wrap="square">
            <a:spAutoFit/>
          </a:bodyPr>
          <a:lstStyle/>
          <a:p>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Nam đã cùng Siêng làm những gì ở Thất Sơn? Tìm câu trả lời đúng.</a:t>
            </a:r>
          </a:p>
          <a:p>
            <a:r>
              <a:rPr lang="vi-VN" sz="3200" dirty="0">
                <a:latin typeface="Cambria" panose="02040503050406030204" pitchFamily="18" charset="0"/>
                <a:ea typeface="Cambria" panose="02040503050406030204" pitchFamily="18" charset="0"/>
              </a:rPr>
              <a:t>A. Khám phá đám ruộng lấp xấp nước, tìm mỗi câu cá.</a:t>
            </a:r>
          </a:p>
          <a:p>
            <a:r>
              <a:rPr lang="vi-VN" sz="3200" dirty="0">
                <a:latin typeface="Cambria" panose="02040503050406030204" pitchFamily="18" charset="0"/>
                <a:ea typeface="Cambria" panose="02040503050406030204" pitchFamily="18" charset="0"/>
              </a:rPr>
              <a:t>B. Dùng trứng kiến làm mồi câu cá, nướng cá.</a:t>
            </a:r>
          </a:p>
          <a:p>
            <a:r>
              <a:rPr lang="vi-VN" sz="3200" dirty="0">
                <a:latin typeface="Cambria" panose="02040503050406030204" pitchFamily="18" charset="0"/>
                <a:ea typeface="Cambria" panose="02040503050406030204" pitchFamily="18" charset="0"/>
              </a:rPr>
              <a:t>C. Câu cá, làm cá, nướng cá, thưởng thức cá nướng.</a:t>
            </a:r>
          </a:p>
          <a:p>
            <a:r>
              <a:rPr lang="vi-VN" sz="3200" dirty="0">
                <a:latin typeface="Cambria" panose="02040503050406030204" pitchFamily="18" charset="0"/>
                <a:ea typeface="Cambria" panose="02040503050406030204" pitchFamily="18" charset="0"/>
              </a:rPr>
              <a:t>D. Dùng trứng kiến làm mồi câu, câu cá, thưởng thức cá nướng.</a:t>
            </a:r>
          </a:p>
        </p:txBody>
      </p:sp>
      <p:sp>
        <p:nvSpPr>
          <p:cNvPr id="2" name="Oval 1">
            <a:extLst>
              <a:ext uri="{FF2B5EF4-FFF2-40B4-BE49-F238E27FC236}">
                <a16:creationId xmlns:a16="http://schemas.microsoft.com/office/drawing/2014/main" id="{7E71C6E2-1B94-BA7D-4EF0-6115AC2C321D}"/>
              </a:ext>
            </a:extLst>
          </p:cNvPr>
          <p:cNvSpPr/>
          <p:nvPr/>
        </p:nvSpPr>
        <p:spPr>
          <a:xfrm>
            <a:off x="466725" y="3838575"/>
            <a:ext cx="485775"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0180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64</TotalTime>
  <Words>1296</Words>
  <Application>Microsoft Office PowerPoint</Application>
  <PresentationFormat>Widescreen</PresentationFormat>
  <Paragraphs>102</Paragraphs>
  <Slides>19</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DengXian</vt:lpstr>
      <vt:lpstr>Arial</vt:lpstr>
      <vt:lpstr>Calibri</vt:lpstr>
      <vt:lpstr>Cambria</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28</cp:revision>
  <dcterms:created xsi:type="dcterms:W3CDTF">2023-10-16T11:58:44Z</dcterms:created>
  <dcterms:modified xsi:type="dcterms:W3CDTF">2025-04-05T13:11:06Z</dcterms:modified>
</cp:coreProperties>
</file>