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</p:sldMasterIdLst>
  <p:notesMasterIdLst>
    <p:notesMasterId r:id="rId15"/>
  </p:notesMasterIdLst>
  <p:sldIdLst>
    <p:sldId id="620" r:id="rId2"/>
    <p:sldId id="256" r:id="rId3"/>
    <p:sldId id="261" r:id="rId4"/>
    <p:sldId id="276" r:id="rId5"/>
    <p:sldId id="294" r:id="rId6"/>
    <p:sldId id="262" r:id="rId7"/>
    <p:sldId id="296" r:id="rId8"/>
    <p:sldId id="298" r:id="rId9"/>
    <p:sldId id="297" r:id="rId10"/>
    <p:sldId id="299" r:id="rId11"/>
    <p:sldId id="494" r:id="rId12"/>
    <p:sldId id="300" r:id="rId13"/>
    <p:sldId id="301" r:id="rId14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16"/>
      <p:bold r:id="rId17"/>
      <p:italic r:id="rId18"/>
      <p:boldItalic r:id="rId19"/>
    </p:embeddedFont>
    <p:embeddedFont>
      <p:font typeface="Balsamiq Sans" panose="020B0604020202020204" charset="0"/>
      <p:regular r:id="rId20"/>
      <p:bold r:id="rId21"/>
      <p:italic r:id="rId22"/>
      <p:boldItalic r:id="rId23"/>
    </p:embeddedFont>
    <p:embeddedFont>
      <p:font typeface="Rubik" panose="020B0604020202020204" charset="-79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87B"/>
    <a:srgbClr val="F1C63D"/>
    <a:srgbClr val="F6DC8A"/>
    <a:srgbClr val="F4D368"/>
    <a:srgbClr val="FAD260"/>
    <a:srgbClr val="F2CC54"/>
    <a:srgbClr val="FF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0" autoAdjust="0"/>
  </p:normalViewPr>
  <p:slideViewPr>
    <p:cSldViewPr>
      <p:cViewPr varScale="1">
        <p:scale>
          <a:sx n="87" d="100"/>
          <a:sy n="87" d="100"/>
        </p:scale>
        <p:origin x="3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0178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015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297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33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64cada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64cada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0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943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328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26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006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443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109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43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713225" y="1453500"/>
            <a:ext cx="30723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subTitle" idx="1"/>
          </p:nvPr>
        </p:nvSpPr>
        <p:spPr>
          <a:xfrm>
            <a:off x="713225" y="2516700"/>
            <a:ext cx="3072300" cy="11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4400" y="3690000"/>
            <a:ext cx="1342700" cy="15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4436549"/>
            <a:ext cx="2033125" cy="80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6500" y="-49800"/>
            <a:ext cx="1394051" cy="211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4525" y="-78974"/>
            <a:ext cx="3085200" cy="726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1" r:id="rId4"/>
    <p:sldLayoutId id="2147483666" r:id="rId5"/>
    <p:sldLayoutId id="2147483668" r:id="rId6"/>
    <p:sldLayoutId id="2147483676" r:id="rId7"/>
    <p:sldLayoutId id="214748367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1" y="3368235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6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1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30" y="200040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10"/>
            <a:ext cx="7794172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6: OUR SCHOOL ROOMS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(1, 2, 3)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A80221B-A351-70A9-6940-F835B76BB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10" y="1599026"/>
            <a:ext cx="9216019" cy="3600061"/>
          </a:xfrm>
          <a:prstGeom prst="rect">
            <a:avLst/>
          </a:prstGeom>
        </p:spPr>
      </p:pic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xfrm>
            <a:off x="2031492" y="35684"/>
            <a:ext cx="49530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Listen, point and say</a:t>
            </a:r>
            <a:r>
              <a:rPr lang="vi-VN" dirty="0"/>
              <a:t>.</a:t>
            </a:r>
            <a:endParaRPr dirty="0"/>
          </a:p>
        </p:txBody>
      </p:sp>
      <p:pic>
        <p:nvPicPr>
          <p:cNvPr id="6" name="Track 57">
            <a:hlinkClick r:id="" action="ppaction://media"/>
            <a:extLst>
              <a:ext uri="{FF2B5EF4-FFF2-40B4-BE49-F238E27FC236}">
                <a16:creationId xmlns:a16="http://schemas.microsoft.com/office/drawing/2014/main" id="{5437A8FE-A4F2-6709-46D2-42F74C201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2612" y="122567"/>
            <a:ext cx="482600" cy="482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4B1989-9CB8-7C63-6059-6780ACC6BFB8}"/>
              </a:ext>
            </a:extLst>
          </p:cNvPr>
          <p:cNvSpPr txBox="1"/>
          <p:nvPr/>
        </p:nvSpPr>
        <p:spPr>
          <a:xfrm>
            <a:off x="7116835" y="2359499"/>
            <a:ext cx="191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third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E5F549-807E-9209-50BE-C9B44A2E4B58}"/>
              </a:ext>
            </a:extLst>
          </p:cNvPr>
          <p:cNvSpPr txBox="1"/>
          <p:nvPr/>
        </p:nvSpPr>
        <p:spPr>
          <a:xfrm>
            <a:off x="6892468" y="2919247"/>
            <a:ext cx="236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second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54C14D-7230-97B0-A62B-A34BCCCC757F}"/>
              </a:ext>
            </a:extLst>
          </p:cNvPr>
          <p:cNvSpPr txBox="1"/>
          <p:nvPr/>
        </p:nvSpPr>
        <p:spPr>
          <a:xfrm>
            <a:off x="7044392" y="3478995"/>
            <a:ext cx="189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first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33CEC3-8562-F2B8-7396-C6C21F7B85D2}"/>
              </a:ext>
            </a:extLst>
          </p:cNvPr>
          <p:cNvSpPr txBox="1"/>
          <p:nvPr/>
        </p:nvSpPr>
        <p:spPr>
          <a:xfrm>
            <a:off x="6772612" y="4038743"/>
            <a:ext cx="2366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ground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E9A20F-B84D-5BEF-7CA0-16F0DD10AD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94" t="35185" r="66790" b="52963"/>
          <a:stretch/>
        </p:blipFill>
        <p:spPr>
          <a:xfrm>
            <a:off x="968593" y="676410"/>
            <a:ext cx="3650584" cy="1119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DB3C9-4EF1-8EBE-C8C3-3EFDA62BBF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94" t="49259" r="69753" b="39630"/>
          <a:stretch/>
        </p:blipFill>
        <p:spPr>
          <a:xfrm>
            <a:off x="4678948" y="677166"/>
            <a:ext cx="3396833" cy="1052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BFD4F2-0A1B-80BC-5E06-AB920EEC08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073" y="736808"/>
            <a:ext cx="4076104" cy="1058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4D639B-18C6-CDA3-F90B-BCDEE728B8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6115" y="726672"/>
            <a:ext cx="3241276" cy="8690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B7F12F-189B-5681-AC86-C781F0811357}"/>
              </a:ext>
            </a:extLst>
          </p:cNvPr>
          <p:cNvSpPr txBox="1"/>
          <p:nvPr/>
        </p:nvSpPr>
        <p:spPr>
          <a:xfrm>
            <a:off x="794092" y="858901"/>
            <a:ext cx="466476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Where’s the ____?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AA4D4F-093D-E5C4-CF64-50D1FD8F74A1}"/>
              </a:ext>
            </a:extLst>
          </p:cNvPr>
          <p:cNvSpPr txBox="1"/>
          <p:nvPr/>
        </p:nvSpPr>
        <p:spPr>
          <a:xfrm>
            <a:off x="4959002" y="760517"/>
            <a:ext cx="438665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It’s on the ___.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2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1428750"/>
            <a:ext cx="5143500" cy="29813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57364" y="299920"/>
            <a:ext cx="2377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Time" panose="020B7200000000000000" pitchFamily="34" charset="0"/>
              </a:rPr>
              <a:t>NOTE!</a:t>
            </a:r>
          </a:p>
        </p:txBody>
      </p:sp>
    </p:spTree>
    <p:extLst>
      <p:ext uri="{BB962C8B-B14F-4D97-AF65-F5344CB8AC3E}">
        <p14:creationId xmlns:p14="http://schemas.microsoft.com/office/powerpoint/2010/main" val="24906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724400" y="1142749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3962400" y="2386549"/>
            <a:ext cx="3669063" cy="773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Balsamiq Sans" panose="020B0604020202020204" charset="0"/>
                <a:ea typeface="Balsamiq Sans" panose="020B0604020202020204" charset="0"/>
              </a:rPr>
              <a:t>Let’s talk</a:t>
            </a:r>
            <a:r>
              <a:rPr lang="vi-VN" sz="6000" b="1" dirty="0">
                <a:latin typeface="Balsamiq Sans" panose="020B0604020202020204" charset="0"/>
                <a:ea typeface="Balsamiq Sans" panose="020B0604020202020204" charset="0"/>
              </a:rPr>
              <a:t>.</a:t>
            </a:r>
            <a:endParaRPr sz="6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6800" y="1642499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999" y="895350"/>
            <a:ext cx="2011349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61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talk</a:t>
            </a:r>
            <a:r>
              <a:rPr lang="vi-VN" dirty="0"/>
              <a:t>.</a:t>
            </a:r>
            <a:endParaRPr dirty="0"/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052B8-A5D5-39CC-158F-64F339533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0340"/>
            <a:ext cx="9356786" cy="4188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87A39-EE38-146A-F993-14D086602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88" y="1190590"/>
            <a:ext cx="2924175" cy="1005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63E303-087F-A5FC-2BD5-BE15EEBAC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663" y="1476427"/>
            <a:ext cx="1113423" cy="8871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6DD63C-A6EF-FD72-DD65-0297E36AFAF5}"/>
              </a:ext>
            </a:extLst>
          </p:cNvPr>
          <p:cNvSpPr txBox="1"/>
          <p:nvPr/>
        </p:nvSpPr>
        <p:spPr>
          <a:xfrm>
            <a:off x="2907488" y="1309030"/>
            <a:ext cx="3140769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Times New Roman" panose="02020603050405020304" pitchFamily="18" charset="0"/>
              </a:rPr>
              <a:t>Where’s the _____?</a:t>
            </a:r>
            <a:endParaRPr lang="vi-VN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67C15-6726-D95B-8DC5-48B4D90F0AF3}"/>
              </a:ext>
            </a:extLst>
          </p:cNvPr>
          <p:cNvSpPr txBox="1"/>
          <p:nvPr/>
        </p:nvSpPr>
        <p:spPr>
          <a:xfrm>
            <a:off x="5823402" y="1555763"/>
            <a:ext cx="11380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Times New Roman" panose="02020603050405020304" pitchFamily="18" charset="0"/>
              </a:rPr>
              <a:t>_____.</a:t>
            </a:r>
            <a:endParaRPr lang="vi-VN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5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ctrTitle"/>
          </p:nvPr>
        </p:nvSpPr>
        <p:spPr>
          <a:xfrm>
            <a:off x="1676400" y="2000970"/>
            <a:ext cx="6653400" cy="8981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school rooms</a:t>
            </a:r>
            <a:endParaRPr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ubTitle" idx="1"/>
          </p:nvPr>
        </p:nvSpPr>
        <p:spPr>
          <a:xfrm>
            <a:off x="2591034" y="2899131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1 - Period 1 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00FF-F3B8-4754-9EF0-3F7CCA1E0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5" b="93713" l="2825" r="94068">
                        <a14:foregroundMark x1="10169" y1="6287" x2="70904" y2="8383"/>
                        <a14:foregroundMark x1="70904" y1="8383" x2="77684" y2="7784"/>
                        <a14:foregroundMark x1="7062" y1="13772" x2="4802" y2="63174"/>
                        <a14:foregroundMark x1="4802" y1="63174" x2="4802" y2="63174"/>
                        <a14:foregroundMark x1="5650" y1="74551" x2="26836" y2="84132"/>
                        <a14:foregroundMark x1="26836" y1="84132" x2="51130" y2="85629"/>
                        <a14:foregroundMark x1="51130" y1="85629" x2="71751" y2="73353"/>
                        <a14:foregroundMark x1="71751" y1="73353" x2="89266" y2="47904"/>
                        <a14:foregroundMark x1="89266" y1="47904" x2="83898" y2="8982"/>
                        <a14:foregroundMark x1="85876" y1="7186" x2="90113" y2="35030"/>
                        <a14:foregroundMark x1="90113" y1="35030" x2="80791" y2="65569"/>
                        <a14:foregroundMark x1="80791" y1="65569" x2="59322" y2="84431"/>
                        <a14:foregroundMark x1="59322" y1="84431" x2="17232" y2="84132"/>
                        <a14:foregroundMark x1="17232" y1="84132" x2="7062" y2="74251"/>
                        <a14:foregroundMark x1="41525" y1="27844" x2="59887" y2="70659"/>
                        <a14:foregroundMark x1="64124" y1="25749" x2="48870" y2="65569"/>
                        <a14:foregroundMark x1="48870" y1="65569" x2="48588" y2="65569"/>
                        <a14:foregroundMark x1="56497" y1="26946" x2="47458" y2="71257"/>
                        <a14:foregroundMark x1="50282" y1="32934" x2="50565" y2="70060"/>
                        <a14:foregroundMark x1="52260" y1="29641" x2="46328" y2="77844"/>
                        <a14:foregroundMark x1="43785" y1="31737" x2="50847" y2="33832"/>
                        <a14:foregroundMark x1="41243" y1="32036" x2="45763" y2="32036"/>
                        <a14:foregroundMark x1="50000" y1="26647" x2="42090" y2="38623"/>
                        <a14:foregroundMark x1="58757" y1="39521" x2="55085" y2="74850"/>
                        <a14:foregroundMark x1="55085" y1="74850" x2="55085" y2="74850"/>
                        <a14:foregroundMark x1="37571" y1="47904" x2="63277" y2="67066"/>
                        <a14:foregroundMark x1="43785" y1="26946" x2="48588" y2="63772"/>
                        <a14:foregroundMark x1="52825" y1="29341" x2="46328" y2="68862"/>
                        <a14:foregroundMark x1="62994" y1="35030" x2="47740" y2="58383"/>
                        <a14:foregroundMark x1="47740" y1="58383" x2="47458" y2="62275"/>
                        <a14:foregroundMark x1="83616" y1="6287" x2="94068" y2="27246"/>
                        <a14:foregroundMark x1="92938" y1="38922" x2="84746" y2="66467"/>
                        <a14:foregroundMark x1="84746" y1="66467" x2="71469" y2="80838"/>
                        <a14:foregroundMark x1="71469" y1="80838" x2="47175" y2="90719"/>
                        <a14:foregroundMark x1="47175" y1="90719" x2="22316" y2="89820"/>
                        <a14:foregroundMark x1="22316" y1="89820" x2="4237" y2="76048"/>
                        <a14:foregroundMark x1="81638" y1="2695" x2="81638" y2="2695"/>
                        <a14:foregroundMark x1="87288" y1="4192" x2="87288" y2="7784"/>
                        <a14:foregroundMark x1="33616" y1="92814" x2="44915" y2="93713"/>
                        <a14:foregroundMark x1="68362" y1="32335" x2="23729" y2="44910"/>
                        <a14:foregroundMark x1="48870" y1="13174" x2="30791" y2="16766"/>
                        <a14:foregroundMark x1="30791" y1="16766" x2="5650" y2="30539"/>
                        <a14:foregroundMark x1="29096" y1="15269" x2="3672" y2="55689"/>
                        <a14:foregroundMark x1="40960" y1="22156" x2="24859" y2="68263"/>
                        <a14:foregroundMark x1="59887" y1="16168" x2="68644" y2="52994"/>
                        <a14:foregroundMark x1="77684" y1="27844" x2="61017" y2="57485"/>
                        <a14:foregroundMark x1="61017" y1="57485" x2="26554" y2="90120"/>
                        <a14:foregroundMark x1="26554" y1="90120" x2="25989" y2="89521"/>
                        <a14:foregroundMark x1="14689" y1="55090" x2="36723" y2="75749"/>
                        <a14:foregroundMark x1="73164" y1="18263" x2="75706" y2="64671"/>
                        <a14:foregroundMark x1="64407" y1="11078" x2="79661" y2="35928"/>
                        <a14:foregroundMark x1="79661" y1="35928" x2="79661" y2="40120"/>
                        <a14:foregroundMark x1="65819" y1="9880" x2="13559" y2="10778"/>
                        <a14:foregroundMark x1="4520" y1="7485" x2="24011" y2="32036"/>
                        <a14:foregroundMark x1="4237" y1="2695" x2="71186" y2="5389"/>
                        <a14:foregroundMark x1="72034" y1="5689" x2="77401" y2="39521"/>
                        <a14:foregroundMark x1="76836" y1="13772" x2="76554" y2="56287"/>
                        <a14:foregroundMark x1="76554" y1="56287" x2="75989" y2="56587"/>
                        <a14:foregroundMark x1="84746" y1="32335" x2="77684" y2="50599"/>
                        <a14:foregroundMark x1="77684" y1="50599" x2="56497" y2="74251"/>
                        <a14:foregroundMark x1="56497" y1="74251" x2="50565" y2="76647"/>
                        <a14:foregroundMark x1="62147" y1="61677" x2="20056" y2="62275"/>
                        <a14:foregroundMark x1="20056" y1="62275" x2="9322" y2="44611"/>
                        <a14:foregroundMark x1="25989" y1="36527" x2="2825" y2="75150"/>
                        <a14:foregroundMark x1="46328" y1="20060" x2="30226" y2="37425"/>
                        <a14:foregroundMark x1="30226" y1="37425" x2="16102" y2="67964"/>
                        <a14:foregroundMark x1="16102" y1="67964" x2="16384" y2="68563"/>
                        <a14:foregroundMark x1="57627" y1="35329" x2="42938" y2="67665"/>
                        <a14:foregroundMark x1="58475" y1="52096" x2="17797" y2="79341"/>
                        <a14:foregroundMark x1="57345" y1="60180" x2="57345" y2="60180"/>
                        <a14:foregroundMark x1="57345" y1="60180" x2="57345" y2="60180"/>
                        <a14:foregroundMark x1="56497" y1="62275" x2="49718" y2="63772"/>
                        <a14:foregroundMark x1="57062" y1="63772" x2="50847" y2="64072"/>
                        <a14:foregroundMark x1="50282" y1="62275" x2="50282" y2="62275"/>
                        <a14:foregroundMark x1="50282" y1="62575" x2="50282" y2="62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95250"/>
            <a:ext cx="2697714" cy="2545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2291729" y="2308101"/>
            <a:ext cx="6295279" cy="5272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4800" dirty="0"/>
              <a:t>Warm-up &amp; Review</a:t>
            </a:r>
            <a:endParaRPr sz="4800"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843929" y="1219851"/>
            <a:ext cx="14478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01</a:t>
            </a:r>
            <a:endParaRPr sz="8000" dirty="0"/>
          </a:p>
        </p:txBody>
      </p:sp>
      <p:pic>
        <p:nvPicPr>
          <p:cNvPr id="362" name="Google Shape;36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929" y="2876550"/>
            <a:ext cx="925863" cy="13041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18C747-DBEB-057A-9608-72AB9C5E07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Google Shape;646;p55"/>
          <p:cNvGrpSpPr/>
          <p:nvPr/>
        </p:nvGrpSpPr>
        <p:grpSpPr>
          <a:xfrm>
            <a:off x="1595221" y="133350"/>
            <a:ext cx="6705600" cy="5010150"/>
            <a:chOff x="4883250" y="1352500"/>
            <a:chExt cx="3340500" cy="2615556"/>
          </a:xfrm>
        </p:grpSpPr>
        <p:sp>
          <p:nvSpPr>
            <p:cNvPr id="647" name="Google Shape;647;p55"/>
            <p:cNvSpPr/>
            <p:nvPr/>
          </p:nvSpPr>
          <p:spPr>
            <a:xfrm>
              <a:off x="4883250" y="1352500"/>
              <a:ext cx="3340500" cy="2100000"/>
            </a:xfrm>
            <a:prstGeom prst="roundRect">
              <a:avLst>
                <a:gd name="adj" fmla="val 293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5"/>
            <p:cNvSpPr/>
            <p:nvPr/>
          </p:nvSpPr>
          <p:spPr>
            <a:xfrm>
              <a:off x="6136700" y="3414150"/>
              <a:ext cx="834269" cy="485544"/>
            </a:xfrm>
            <a:custGeom>
              <a:avLst/>
              <a:gdLst/>
              <a:ahLst/>
              <a:cxnLst/>
              <a:rect l="l" t="t" r="r" b="b"/>
              <a:pathLst>
                <a:path w="73960" h="32402" extrusionOk="0">
                  <a:moveTo>
                    <a:pt x="7960" y="1"/>
                  </a:moveTo>
                  <a:cubicBezTo>
                    <a:pt x="5284" y="10848"/>
                    <a:pt x="2607" y="21625"/>
                    <a:pt x="1" y="32402"/>
                  </a:cubicBezTo>
                  <a:lnTo>
                    <a:pt x="73960" y="32402"/>
                  </a:lnTo>
                  <a:lnTo>
                    <a:pt x="660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5"/>
            <p:cNvSpPr/>
            <p:nvPr/>
          </p:nvSpPr>
          <p:spPr>
            <a:xfrm>
              <a:off x="5946775" y="3839674"/>
              <a:ext cx="1213235" cy="128381"/>
            </a:xfrm>
            <a:custGeom>
              <a:avLst/>
              <a:gdLst/>
              <a:ahLst/>
              <a:cxnLst/>
              <a:rect l="l" t="t" r="r" b="b"/>
              <a:pathLst>
                <a:path w="90794" h="6199" extrusionOk="0">
                  <a:moveTo>
                    <a:pt x="3875" y="0"/>
                  </a:moveTo>
                  <a:cubicBezTo>
                    <a:pt x="1761" y="0"/>
                    <a:pt x="1" y="2043"/>
                    <a:pt x="1" y="4508"/>
                  </a:cubicBezTo>
                  <a:lnTo>
                    <a:pt x="1" y="6199"/>
                  </a:lnTo>
                  <a:lnTo>
                    <a:pt x="90794" y="6199"/>
                  </a:lnTo>
                  <a:lnTo>
                    <a:pt x="90794" y="4508"/>
                  </a:lnTo>
                  <a:cubicBezTo>
                    <a:pt x="90794" y="2043"/>
                    <a:pt x="89103" y="0"/>
                    <a:pt x="86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86498CC-BCCC-61DF-86CA-BF649C27D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820" y="0"/>
            <a:ext cx="7618380" cy="5238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37C4BC-BF63-E4BD-D168-7160AFDDA8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7" r="36985" b="8455"/>
          <a:stretch/>
        </p:blipFill>
        <p:spPr>
          <a:xfrm>
            <a:off x="97734" y="2000250"/>
            <a:ext cx="1490889" cy="1143000"/>
          </a:xfrm>
          <a:prstGeom prst="rect">
            <a:avLst/>
          </a:prstGeom>
        </p:spPr>
      </p:pic>
      <p:pic>
        <p:nvPicPr>
          <p:cNvPr id="3" name="Track 54">
            <a:hlinkClick r:id="" action="ppaction://media"/>
            <a:extLst>
              <a:ext uri="{FF2B5EF4-FFF2-40B4-BE49-F238E27FC236}">
                <a16:creationId xmlns:a16="http://schemas.microsoft.com/office/drawing/2014/main" id="{0BE4D96B-1E78-D400-C582-7E8CD8008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624" y="1377769"/>
            <a:ext cx="406400" cy="406400"/>
          </a:xfrm>
          <a:prstGeom prst="rect">
            <a:avLst/>
          </a:prstGeom>
        </p:spPr>
      </p:pic>
      <p:pic>
        <p:nvPicPr>
          <p:cNvPr id="361" name="Google Shape;361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30027" y="-59346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1;p40">
            <a:extLst>
              <a:ext uri="{FF2B5EF4-FFF2-40B4-BE49-F238E27FC236}">
                <a16:creationId xmlns:a16="http://schemas.microsoft.com/office/drawing/2014/main" id="{5AD76B28-8429-2949-5623-51281D58C3F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14600" y="3477706"/>
            <a:ext cx="260966" cy="4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67653E-AC05-F47C-E2B0-6DF9FA6238B1}"/>
              </a:ext>
            </a:extLst>
          </p:cNvPr>
          <p:cNvSpPr txBox="1"/>
          <p:nvPr/>
        </p:nvSpPr>
        <p:spPr>
          <a:xfrm>
            <a:off x="1620172" y="176680"/>
            <a:ext cx="4313434" cy="18819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Teacher, teacher, teacher.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Would you like to be a teacher?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Yes, I would. I’d like to be a teacher.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I’d like to be a teacher in the future.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E785C-EA58-129D-ECFF-8C0A2CAE5145}"/>
              </a:ext>
            </a:extLst>
          </p:cNvPr>
          <p:cNvSpPr txBox="1"/>
          <p:nvPr/>
        </p:nvSpPr>
        <p:spPr>
          <a:xfrm>
            <a:off x="4926034" y="2432213"/>
            <a:ext cx="4313434" cy="18819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Dentist, dentist, dentist.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Would you like to be a dentist?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Yes, I would. I’d like to be a dentist.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I’d like to be a dentist in the future.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8311152-64F5-E242-D1B2-9B6FC516468D}"/>
              </a:ext>
            </a:extLst>
          </p:cNvPr>
          <p:cNvSpPr/>
          <p:nvPr/>
        </p:nvSpPr>
        <p:spPr>
          <a:xfrm>
            <a:off x="45567" y="91767"/>
            <a:ext cx="1595221" cy="1203492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LET’S SING!</a:t>
            </a:r>
          </a:p>
        </p:txBody>
      </p:sp>
      <p:pic>
        <p:nvPicPr>
          <p:cNvPr id="8" name="Track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747" y="370460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8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8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555331" y="1039350"/>
            <a:ext cx="1616869" cy="11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02</a:t>
            </a:r>
            <a:endParaRPr sz="8000"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2209800" y="2329685"/>
            <a:ext cx="6364014" cy="8824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Balsamiq Sans" panose="020B0604020202020204" charset="0"/>
                <a:ea typeface="Balsamiq Sans" panose="020B0604020202020204" charset="0"/>
              </a:rPr>
              <a:t>Look, listen and repeat.</a:t>
            </a:r>
            <a:endParaRPr sz="44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9200" y="1615594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386" y="1067994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5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5619D9-4E0D-3B3F-B855-CB8379DF5B1F}"/>
              </a:ext>
            </a:extLst>
          </p:cNvPr>
          <p:cNvSpPr/>
          <p:nvPr/>
        </p:nvSpPr>
        <p:spPr>
          <a:xfrm>
            <a:off x="3247931" y="305415"/>
            <a:ext cx="310533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Who are they?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C40F4-2EC6-BDF8-D3EC-7712C050027E}"/>
              </a:ext>
            </a:extLst>
          </p:cNvPr>
          <p:cNvSpPr/>
          <p:nvPr/>
        </p:nvSpPr>
        <p:spPr>
          <a:xfrm>
            <a:off x="3124200" y="305415"/>
            <a:ext cx="354456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Where are they?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13BD75-7F33-FFEA-D1FA-ED8C09553607}"/>
              </a:ext>
            </a:extLst>
          </p:cNvPr>
          <p:cNvSpPr/>
          <p:nvPr/>
        </p:nvSpPr>
        <p:spPr>
          <a:xfrm>
            <a:off x="2553830" y="305415"/>
            <a:ext cx="449353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What are they doing?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5106F6-FE9A-D61A-EBF6-DF8B796E01A6}"/>
              </a:ext>
            </a:extLst>
          </p:cNvPr>
          <p:cNvSpPr/>
          <p:nvPr/>
        </p:nvSpPr>
        <p:spPr>
          <a:xfrm>
            <a:off x="2770620" y="310792"/>
            <a:ext cx="391004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Listen and repeat.</a:t>
            </a:r>
          </a:p>
        </p:txBody>
      </p:sp>
      <p:pic>
        <p:nvPicPr>
          <p:cNvPr id="10" name="Track 56 (mp3cut.net)">
            <a:hlinkClick r:id="" action="ppaction://media"/>
            <a:extLst>
              <a:ext uri="{FF2B5EF4-FFF2-40B4-BE49-F238E27FC236}">
                <a16:creationId xmlns:a16="http://schemas.microsoft.com/office/drawing/2014/main" id="{AA19F561-96A2-24AB-2FC4-95277BC56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7801" y="361950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A9E82-7BF3-BC5F-5A33-A6B1CC55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786" y="948263"/>
            <a:ext cx="6618427" cy="39388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11BFD7-57DA-A014-1556-6BB07453A051}"/>
              </a:ext>
            </a:extLst>
          </p:cNvPr>
          <p:cNvSpPr/>
          <p:nvPr/>
        </p:nvSpPr>
        <p:spPr>
          <a:xfrm>
            <a:off x="2669262" y="1047750"/>
            <a:ext cx="44935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Good morning. Could you show us around your school?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30436-9ADD-0CFB-F198-A97BC6B50E10}"/>
              </a:ext>
            </a:extLst>
          </p:cNvPr>
          <p:cNvSpPr/>
          <p:nvPr/>
        </p:nvSpPr>
        <p:spPr>
          <a:xfrm>
            <a:off x="3162299" y="4324350"/>
            <a:ext cx="3238501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Yes, of course. Let’s go!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5619D9-4E0D-3B3F-B855-CB8379DF5B1F}"/>
              </a:ext>
            </a:extLst>
          </p:cNvPr>
          <p:cNvSpPr/>
          <p:nvPr/>
        </p:nvSpPr>
        <p:spPr>
          <a:xfrm>
            <a:off x="2845582" y="305415"/>
            <a:ext cx="391004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Listen and repeat.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C40F4-2EC6-BDF8-D3EC-7712C050027E}"/>
              </a:ext>
            </a:extLst>
          </p:cNvPr>
          <p:cNvSpPr/>
          <p:nvPr/>
        </p:nvSpPr>
        <p:spPr>
          <a:xfrm>
            <a:off x="3513056" y="312768"/>
            <a:ext cx="211788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Act it out.</a:t>
            </a:r>
          </a:p>
        </p:txBody>
      </p:sp>
      <p:pic>
        <p:nvPicPr>
          <p:cNvPr id="9" name="Track 56 (mp3cut.net) (1)">
            <a:hlinkClick r:id="" action="ppaction://media"/>
            <a:extLst>
              <a:ext uri="{FF2B5EF4-FFF2-40B4-BE49-F238E27FC236}">
                <a16:creationId xmlns:a16="http://schemas.microsoft.com/office/drawing/2014/main" id="{D45FC2F3-19FC-A327-0B07-0958FBD6A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425039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9474F-E28C-A065-2B94-B70D93233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65" y="936357"/>
            <a:ext cx="6356269" cy="40184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6223B9-B73A-E2A9-2111-6A9C842E736C}"/>
              </a:ext>
            </a:extLst>
          </p:cNvPr>
          <p:cNvSpPr/>
          <p:nvPr/>
        </p:nvSpPr>
        <p:spPr>
          <a:xfrm>
            <a:off x="2895600" y="1094169"/>
            <a:ext cx="27432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Where’s the library?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49C29-FB54-CBCE-1FF9-4817071E8AB7}"/>
              </a:ext>
            </a:extLst>
          </p:cNvPr>
          <p:cNvSpPr/>
          <p:nvPr/>
        </p:nvSpPr>
        <p:spPr>
          <a:xfrm>
            <a:off x="1524000" y="4440206"/>
            <a:ext cx="32004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It’s on the second floor.</a:t>
            </a:r>
          </a:p>
        </p:txBody>
      </p:sp>
    </p:spTree>
    <p:extLst>
      <p:ext uri="{BB962C8B-B14F-4D97-AF65-F5344CB8AC3E}">
        <p14:creationId xmlns:p14="http://schemas.microsoft.com/office/powerpoint/2010/main" val="27402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3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FD4F2-0A1B-80BC-5E06-AB920EEC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67" y="1079914"/>
            <a:ext cx="4723208" cy="1624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4D639B-18C6-CDA3-F90B-BCDEE728B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88" y="2715204"/>
            <a:ext cx="5516512" cy="19455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B7F12F-189B-5681-AC86-C781F0811357}"/>
              </a:ext>
            </a:extLst>
          </p:cNvPr>
          <p:cNvSpPr txBox="1"/>
          <p:nvPr/>
        </p:nvSpPr>
        <p:spPr>
          <a:xfrm>
            <a:off x="821631" y="1328453"/>
            <a:ext cx="4664769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+mj-lt"/>
                <a:cs typeface="Times New Roman" panose="02020603050405020304" pitchFamily="18" charset="0"/>
              </a:rPr>
              <a:t>Where’s the library?</a:t>
            </a:r>
            <a:endParaRPr lang="vi-VN" sz="3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A4D4F-093D-E5C4-CF64-50D1FD8F74A1}"/>
              </a:ext>
            </a:extLst>
          </p:cNvPr>
          <p:cNvSpPr txBox="1"/>
          <p:nvPr/>
        </p:nvSpPr>
        <p:spPr>
          <a:xfrm>
            <a:off x="3154015" y="3132346"/>
            <a:ext cx="545594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+mj-lt"/>
                <a:cs typeface="Times New Roman" panose="02020603050405020304" pitchFamily="18" charset="0"/>
              </a:rPr>
              <a:t>It’s on the second floor.</a:t>
            </a:r>
            <a:endParaRPr lang="vi-VN" sz="3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832288" y="1142749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2514600" y="2331302"/>
            <a:ext cx="6248400" cy="697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Balsamiq Sans" panose="020B0604020202020204" charset="0"/>
                <a:ea typeface="Balsamiq Sans" panose="020B0604020202020204" charset="0"/>
              </a:rPr>
              <a:t>Listen, point and say.</a:t>
            </a:r>
            <a:endParaRPr sz="48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6283" y="1528623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05" y="1128053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3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1113</TotalTime>
  <Words>227</Words>
  <Application>Microsoft Office PowerPoint</Application>
  <PresentationFormat>On-screen Show (16:9)</PresentationFormat>
  <Paragraphs>47</Paragraphs>
  <Slides>13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.VnTime</vt:lpstr>
      <vt:lpstr>Balsamiq Sans</vt:lpstr>
      <vt:lpstr>Calibri</vt:lpstr>
      <vt:lpstr>Arial</vt:lpstr>
      <vt:lpstr>Times New Roman</vt:lpstr>
      <vt:lpstr>Rubik</vt:lpstr>
      <vt:lpstr>Basic School Supplies for Pre-K by Slidesgo</vt:lpstr>
      <vt:lpstr>PowerPoint Presentation</vt:lpstr>
      <vt:lpstr>Our school rooms</vt:lpstr>
      <vt:lpstr>Warm-up &amp; Review</vt:lpstr>
      <vt:lpstr>PowerPoint Presentation</vt:lpstr>
      <vt:lpstr>02</vt:lpstr>
      <vt:lpstr>PowerPoint Presentation</vt:lpstr>
      <vt:lpstr>PowerPoint Presentation</vt:lpstr>
      <vt:lpstr>PowerPoint Presentation</vt:lpstr>
      <vt:lpstr>03</vt:lpstr>
      <vt:lpstr>Listen, point and say.</vt:lpstr>
      <vt:lpstr>PowerPoint Presentation</vt:lpstr>
      <vt:lpstr>04</vt:lpstr>
      <vt:lpstr>Let’s talk.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Trang</cp:lastModifiedBy>
  <cp:revision>35</cp:revision>
  <dcterms:modified xsi:type="dcterms:W3CDTF">2025-04-08T15:35:35Z</dcterms:modified>
  <cp:category>9Slide.vn</cp:category>
</cp:coreProperties>
</file>