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32"/>
  </p:notesMasterIdLst>
  <p:sldIdLst>
    <p:sldId id="620" r:id="rId2"/>
    <p:sldId id="256" r:id="rId3"/>
    <p:sldId id="258" r:id="rId4"/>
    <p:sldId id="302" r:id="rId5"/>
    <p:sldId id="297" r:id="rId6"/>
    <p:sldId id="303" r:id="rId7"/>
    <p:sldId id="310" r:id="rId8"/>
    <p:sldId id="309" r:id="rId9"/>
    <p:sldId id="308" r:id="rId10"/>
    <p:sldId id="307" r:id="rId11"/>
    <p:sldId id="305" r:id="rId12"/>
    <p:sldId id="306" r:id="rId13"/>
    <p:sldId id="304" r:id="rId14"/>
    <p:sldId id="263" r:id="rId15"/>
    <p:sldId id="298" r:id="rId16"/>
    <p:sldId id="317" r:id="rId17"/>
    <p:sldId id="318" r:id="rId18"/>
    <p:sldId id="268" r:id="rId19"/>
    <p:sldId id="299" r:id="rId20"/>
    <p:sldId id="300" r:id="rId21"/>
    <p:sldId id="271" r:id="rId22"/>
    <p:sldId id="301" r:id="rId23"/>
    <p:sldId id="296" r:id="rId24"/>
    <p:sldId id="311" r:id="rId25"/>
    <p:sldId id="312" r:id="rId26"/>
    <p:sldId id="315" r:id="rId27"/>
    <p:sldId id="259" r:id="rId28"/>
    <p:sldId id="313" r:id="rId29"/>
    <p:sldId id="314" r:id="rId30"/>
    <p:sldId id="316" r:id="rId31"/>
  </p:sldIdLst>
  <p:sldSz cx="9144000" cy="5143500" type="screen16x9"/>
  <p:notesSz cx="6858000" cy="9144000"/>
  <p:embeddedFontLst>
    <p:embeddedFont>
      <p:font typeface="Amasis MT Pro Black" panose="020B0604020202020204" charset="0"/>
      <p:bold r:id="rId33"/>
      <p:boldItalic r:id="rId34"/>
    </p:embeddedFont>
    <p:embeddedFont>
      <p:font typeface="Bebas Neu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redoka One" panose="020B0604020202020204" charset="0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  <p:embeddedFont>
      <p:font typeface="Ravie" panose="04040805050809020602" pitchFamily="82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 autoAdjust="0"/>
    <p:restoredTop sz="94670" autoAdjust="0"/>
  </p:normalViewPr>
  <p:slideViewPr>
    <p:cSldViewPr>
      <p:cViewPr varScale="1">
        <p:scale>
          <a:sx n="151" d="100"/>
          <a:sy n="151" d="100"/>
        </p:scale>
        <p:origin x="66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01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0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80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3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9364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4d98828a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54d98828a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18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21FC4FC1-8012-4E91-B6BF-B191E3850B0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5.wdp"/><Relationship Id="rId7" Type="http://schemas.openxmlformats.org/officeDocument/2006/relationships/image" Target="../media/image2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6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13: OUR SPECIAL DAYS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(4, 5, 6)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138" y="444368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Children’s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98" name="Picture 2" descr="Balloon Clipart Images - Free Download on Freepik">
            <a:extLst>
              <a:ext uri="{FF2B5EF4-FFF2-40B4-BE49-F238E27FC236}">
                <a16:creationId xmlns:a16="http://schemas.microsoft.com/office/drawing/2014/main" id="{F510D4F8-D018-695F-6879-3FFC41EB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1112" r="4657" b="2593"/>
          <a:stretch/>
        </p:blipFill>
        <p:spPr bwMode="auto">
          <a:xfrm rot="605161">
            <a:off x="2156343" y="1607643"/>
            <a:ext cx="962359" cy="208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ộ Đồ Chơi Trẻ Em Hình minh họa Sẵn có - Tải xuống Hình ảnh Ngay bây giờ -  Đồ chơi - Dụng cụ, Trẻ em - Tuổi, Vector - iStock">
            <a:extLst>
              <a:ext uri="{FF2B5EF4-FFF2-40B4-BE49-F238E27FC236}">
                <a16:creationId xmlns:a16="http://schemas.microsoft.com/office/drawing/2014/main" id="{76599DF2-5F25-3001-3733-DA12448DC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6502" r="2941" b="20443"/>
          <a:stretch/>
        </p:blipFill>
        <p:spPr bwMode="auto">
          <a:xfrm>
            <a:off x="3200400" y="1589616"/>
            <a:ext cx="4419600" cy="19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2E9430-54A7-E438-8BF3-E36DCBD0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04" y="90214"/>
            <a:ext cx="5949296" cy="427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51104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Tet 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Image result for banh chung vector">
            <a:extLst>
              <a:ext uri="{FF2B5EF4-FFF2-40B4-BE49-F238E27FC236}">
                <a16:creationId xmlns:a16="http://schemas.microsoft.com/office/drawing/2014/main" id="{B6D765EE-F65E-EB80-1C5B-8985653BD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8751" r="9451" b="9994"/>
          <a:stretch/>
        </p:blipFill>
        <p:spPr bwMode="auto">
          <a:xfrm rot="177244">
            <a:off x="5242591" y="2766821"/>
            <a:ext cx="1609680" cy="117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0">
            <a:extLst>
              <a:ext uri="{FF2B5EF4-FFF2-40B4-BE49-F238E27FC236}">
                <a16:creationId xmlns:a16="http://schemas.microsoft.com/office/drawing/2014/main" id="{846EBAF4-F0F9-F28E-97E0-18D5A2C82C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5" y="488495"/>
            <a:ext cx="4041913" cy="2473739"/>
          </a:xfrm>
          <a:prstGeom prst="rect">
            <a:avLst/>
          </a:prstGeom>
        </p:spPr>
      </p:pic>
      <p:pic>
        <p:nvPicPr>
          <p:cNvPr id="6146" name="Picture 2" descr="Viết bài văn về ngày tết cổ truyền quê em bằng tiếng anh có dịch | VFO.VN">
            <a:extLst>
              <a:ext uri="{FF2B5EF4-FFF2-40B4-BE49-F238E27FC236}">
                <a16:creationId xmlns:a16="http://schemas.microsoft.com/office/drawing/2014/main" id="{F94AB2EE-0948-63F7-D4A0-903EF90EA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43" y="146346"/>
            <a:ext cx="6385162" cy="435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84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10628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Sports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Free Sports Clipart Transparent, Download Free Sports Clipart Transparent  png images, Free ClipArts on Clipart Library">
            <a:extLst>
              <a:ext uri="{FF2B5EF4-FFF2-40B4-BE49-F238E27FC236}">
                <a16:creationId xmlns:a16="http://schemas.microsoft.com/office/drawing/2014/main" id="{B3E503D8-7AF8-7785-6EC9-549C214DF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046">
            <a:off x="1680792" y="1924050"/>
            <a:ext cx="1952863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F43812A-0391-0E4E-FF61-9A9573C87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3421" r="4717" b="4074"/>
          <a:stretch/>
        </p:blipFill>
        <p:spPr bwMode="auto">
          <a:xfrm>
            <a:off x="3509352" y="590550"/>
            <a:ext cx="3994721" cy="36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id="{B107B02A-7D71-F87F-977C-D0DE7E0A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83" y="99807"/>
            <a:ext cx="5924615" cy="445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2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8492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Ask and answer.</a:t>
            </a:r>
          </a:p>
        </p:txBody>
      </p:sp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0BC53-0778-C566-7D0C-1BEA94A18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54" b="78657" l="14495" r="23626">
                        <a14:foregroundMark x1="16534" y1="55718" x2="14761" y2="59242"/>
                        <a14:foregroundMark x1="16667" y1="55718" x2="22872" y2="54920"/>
                        <a14:foregroundMark x1="18129" y1="63630" x2="17287" y2="73471"/>
                        <a14:foregroundMark x1="17287" y1="73471" x2="17996" y2="76330"/>
                        <a14:foregroundMark x1="18440" y1="64096" x2="20966" y2="65093"/>
                        <a14:foregroundMark x1="18440" y1="66290" x2="22252" y2="76729"/>
                        <a14:foregroundMark x1="18351" y1="77726" x2="18528" y2="78657"/>
                        <a14:foregroundMark x1="20434" y1="76928" x2="20878" y2="77859"/>
                        <a14:foregroundMark x1="23582" y1="77527" x2="23626" y2="78191"/>
                        <a14:foregroundMark x1="21631" y1="78059" x2="23183" y2="77394"/>
                        <a14:foregroundMark x1="18351" y1="69814" x2="19504" y2="75997"/>
                        <a14:foregroundMark x1="17996" y1="77194" x2="17996" y2="77859"/>
                        <a14:foregroundMark x1="20745" y1="65093" x2="22961" y2="74269"/>
                        <a14:foregroundMark x1="20966" y1="65226" x2="23094" y2="71410"/>
                      </a14:backgroundRemoval>
                    </a14:imgEffect>
                  </a14:imgLayer>
                </a14:imgProps>
              </a:ext>
            </a:extLst>
          </a:blip>
          <a:srcRect l="13457" t="52963" r="75679" b="21852"/>
          <a:stretch/>
        </p:blipFill>
        <p:spPr>
          <a:xfrm>
            <a:off x="166501" y="590550"/>
            <a:ext cx="1154823" cy="1784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A7BFA-F844-C218-D8DD-3D5D86E6C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22" b="77128" l="35018" r="44814">
                        <a14:foregroundMark x1="37766" y1="66556" x2="35062" y2="73205"/>
                        <a14:foregroundMark x1="41268" y1="65691" x2="44858" y2="76928"/>
                        <a14:foregroundMark x1="39495" y1="56184" x2="37988" y2="62168"/>
                        <a14:foregroundMark x1="41667" y1="70213" x2="41268" y2="77194"/>
                        <a14:foregroundMark x1="40293" y1="54388" x2="37810" y2="59309"/>
                        <a14:foregroundMark x1="39982" y1="54122" x2="43262" y2="62234"/>
                        <a14:foregroundMark x1="43262" y1="62234" x2="42021" y2="63098"/>
                      </a14:backgroundRemoval>
                    </a14:imgEffect>
                  </a14:imgLayer>
                </a14:imgProps>
              </a:ext>
            </a:extLst>
          </a:blip>
          <a:srcRect l="34198" t="52963" r="53950" b="21852"/>
          <a:stretch/>
        </p:blipFill>
        <p:spPr>
          <a:xfrm>
            <a:off x="7138682" y="3259217"/>
            <a:ext cx="1316636" cy="1865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98182-5546-5E8B-30E0-EB2DC7206F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9" t="57270" r="53951" b="30740"/>
          <a:stretch/>
        </p:blipFill>
        <p:spPr>
          <a:xfrm>
            <a:off x="1600200" y="728092"/>
            <a:ext cx="4725820" cy="129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D7D8D-A6E5-9FE6-25B5-7A18DD9B7E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0" t="73649" r="68501" b="14444"/>
          <a:stretch/>
        </p:blipFill>
        <p:spPr>
          <a:xfrm>
            <a:off x="3481082" y="3890263"/>
            <a:ext cx="3657600" cy="1207055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7786CBC-C118-673A-7D52-AF3D3414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88" y="1736226"/>
            <a:ext cx="1969893" cy="19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id="{6A669D6B-818D-35C6-EF77-E0981CFB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95" y="1736226"/>
            <a:ext cx="2935659" cy="195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Rơle Hình minh họa Sẵn có - Tải xuống Hình ảnh Ngay bây giờ - Trẻ em -  Tuổi, Chạy đua tiếp sức, Con cái - iStock">
            <a:extLst>
              <a:ext uri="{FF2B5EF4-FFF2-40B4-BE49-F238E27FC236}">
                <a16:creationId xmlns:a16="http://schemas.microsoft.com/office/drawing/2014/main" id="{F951FB8A-E1A2-BFF7-656C-A2233EBC5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50" y="1736227"/>
            <a:ext cx="2988604" cy="205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7B30D29-872F-39E5-EE59-0794333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7" y="1763487"/>
            <a:ext cx="3062072" cy="205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1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37312" y="3889363"/>
            <a:ext cx="4657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tick or cross.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Look! What will they 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9ADE27-5E4E-4318-837A-1C26658B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3550"/>
            <a:ext cx="8416553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3C9851-8A56-4548-9774-091EB822C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833588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tick or cross. 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5441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3472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4032173" y="333945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264865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288BCC-72C6-4439-BF95-8D9B24FF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68" y="1636564"/>
            <a:ext cx="8416553" cy="18859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48" y="5143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 and repeat.</a:t>
            </a:r>
          </a:p>
        </p:txBody>
      </p:sp>
      <p:pic>
        <p:nvPicPr>
          <p:cNvPr id="2" name="Track 23">
            <a:hlinkClick r:id="" action="ppaction://media"/>
            <a:extLst>
              <a:ext uri="{FF2B5EF4-FFF2-40B4-BE49-F238E27FC236}">
                <a16:creationId xmlns:a16="http://schemas.microsoft.com/office/drawing/2014/main" id="{AA549D40-6DB4-1EE2-D845-A03FBBB40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0072" y="933052"/>
            <a:ext cx="583328" cy="583328"/>
          </a:xfrm>
          <a:prstGeom prst="rect">
            <a:avLst/>
          </a:prstGeom>
        </p:spPr>
      </p:pic>
      <p:pic>
        <p:nvPicPr>
          <p:cNvPr id="102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483686D9-7CCD-DE47-51DB-FE70B52BE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6163289" y="3039827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B80ABDD-C499-6A29-2A2B-8992B25EF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1898905" y="3156709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00801A3B-3FC2-8957-CA1B-9D2F4F61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8" t="59317" r="12963" b="13128"/>
          <a:stretch/>
        </p:blipFill>
        <p:spPr bwMode="auto">
          <a:xfrm>
            <a:off x="3993351" y="3133514"/>
            <a:ext cx="313001" cy="30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Yes No Check Box List Marker Ticks Icons Vector Isolated X Close Handdrawn  Cross Ok Doodle Poll Vote Checkmark Right Wrong Drawing Approved And  Declined Decision Form Accept Or Deny Element Sign">
            <a:extLst>
              <a:ext uri="{FF2B5EF4-FFF2-40B4-BE49-F238E27FC236}">
                <a16:creationId xmlns:a16="http://schemas.microsoft.com/office/drawing/2014/main" id="{721C00EF-67B3-410B-9A2B-9A9239159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54444" r="50000" b="13128"/>
          <a:stretch/>
        </p:blipFill>
        <p:spPr bwMode="auto">
          <a:xfrm>
            <a:off x="8293180" y="3058920"/>
            <a:ext cx="400341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4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968597" y="3839544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F7A949-B50C-456F-89F2-66E78795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03024"/>
            <a:ext cx="4572000" cy="2802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E182D-C1E2-47CF-A912-7419F53D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9" y="1203024"/>
            <a:ext cx="3300393" cy="27403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0AEE7-FC02-C104-35ED-B9D135BA299E}"/>
              </a:ext>
            </a:extLst>
          </p:cNvPr>
          <p:cNvSpPr txBox="1"/>
          <p:nvPr/>
        </p:nvSpPr>
        <p:spPr>
          <a:xfrm>
            <a:off x="1603022" y="3562350"/>
            <a:ext cx="18288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 a party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829D4-1C30-EA88-616E-2BAA6898349B}"/>
              </a:ext>
            </a:extLst>
          </p:cNvPr>
          <p:cNvSpPr txBox="1"/>
          <p:nvPr/>
        </p:nvSpPr>
        <p:spPr>
          <a:xfrm>
            <a:off x="7086600" y="2952750"/>
            <a:ext cx="2209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</p:spTree>
    <p:extLst>
      <p:ext uri="{BB962C8B-B14F-4D97-AF65-F5344CB8AC3E}">
        <p14:creationId xmlns:p14="http://schemas.microsoft.com/office/powerpoint/2010/main" val="4343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1 - Period 2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E152BE-BA27-4C7B-8797-AE596215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62" y="1092893"/>
            <a:ext cx="8509938" cy="30028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899" y="2095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E90A2-4D78-AB62-0C49-2C5E9B776E93}"/>
              </a:ext>
            </a:extLst>
          </p:cNvPr>
          <p:cNvSpPr txBox="1"/>
          <p:nvPr/>
        </p:nvSpPr>
        <p:spPr>
          <a:xfrm>
            <a:off x="3200400" y="2876550"/>
            <a:ext cx="19050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 Sports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E2B3B-AC22-1036-1DEC-05C4A912A97F}"/>
              </a:ext>
            </a:extLst>
          </p:cNvPr>
          <p:cNvSpPr txBox="1"/>
          <p:nvPr/>
        </p:nvSpPr>
        <p:spPr>
          <a:xfrm>
            <a:off x="838200" y="3333750"/>
            <a:ext cx="1422402" cy="33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3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We’ll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A67291-09D4-D505-0C3C-35F2BE3B9234}"/>
              </a:ext>
            </a:extLst>
          </p:cNvPr>
          <p:cNvSpPr txBox="1"/>
          <p:nvPr/>
        </p:nvSpPr>
        <p:spPr>
          <a:xfrm>
            <a:off x="5499100" y="2800350"/>
            <a:ext cx="19812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4F3DD-378E-16D1-DC27-CD3F6DB4D73B}"/>
              </a:ext>
            </a:extLst>
          </p:cNvPr>
          <p:cNvSpPr txBox="1"/>
          <p:nvPr/>
        </p:nvSpPr>
        <p:spPr>
          <a:xfrm>
            <a:off x="6781800" y="3633326"/>
            <a:ext cx="205740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 and dance</a:t>
            </a:r>
          </a:p>
        </p:txBody>
      </p:sp>
    </p:spTree>
    <p:extLst>
      <p:ext uri="{BB962C8B-B14F-4D97-AF65-F5344CB8AC3E}">
        <p14:creationId xmlns:p14="http://schemas.microsoft.com/office/powerpoint/2010/main" val="2929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1983711" y="2989071"/>
            <a:ext cx="5150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complete and sing.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781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Listen, complete and sing.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88083-FDB7-8227-63A7-6917174B4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6" t="26296" r="14445" b="24814"/>
          <a:stretch/>
        </p:blipFill>
        <p:spPr>
          <a:xfrm>
            <a:off x="53974" y="748602"/>
            <a:ext cx="9036052" cy="4140340"/>
          </a:xfrm>
          <a:prstGeom prst="rect">
            <a:avLst/>
          </a:prstGeom>
        </p:spPr>
      </p:pic>
      <p:pic>
        <p:nvPicPr>
          <p:cNvPr id="3" name="Track 24">
            <a:hlinkClick r:id="" action="ppaction://media"/>
            <a:extLst>
              <a:ext uri="{FF2B5EF4-FFF2-40B4-BE49-F238E27FC236}">
                <a16:creationId xmlns:a16="http://schemas.microsoft.com/office/drawing/2014/main" id="{B524D2DE-F07C-5663-6F63-A58385F6F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30183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4A31A-9A3E-E922-BF84-9A7120BDE193}"/>
              </a:ext>
            </a:extLst>
          </p:cNvPr>
          <p:cNvSpPr txBox="1"/>
          <p:nvPr/>
        </p:nvSpPr>
        <p:spPr>
          <a:xfrm>
            <a:off x="3276600" y="2293251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65951-60FF-9133-D1C9-87DCECEF17F9}"/>
              </a:ext>
            </a:extLst>
          </p:cNvPr>
          <p:cNvSpPr txBox="1"/>
          <p:nvPr/>
        </p:nvSpPr>
        <p:spPr>
          <a:xfrm>
            <a:off x="6629400" y="1105454"/>
            <a:ext cx="22360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Teachers’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06EC4-07DD-4435-2D27-1ECE93E3EDD4}"/>
              </a:ext>
            </a:extLst>
          </p:cNvPr>
          <p:cNvSpPr txBox="1"/>
          <p:nvPr/>
        </p:nvSpPr>
        <p:spPr>
          <a:xfrm>
            <a:off x="6485461" y="2358513"/>
            <a:ext cx="142240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2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guitar</a:t>
            </a:r>
          </a:p>
        </p:txBody>
      </p:sp>
    </p:spTree>
    <p:extLst>
      <p:ext uri="{BB962C8B-B14F-4D97-AF65-F5344CB8AC3E}">
        <p14:creationId xmlns:p14="http://schemas.microsoft.com/office/powerpoint/2010/main" val="17107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443268" y="3568574"/>
            <a:ext cx="4535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will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Christmas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8CC07-B53E-CF38-232E-4B2A11CF6AE0}"/>
              </a:ext>
            </a:extLst>
          </p:cNvPr>
          <p:cNvSpPr txBox="1"/>
          <p:nvPr/>
        </p:nvSpPr>
        <p:spPr>
          <a:xfrm>
            <a:off x="2780381" y="26463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224981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When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200400" y="397705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Who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3491582" y="2931456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What</a:t>
            </a:r>
          </a:p>
        </p:txBody>
      </p:sp>
    </p:spTree>
    <p:extLst>
      <p:ext uri="{BB962C8B-B14F-4D97-AF65-F5344CB8AC3E}">
        <p14:creationId xmlns:p14="http://schemas.microsoft.com/office/powerpoint/2010/main" val="34254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you do on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Children’s Day?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635643" y="322994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will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are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962400" y="4183467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will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56169" y="3061730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do </a:t>
            </a:r>
          </a:p>
        </p:txBody>
      </p:sp>
    </p:spTree>
    <p:extLst>
      <p:ext uri="{BB962C8B-B14F-4D97-AF65-F5344CB8AC3E}">
        <p14:creationId xmlns:p14="http://schemas.microsoft.com/office/powerpoint/2010/main" val="5868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362894" y="138903"/>
            <a:ext cx="8418212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at Mid–Autumn Festival? – We’ll 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.................. a party.</a:t>
            </a:r>
            <a:endParaRPr lang="en-US" sz="3000" dirty="0">
              <a:solidFill>
                <a:srgbClr val="002060"/>
              </a:solidFill>
              <a:latin typeface="Fredoka One" panose="02000000000000000000" pitchFamily="2" charset="0"/>
              <a:cs typeface="Happy Font TH" panose="02010600030101010101" charset="-34"/>
              <a:sym typeface="Sue Ellen Francisc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733800" y="96438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have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667937" y="1871025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have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048000" y="3000909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has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319629" y="4165365"/>
            <a:ext cx="2969326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to have </a:t>
            </a:r>
          </a:p>
        </p:txBody>
      </p:sp>
    </p:spTree>
    <p:extLst>
      <p:ext uri="{BB962C8B-B14F-4D97-AF65-F5344CB8AC3E}">
        <p14:creationId xmlns:p14="http://schemas.microsoft.com/office/powerpoint/2010/main" val="34120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7281513" y="539511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Mid–Autumn 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Festival?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5638800" y="28111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at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DD56F-D6D1-18DD-DF4C-40DC7C462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629" y="1318893"/>
            <a:ext cx="3220763" cy="1426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24B760-4AAB-3A15-1208-B48FB713BFF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42" y="2358077"/>
            <a:ext cx="3235049" cy="1499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742857-091A-F703-9487-6D869913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8492" y="3519602"/>
            <a:ext cx="3386147" cy="1499539"/>
          </a:xfrm>
          <a:prstGeom prst="rect">
            <a:avLst/>
          </a:prstGeom>
        </p:spPr>
      </p:pic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4230578" y="1872641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at</a:t>
            </a:r>
          </a:p>
        </p:txBody>
      </p:sp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581400" y="2966688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 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507674" y="416536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in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20603" y="314752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714F0-FACA-21B4-AA3B-7382571B68C0}"/>
              </a:ext>
            </a:extLst>
          </p:cNvPr>
          <p:cNvSpPr txBox="1"/>
          <p:nvPr/>
        </p:nvSpPr>
        <p:spPr>
          <a:xfrm>
            <a:off x="1412174" y="144146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Halloween Day?</a:t>
            </a:r>
          </a:p>
        </p:txBody>
      </p:sp>
      <p:pic>
        <p:nvPicPr>
          <p:cNvPr id="9" name="Picture 2" descr="Chalk lines in different colors Premium Vector">
            <a:extLst>
              <a:ext uri="{FF2B5EF4-FFF2-40B4-BE49-F238E27FC236}">
                <a16:creationId xmlns:a16="http://schemas.microsoft.com/office/drawing/2014/main" id="{8CC9929E-8509-9B3B-DA59-F28F92E8D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8CC07-B53E-CF38-232E-4B2A11CF6AE0}"/>
              </a:ext>
            </a:extLst>
          </p:cNvPr>
          <p:cNvSpPr txBox="1"/>
          <p:nvPr/>
        </p:nvSpPr>
        <p:spPr>
          <a:xfrm>
            <a:off x="5553386" y="288057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on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D0311AC-08FC-64C8-7E4B-BED15706309D}"/>
              </a:ext>
            </a:extLst>
          </p:cNvPr>
          <p:cNvSpPr/>
          <p:nvPr/>
        </p:nvSpPr>
        <p:spPr>
          <a:xfrm rot="5400000">
            <a:off x="8368295" y="3320291"/>
            <a:ext cx="235580" cy="852483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227326-6679-A4CB-B972-06A440413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2478" y="1338285"/>
            <a:ext cx="2924992" cy="1295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6302E0-87E9-FD91-DC07-26987FB638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595" y="2425286"/>
            <a:ext cx="2924992" cy="12953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EF0807-0D70-F796-D8FB-37A0C16220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8782" y="3494318"/>
            <a:ext cx="2924992" cy="1295318"/>
          </a:xfrm>
          <a:prstGeom prst="rect">
            <a:avLst/>
          </a:prstGeom>
        </p:spPr>
      </p:pic>
      <p:sp>
        <p:nvSpPr>
          <p:cNvPr id="21" name="Google Shape;266;p25">
            <a:extLst>
              <a:ext uri="{FF2B5EF4-FFF2-40B4-BE49-F238E27FC236}">
                <a16:creationId xmlns:a16="http://schemas.microsoft.com/office/drawing/2014/main" id="{35EDCC46-889D-FEAB-E20E-10D3CB2142C7}"/>
              </a:ext>
            </a:extLst>
          </p:cNvPr>
          <p:cNvSpPr txBox="1">
            <a:spLocks/>
          </p:cNvSpPr>
          <p:nvPr/>
        </p:nvSpPr>
        <p:spPr>
          <a:xfrm>
            <a:off x="3429000" y="1821025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in </a:t>
            </a:r>
          </a:p>
        </p:txBody>
      </p:sp>
      <p:sp>
        <p:nvSpPr>
          <p:cNvPr id="22" name="Google Shape;266;p25">
            <a:extLst>
              <a:ext uri="{FF2B5EF4-FFF2-40B4-BE49-F238E27FC236}">
                <a16:creationId xmlns:a16="http://schemas.microsoft.com/office/drawing/2014/main" id="{39D3867E-0495-CD64-20CF-AC7AB19CFADD}"/>
              </a:ext>
            </a:extLst>
          </p:cNvPr>
          <p:cNvSpPr txBox="1">
            <a:spLocks/>
          </p:cNvSpPr>
          <p:nvPr/>
        </p:nvSpPr>
        <p:spPr>
          <a:xfrm>
            <a:off x="3507805" y="399499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at </a:t>
            </a:r>
          </a:p>
        </p:txBody>
      </p:sp>
      <p:sp>
        <p:nvSpPr>
          <p:cNvPr id="23" name="Google Shape;266;p25">
            <a:extLst>
              <a:ext uri="{FF2B5EF4-FFF2-40B4-BE49-F238E27FC236}">
                <a16:creationId xmlns:a16="http://schemas.microsoft.com/office/drawing/2014/main" id="{659115AD-3A66-0B08-CB48-41E63FE1C1BF}"/>
              </a:ext>
            </a:extLst>
          </p:cNvPr>
          <p:cNvSpPr txBox="1">
            <a:spLocks/>
          </p:cNvSpPr>
          <p:nvPr/>
        </p:nvSpPr>
        <p:spPr>
          <a:xfrm>
            <a:off x="4114800" y="2932602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on</a:t>
            </a:r>
          </a:p>
        </p:txBody>
      </p:sp>
    </p:spTree>
    <p:extLst>
      <p:ext uri="{BB962C8B-B14F-4D97-AF65-F5344CB8AC3E}">
        <p14:creationId xmlns:p14="http://schemas.microsoft.com/office/powerpoint/2010/main" val="11835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670560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Sports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 badminton.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3619754" y="917475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play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454465" y="190688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to play 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play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205311" y="3029523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plays </a:t>
            </a:r>
          </a:p>
        </p:txBody>
      </p:sp>
    </p:spTree>
    <p:extLst>
      <p:ext uri="{BB962C8B-B14F-4D97-AF65-F5344CB8AC3E}">
        <p14:creationId xmlns:p14="http://schemas.microsoft.com/office/powerpoint/2010/main" val="15305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2"/>
          <p:cNvSpPr/>
          <p:nvPr/>
        </p:nvSpPr>
        <p:spPr>
          <a:xfrm>
            <a:off x="2462461" y="2171780"/>
            <a:ext cx="245713" cy="245663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78187" y="30370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132312" y="229273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430775" y="14668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 rot="1343586">
            <a:off x="7847675" y="429879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477550" y="4471425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364CE-BB1F-54A2-3926-EDB5D2FD62F0}"/>
              </a:ext>
            </a:extLst>
          </p:cNvPr>
          <p:cNvSpPr txBox="1"/>
          <p:nvPr/>
        </p:nvSpPr>
        <p:spPr>
          <a:xfrm>
            <a:off x="1358965" y="116425"/>
            <a:ext cx="7071810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What will you do on Teachers’ Day?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- We’ll  .</a:t>
            </a:r>
            <a:r>
              <a:rPr lang="en-US" altLang="zh-CN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3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02F83-0E93-472F-230A-3975CC93CDE4}"/>
              </a:ext>
            </a:extLst>
          </p:cNvPr>
          <p:cNvSpPr txBox="1"/>
          <p:nvPr/>
        </p:nvSpPr>
        <p:spPr>
          <a:xfrm>
            <a:off x="4814929" y="950460"/>
            <a:ext cx="1422402" cy="4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3000" dirty="0">
                <a:solidFill>
                  <a:srgbClr val="C00000"/>
                </a:solidFill>
                <a:latin typeface="Fredoka One" panose="02000000000000000000" pitchFamily="2" charset="0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2E69714-9F8E-AE43-9143-68337366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32857" r="11013" b="54286"/>
          <a:stretch/>
        </p:blipFill>
        <p:spPr bwMode="auto">
          <a:xfrm>
            <a:off x="2209800" y="1279450"/>
            <a:ext cx="4953000" cy="5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F2F56-4228-4F40-EFC0-B15DB070F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544" y="1430104"/>
            <a:ext cx="3045890" cy="134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7ADDF-BE45-BAC9-4DDB-4CF61B6F3B1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2487954"/>
            <a:ext cx="3053427" cy="13998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954C6-3C4C-4EF1-E3C4-2B1926BB7E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775" y="3599471"/>
            <a:ext cx="3218050" cy="1399883"/>
          </a:xfrm>
          <a:prstGeom prst="rect">
            <a:avLst/>
          </a:prstGeom>
        </p:spPr>
      </p:pic>
      <p:sp>
        <p:nvSpPr>
          <p:cNvPr id="7" name="Google Shape;266;p25">
            <a:extLst>
              <a:ext uri="{FF2B5EF4-FFF2-40B4-BE49-F238E27FC236}">
                <a16:creationId xmlns:a16="http://schemas.microsoft.com/office/drawing/2014/main" id="{D542E191-89E3-4DC6-2B0A-5EB170B7E9F4}"/>
              </a:ext>
            </a:extLst>
          </p:cNvPr>
          <p:cNvSpPr txBox="1">
            <a:spLocks/>
          </p:cNvSpPr>
          <p:nvPr/>
        </p:nvSpPr>
        <p:spPr>
          <a:xfrm>
            <a:off x="3286007" y="1917932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A. sings</a:t>
            </a:r>
          </a:p>
        </p:txBody>
      </p:sp>
      <p:sp>
        <p:nvSpPr>
          <p:cNvPr id="9" name="Google Shape;266;p25">
            <a:extLst>
              <a:ext uri="{FF2B5EF4-FFF2-40B4-BE49-F238E27FC236}">
                <a16:creationId xmlns:a16="http://schemas.microsoft.com/office/drawing/2014/main" id="{38D3141A-1D95-78E6-37FF-0A760A0E2B16}"/>
              </a:ext>
            </a:extLst>
          </p:cNvPr>
          <p:cNvSpPr txBox="1">
            <a:spLocks/>
          </p:cNvSpPr>
          <p:nvPr/>
        </p:nvSpPr>
        <p:spPr>
          <a:xfrm>
            <a:off x="3588291" y="4155728"/>
            <a:ext cx="2621018" cy="6853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C. sing</a:t>
            </a:r>
          </a:p>
        </p:txBody>
      </p:sp>
      <p:sp>
        <p:nvSpPr>
          <p:cNvPr id="8" name="Google Shape;266;p25">
            <a:extLst>
              <a:ext uri="{FF2B5EF4-FFF2-40B4-BE49-F238E27FC236}">
                <a16:creationId xmlns:a16="http://schemas.microsoft.com/office/drawing/2014/main" id="{729A97DB-EB47-D4C6-F49F-F01A5B2AAE60}"/>
              </a:ext>
            </a:extLst>
          </p:cNvPr>
          <p:cNvSpPr txBox="1">
            <a:spLocks/>
          </p:cNvSpPr>
          <p:nvPr/>
        </p:nvSpPr>
        <p:spPr>
          <a:xfrm>
            <a:off x="3454465" y="3062821"/>
            <a:ext cx="2514600" cy="60426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latin typeface="Fredoka One" panose="02000000000000000000" pitchFamily="2" charset="0"/>
                <a:cs typeface="Happy Font TH" panose="02010600030101010101" charset="-34"/>
              </a:rPr>
              <a:t>B. singing </a:t>
            </a:r>
          </a:p>
        </p:txBody>
      </p:sp>
    </p:spTree>
    <p:extLst>
      <p:ext uri="{BB962C8B-B14F-4D97-AF65-F5344CB8AC3E}">
        <p14:creationId xmlns:p14="http://schemas.microsoft.com/office/powerpoint/2010/main" val="11337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31"/>
          <p:cNvGrpSpPr/>
          <p:nvPr/>
        </p:nvGrpSpPr>
        <p:grpSpPr>
          <a:xfrm>
            <a:off x="152400" y="895350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WordArt 5">
            <a:extLst>
              <a:ext uri="{FF2B5EF4-FFF2-40B4-BE49-F238E27FC236}">
                <a16:creationId xmlns:a16="http://schemas.microsoft.com/office/drawing/2014/main" id="{3CDA6355-F282-19E9-4AC7-47131E5AA7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55812" y="826870"/>
            <a:ext cx="2830788" cy="1265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Ravie" panose="04040805050809020602" pitchFamily="82" charset="0"/>
                <a:cs typeface="+mn-cs"/>
              </a:rPr>
              <a:t>Can you?</a:t>
            </a:r>
          </a:p>
        </p:txBody>
      </p:sp>
      <p:pic>
        <p:nvPicPr>
          <p:cNvPr id="11" name="Picture 8" descr="G">
            <a:extLst>
              <a:ext uri="{FF2B5EF4-FFF2-40B4-BE49-F238E27FC236}">
                <a16:creationId xmlns:a16="http://schemas.microsoft.com/office/drawing/2014/main" id="{D9C55B6C-3023-F85B-81CF-268354F08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77" y="2379970"/>
            <a:ext cx="1610807" cy="142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E">
            <a:extLst>
              <a:ext uri="{FF2B5EF4-FFF2-40B4-BE49-F238E27FC236}">
                <a16:creationId xmlns:a16="http://schemas.microsoft.com/office/drawing/2014/main" id="{ACBA2DE9-1E35-CBB9-9628-BA50AFB07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27" y="2578677"/>
            <a:ext cx="1199909" cy="12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">
            <a:extLst>
              <a:ext uri="{FF2B5EF4-FFF2-40B4-BE49-F238E27FC236}">
                <a16:creationId xmlns:a16="http://schemas.microsoft.com/office/drawing/2014/main" id="{64935604-66B4-CA09-4307-8FC938254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59" y="2481513"/>
            <a:ext cx="945742" cy="138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S">
            <a:extLst>
              <a:ext uri="{FF2B5EF4-FFF2-40B4-BE49-F238E27FC236}">
                <a16:creationId xmlns:a16="http://schemas.microsoft.com/office/drawing/2014/main" id="{1CC930E1-400A-7666-E683-5EA0468F1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67" y="2462742"/>
            <a:ext cx="1028318" cy="141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imated gif">
            <a:extLst>
              <a:ext uri="{FF2B5EF4-FFF2-40B4-BE49-F238E27FC236}">
                <a16:creationId xmlns:a16="http://schemas.microsoft.com/office/drawing/2014/main" id="{BA19D35F-60CF-E98D-6DDC-DD0B0F401B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75" y="2631172"/>
            <a:ext cx="1199909" cy="11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42817D5B-717A-4385-8E77-6ECDCB553C68}"/>
              </a:ext>
            </a:extLst>
          </p:cNvPr>
          <p:cNvSpPr/>
          <p:nvPr/>
        </p:nvSpPr>
        <p:spPr>
          <a:xfrm>
            <a:off x="838200" y="361950"/>
            <a:ext cx="7620000" cy="4238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200000"/>
              </a:lnSpc>
              <a:buClrTx/>
            </a:pPr>
            <a:r>
              <a:rPr lang="en-US" altLang="zh-CN" sz="3500" kern="1200" dirty="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Look and </a:t>
            </a:r>
            <a:r>
              <a:rPr lang="en-US" altLang="zh-CN" sz="3500" kern="1200">
                <a:solidFill>
                  <a:schemeClr val="accent1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guess the occasions</a:t>
            </a:r>
            <a:endParaRPr lang="en-US" altLang="zh-CN" sz="3500" kern="1200" dirty="0">
              <a:solidFill>
                <a:schemeClr val="accent1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picture open:  	        3 </a:t>
            </a:r>
            <a:r>
              <a:rPr lang="en-US" altLang="zh-CN" sz="3500" b="1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 dirty="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 kern="120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2 pictures open:         2 </a:t>
            </a:r>
            <a:r>
              <a:rPr lang="en-US" altLang="zh-CN" sz="3500" b="1" kern="1200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points</a:t>
            </a:r>
            <a:endParaRPr lang="zh-CN" altLang="en-US" sz="3500" b="1" kern="1200" dirty="0">
              <a:solidFill>
                <a:schemeClr val="accent2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  <a:p>
            <a:pPr defTabSz="457200">
              <a:lnSpc>
                <a:spcPct val="200000"/>
              </a:lnSpc>
              <a:buClrTx/>
              <a:buFontTx/>
              <a:buNone/>
            </a:pPr>
            <a:r>
              <a:rPr lang="en-US" altLang="zh-CN" sz="3500" kern="1200">
                <a:solidFill>
                  <a:srgbClr val="002060"/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</a:t>
            </a:r>
            <a:r>
              <a:rPr lang="en-US" altLang="zh-CN" sz="3500" b="1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  <a:sym typeface="Wingdings" panose="05000000000000000000" pitchFamily="2" charset="2"/>
              </a:rPr>
              <a:t>All pictures open</a:t>
            </a:r>
            <a:r>
              <a:rPr lang="en-US" altLang="zh-CN" sz="3500" b="1" kern="120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:      </a:t>
            </a:r>
            <a:r>
              <a:rPr lang="en-US" altLang="zh-CN" sz="3500" b="1" kern="1200" dirty="0">
                <a:solidFill>
                  <a:schemeClr val="accent5">
                    <a:lumMod val="50000"/>
                  </a:schemeClr>
                </a:solidFill>
                <a:latin typeface="Amasis MT Pro Black" panose="02040A04050005020304" pitchFamily="18" charset="0"/>
                <a:ea typeface="字魂112号-阿开童漫体" panose="00000500000000000000" pitchFamily="2" charset="-122"/>
              </a:rPr>
              <a:t>1 point</a:t>
            </a:r>
            <a:endParaRPr lang="zh-CN" altLang="en-US" sz="3500" b="1" kern="1200" dirty="0">
              <a:solidFill>
                <a:schemeClr val="accent5">
                  <a:lumMod val="50000"/>
                </a:schemeClr>
              </a:solidFill>
              <a:latin typeface="Amasis MT Pro Black" panose="02040A04050005020304" pitchFamily="18" charset="0"/>
              <a:ea typeface="字魂112号-阿开童漫体" panose="00000500000000000000" pitchFamily="2" charset="-122"/>
            </a:endParaRPr>
          </a:p>
        </p:txBody>
      </p:sp>
      <p:sp>
        <p:nvSpPr>
          <p:cNvPr id="6" name="Google Shape;545;p36">
            <a:extLst>
              <a:ext uri="{FF2B5EF4-FFF2-40B4-BE49-F238E27FC236}">
                <a16:creationId xmlns:a16="http://schemas.microsoft.com/office/drawing/2014/main" id="{0316BDF9-330E-816E-8872-AFDAD1AEDAF6}"/>
              </a:ext>
            </a:extLst>
          </p:cNvPr>
          <p:cNvSpPr/>
          <p:nvPr/>
        </p:nvSpPr>
        <p:spPr>
          <a:xfrm>
            <a:off x="8458200" y="4278123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546;p36">
            <a:extLst>
              <a:ext uri="{FF2B5EF4-FFF2-40B4-BE49-F238E27FC236}">
                <a16:creationId xmlns:a16="http://schemas.microsoft.com/office/drawing/2014/main" id="{E06B2343-80E4-E38A-58E2-5B8DE70DAE38}"/>
              </a:ext>
            </a:extLst>
          </p:cNvPr>
          <p:cNvGrpSpPr/>
          <p:nvPr/>
        </p:nvGrpSpPr>
        <p:grpSpPr>
          <a:xfrm>
            <a:off x="0" y="3398523"/>
            <a:ext cx="1152392" cy="1131313"/>
            <a:chOff x="6567525" y="3418175"/>
            <a:chExt cx="684725" cy="672200"/>
          </a:xfrm>
        </p:grpSpPr>
        <p:sp>
          <p:nvSpPr>
            <p:cNvPr id="8" name="Google Shape;547;p36">
              <a:extLst>
                <a:ext uri="{FF2B5EF4-FFF2-40B4-BE49-F238E27FC236}">
                  <a16:creationId xmlns:a16="http://schemas.microsoft.com/office/drawing/2014/main" id="{AF10D6B9-1477-762B-3E3C-09F83F624A74}"/>
                </a:ext>
              </a:extLst>
            </p:cNvPr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8;p36">
              <a:extLst>
                <a:ext uri="{FF2B5EF4-FFF2-40B4-BE49-F238E27FC236}">
                  <a16:creationId xmlns:a16="http://schemas.microsoft.com/office/drawing/2014/main" id="{B2B2613E-683D-6BD1-5F0B-FEFD4C97F737}"/>
                </a:ext>
              </a:extLst>
            </p:cNvPr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49;p36">
              <a:extLst>
                <a:ext uri="{FF2B5EF4-FFF2-40B4-BE49-F238E27FC236}">
                  <a16:creationId xmlns:a16="http://schemas.microsoft.com/office/drawing/2014/main" id="{B87B95F8-09C5-F017-C8D9-D32F02455240}"/>
                </a:ext>
              </a:extLst>
            </p:cNvPr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50;p36">
              <a:extLst>
                <a:ext uri="{FF2B5EF4-FFF2-40B4-BE49-F238E27FC236}">
                  <a16:creationId xmlns:a16="http://schemas.microsoft.com/office/drawing/2014/main" id="{C9F841D8-13FE-FFB5-3367-F6B1E8BEFA5E}"/>
                </a:ext>
              </a:extLst>
            </p:cNvPr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1;p36">
              <a:extLst>
                <a:ext uri="{FF2B5EF4-FFF2-40B4-BE49-F238E27FC236}">
                  <a16:creationId xmlns:a16="http://schemas.microsoft.com/office/drawing/2014/main" id="{B14066CB-46B8-78FD-1ACF-FFEEB9817347}"/>
                </a:ext>
              </a:extLst>
            </p:cNvPr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52;p36">
              <a:extLst>
                <a:ext uri="{FF2B5EF4-FFF2-40B4-BE49-F238E27FC236}">
                  <a16:creationId xmlns:a16="http://schemas.microsoft.com/office/drawing/2014/main" id="{6016334E-8D58-6C09-FB74-519C0EA74050}"/>
                </a:ext>
              </a:extLst>
            </p:cNvPr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53;p36">
              <a:extLst>
                <a:ext uri="{FF2B5EF4-FFF2-40B4-BE49-F238E27FC236}">
                  <a16:creationId xmlns:a16="http://schemas.microsoft.com/office/drawing/2014/main" id="{D6CDF01F-99FB-C32C-26AE-332AC3D9DA67}"/>
                </a:ext>
              </a:extLst>
            </p:cNvPr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54;p36">
            <a:extLst>
              <a:ext uri="{FF2B5EF4-FFF2-40B4-BE49-F238E27FC236}">
                <a16:creationId xmlns:a16="http://schemas.microsoft.com/office/drawing/2014/main" id="{C541E36D-3F7C-3ABB-9FDE-62210AB8D97E}"/>
              </a:ext>
            </a:extLst>
          </p:cNvPr>
          <p:cNvGrpSpPr/>
          <p:nvPr/>
        </p:nvGrpSpPr>
        <p:grpSpPr>
          <a:xfrm>
            <a:off x="7722300" y="207774"/>
            <a:ext cx="1256310" cy="928732"/>
            <a:chOff x="4301000" y="910125"/>
            <a:chExt cx="669425" cy="494875"/>
          </a:xfrm>
        </p:grpSpPr>
        <p:sp>
          <p:nvSpPr>
            <p:cNvPr id="16" name="Google Shape;555;p36">
              <a:extLst>
                <a:ext uri="{FF2B5EF4-FFF2-40B4-BE49-F238E27FC236}">
                  <a16:creationId xmlns:a16="http://schemas.microsoft.com/office/drawing/2014/main" id="{AAEA766D-9720-51F6-BB3E-C42E691E5BCB}"/>
                </a:ext>
              </a:extLst>
            </p:cNvPr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6;p36">
              <a:extLst>
                <a:ext uri="{FF2B5EF4-FFF2-40B4-BE49-F238E27FC236}">
                  <a16:creationId xmlns:a16="http://schemas.microsoft.com/office/drawing/2014/main" id="{6EAAA575-73F9-277A-4F20-0EAEE7F8E860}"/>
                </a:ext>
              </a:extLst>
            </p:cNvPr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7;p36">
              <a:extLst>
                <a:ext uri="{FF2B5EF4-FFF2-40B4-BE49-F238E27FC236}">
                  <a16:creationId xmlns:a16="http://schemas.microsoft.com/office/drawing/2014/main" id="{52D2CC0C-0247-F88F-6130-B824A19F6666}"/>
                </a:ext>
              </a:extLst>
            </p:cNvPr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8;p36">
              <a:extLst>
                <a:ext uri="{FF2B5EF4-FFF2-40B4-BE49-F238E27FC236}">
                  <a16:creationId xmlns:a16="http://schemas.microsoft.com/office/drawing/2014/main" id="{CFCB07D2-9626-F21F-8FE2-958DEBE2B228}"/>
                </a:ext>
              </a:extLst>
            </p:cNvPr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9;p36">
              <a:extLst>
                <a:ext uri="{FF2B5EF4-FFF2-40B4-BE49-F238E27FC236}">
                  <a16:creationId xmlns:a16="http://schemas.microsoft.com/office/drawing/2014/main" id="{D0997479-9A10-807D-B921-8C57604EA950}"/>
                </a:ext>
              </a:extLst>
            </p:cNvPr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439;p31">
            <a:extLst>
              <a:ext uri="{FF2B5EF4-FFF2-40B4-BE49-F238E27FC236}">
                <a16:creationId xmlns:a16="http://schemas.microsoft.com/office/drawing/2014/main" id="{68AFFC4B-1E2F-175D-7664-C2078E319B52}"/>
              </a:ext>
            </a:extLst>
          </p:cNvPr>
          <p:cNvSpPr/>
          <p:nvPr/>
        </p:nvSpPr>
        <p:spPr>
          <a:xfrm>
            <a:off x="4800600" y="4556389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11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4450196"/>
            <a:ext cx="6806400" cy="609600"/>
          </a:xfrm>
        </p:spPr>
        <p:txBody>
          <a:bodyPr/>
          <a:lstStyle/>
          <a:p>
            <a:pPr algn="ctr"/>
            <a:r>
              <a:rPr lang="en-US" sz="5000" dirty="0"/>
              <a:t>Christmas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Green Gift Box Red Bow Clipart PNG | Christmas gift box, Christmas gifts,  Gifts">
            <a:extLst>
              <a:ext uri="{FF2B5EF4-FFF2-40B4-BE49-F238E27FC236}">
                <a16:creationId xmlns:a16="http://schemas.microsoft.com/office/drawing/2014/main" id="{C3B523D5-6CA5-04B8-6351-8E8391C4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41672"/>
            <a:ext cx="838200" cy="8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mas Tree Clip Art Images - Free Download on Freepik">
            <a:extLst>
              <a:ext uri="{FF2B5EF4-FFF2-40B4-BE49-F238E27FC236}">
                <a16:creationId xmlns:a16="http://schemas.microsoft.com/office/drawing/2014/main" id="{3BE3B84B-3A4F-5446-0F7E-D32BE8C7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843730" cy="45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9ED093-4268-078C-1256-E42657C0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2" y="43434"/>
            <a:ext cx="6008241" cy="444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3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Teachers’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Bouquet Of Flower Cartoon Colored Clipart 21516358 Vector Art at Vecteezy">
            <a:extLst>
              <a:ext uri="{FF2B5EF4-FFF2-40B4-BE49-F238E27FC236}">
                <a16:creationId xmlns:a16="http://schemas.microsoft.com/office/drawing/2014/main" id="{A5D1024C-26E7-72AF-21B0-96764506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7961">
            <a:off x="2731637" y="3076162"/>
            <a:ext cx="903895" cy="88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 Clipart, Download Free Transparent PNG Format Clipart Images on  Pngtree">
            <a:extLst>
              <a:ext uri="{FF2B5EF4-FFF2-40B4-BE49-F238E27FC236}">
                <a16:creationId xmlns:a16="http://schemas.microsoft.com/office/drawing/2014/main" id="{97E51516-DB9B-2D6C-5619-FC1AEE15B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3394" r="21732" b="3273"/>
          <a:stretch/>
        </p:blipFill>
        <p:spPr bwMode="auto">
          <a:xfrm>
            <a:off x="3505200" y="387145"/>
            <a:ext cx="2610019" cy="378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E3B00D-D7F3-BE92-62A0-9CD818F6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826"/>
            <a:ext cx="4592178" cy="443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835" y="4438650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Halloween Day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Free Pictures Of Candy, Download Free Pictures Of Candy png images, Free  ClipArts on Clipart Library">
            <a:extLst>
              <a:ext uri="{FF2B5EF4-FFF2-40B4-BE49-F238E27FC236}">
                <a16:creationId xmlns:a16="http://schemas.microsoft.com/office/drawing/2014/main" id="{46081E1A-20E4-1ACB-3106-6E438A9B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23" y="2495551"/>
            <a:ext cx="1983158" cy="12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sparent Pumpkin Clip Art - Halloween Pumpkin Clipart, HD Png Download ,  Transparent Png Image - PNGitem">
            <a:extLst>
              <a:ext uri="{FF2B5EF4-FFF2-40B4-BE49-F238E27FC236}">
                <a16:creationId xmlns:a16="http://schemas.microsoft.com/office/drawing/2014/main" id="{2B298121-96B7-241B-D406-7609D4B6E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2253" b="6237"/>
          <a:stretch/>
        </p:blipFill>
        <p:spPr bwMode="auto">
          <a:xfrm>
            <a:off x="4267200" y="1123950"/>
            <a:ext cx="2362200" cy="231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0992E27-9EC3-121D-FE75-1AC90D20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2" y="206737"/>
            <a:ext cx="7041488" cy="414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98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045C8-EF50-47BB-A5DC-D422C6B5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800" y="4461766"/>
            <a:ext cx="6806400" cy="609600"/>
          </a:xfrm>
        </p:spPr>
        <p:txBody>
          <a:bodyPr/>
          <a:lstStyle/>
          <a:p>
            <a:pPr algn="ctr"/>
            <a:r>
              <a:rPr lang="en-US" dirty="0"/>
              <a:t>Mid-Autumn Festival</a:t>
            </a:r>
          </a:p>
        </p:txBody>
      </p:sp>
      <p:pic>
        <p:nvPicPr>
          <p:cNvPr id="2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A9FF09C-BFC5-CF96-3F04-001EBFEA8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743450"/>
            <a:ext cx="677333" cy="381000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sp>
        <p:nvSpPr>
          <p:cNvPr id="3" name="Google Shape;792;p41">
            <a:extLst>
              <a:ext uri="{FF2B5EF4-FFF2-40B4-BE49-F238E27FC236}">
                <a16:creationId xmlns:a16="http://schemas.microsoft.com/office/drawing/2014/main" id="{481E3257-481C-72C0-210B-A1CDE2AE987F}"/>
              </a:ext>
            </a:extLst>
          </p:cNvPr>
          <p:cNvSpPr/>
          <p:nvPr/>
        </p:nvSpPr>
        <p:spPr>
          <a:xfrm>
            <a:off x="8390467" y="209550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93;p41">
            <a:extLst>
              <a:ext uri="{FF2B5EF4-FFF2-40B4-BE49-F238E27FC236}">
                <a16:creationId xmlns:a16="http://schemas.microsoft.com/office/drawing/2014/main" id="{2BEBF1ED-7574-9435-5E94-6DEA9E698E49}"/>
              </a:ext>
            </a:extLst>
          </p:cNvPr>
          <p:cNvSpPr/>
          <p:nvPr/>
        </p:nvSpPr>
        <p:spPr>
          <a:xfrm>
            <a:off x="577989" y="135933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545;p36">
            <a:extLst>
              <a:ext uri="{FF2B5EF4-FFF2-40B4-BE49-F238E27FC236}">
                <a16:creationId xmlns:a16="http://schemas.microsoft.com/office/drawing/2014/main" id="{E73FBD7B-D7D7-1DDE-AA11-0D562698327D}"/>
              </a:ext>
            </a:extLst>
          </p:cNvPr>
          <p:cNvSpPr/>
          <p:nvPr/>
        </p:nvSpPr>
        <p:spPr>
          <a:xfrm>
            <a:off x="8397538" y="363855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39;p31">
            <a:extLst>
              <a:ext uri="{FF2B5EF4-FFF2-40B4-BE49-F238E27FC236}">
                <a16:creationId xmlns:a16="http://schemas.microsoft.com/office/drawing/2014/main" id="{44594383-ED82-694C-A2AA-674501D5161B}"/>
              </a:ext>
            </a:extLst>
          </p:cNvPr>
          <p:cNvSpPr/>
          <p:nvPr/>
        </p:nvSpPr>
        <p:spPr>
          <a:xfrm>
            <a:off x="457200" y="452983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Moon Festival, Mooncake, Midautumn Festival, Animation, Cartoon, Drawing,  Orange transparent background PNG clipart | HiClipart">
            <a:extLst>
              <a:ext uri="{FF2B5EF4-FFF2-40B4-BE49-F238E27FC236}">
                <a16:creationId xmlns:a16="http://schemas.microsoft.com/office/drawing/2014/main" id="{FBF154EE-C964-2754-BD9E-AA4EFA2BF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86" y="2982221"/>
            <a:ext cx="141053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id-autumn Festival Lanterns Free Illustration Vector PNG Transparent Image  And Clipart Image For Free Download - Lovepik | 610751127">
            <a:extLst>
              <a:ext uri="{FF2B5EF4-FFF2-40B4-BE49-F238E27FC236}">
                <a16:creationId xmlns:a16="http://schemas.microsoft.com/office/drawing/2014/main" id="{1AD405AB-677B-26AA-78A8-4F0EBBBB9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7408" r="5555" b="7777"/>
          <a:stretch/>
        </p:blipFill>
        <p:spPr bwMode="auto">
          <a:xfrm>
            <a:off x="3826386" y="719904"/>
            <a:ext cx="3429000" cy="29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ETNAM'S MAGICAL MID-AUTUMN FESTIVAL |MR.DAM x NHUCHAN on Behance">
            <a:extLst>
              <a:ext uri="{FF2B5EF4-FFF2-40B4-BE49-F238E27FC236}">
                <a16:creationId xmlns:a16="http://schemas.microsoft.com/office/drawing/2014/main" id="{B0DD497C-92E3-4C35-1C05-AE74BC842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23" y="170103"/>
            <a:ext cx="6477000" cy="430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572</TotalTime>
  <Words>320</Words>
  <Application>Microsoft Office PowerPoint</Application>
  <PresentationFormat>On-screen Show (16:9)</PresentationFormat>
  <Paragraphs>89</Paragraphs>
  <Slides>30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Amasis MT Pro Black</vt:lpstr>
      <vt:lpstr>Bebas Neue</vt:lpstr>
      <vt:lpstr>Arial</vt:lpstr>
      <vt:lpstr>Happy Font TH</vt:lpstr>
      <vt:lpstr>Fredoka One</vt:lpstr>
      <vt:lpstr>Times New Roman</vt:lpstr>
      <vt:lpstr>Calibri</vt:lpstr>
      <vt:lpstr>Ravie</vt:lpstr>
      <vt:lpstr>Nunito</vt:lpstr>
      <vt:lpstr>Wingdings</vt:lpstr>
      <vt:lpstr>字魂112号-阿开童漫体</vt:lpstr>
      <vt:lpstr>Sue Ellen Francisco</vt:lpstr>
      <vt:lpstr>Montessori Pedagogy by Slidesgo</vt:lpstr>
      <vt:lpstr>PowerPoint Presentation</vt:lpstr>
      <vt:lpstr>OUR SPECIAL DAYS Lesson 1 - Period 2</vt:lpstr>
      <vt:lpstr>Warm-up</vt:lpstr>
      <vt:lpstr>PowerPoint Presentation</vt:lpstr>
      <vt:lpstr>PowerPoint Presentation</vt:lpstr>
      <vt:lpstr>Christmas Day</vt:lpstr>
      <vt:lpstr>Teachers’ Day</vt:lpstr>
      <vt:lpstr>Halloween Day</vt:lpstr>
      <vt:lpstr>Mid-Autumn Festival</vt:lpstr>
      <vt:lpstr>Children’s Day</vt:lpstr>
      <vt:lpstr>Tet </vt:lpstr>
      <vt:lpstr>Sports Day</vt:lpstr>
      <vt:lpstr>Ask and answer.</vt:lpstr>
      <vt:lpstr>Activity 1</vt:lpstr>
      <vt:lpstr>Look! What will they do?</vt:lpstr>
      <vt:lpstr>Listen and tick or cross. </vt:lpstr>
      <vt:lpstr>Listen and repeat.</vt:lpstr>
      <vt:lpstr>Activity 2</vt:lpstr>
      <vt:lpstr>Read and complete.</vt:lpstr>
      <vt:lpstr>Read and complete.</vt:lpstr>
      <vt:lpstr>Activity 3</vt:lpstr>
      <vt:lpstr>Listen, complete and sing. 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26</cp:revision>
  <dcterms:modified xsi:type="dcterms:W3CDTF">2025-04-09T14:20:37Z</dcterms:modified>
  <cp:category>9Slide.vn</cp:category>
</cp:coreProperties>
</file>