
<file path=[Content_Types].xml><?xml version="1.0" encoding="utf-8"?>
<Types xmlns="http://schemas.openxmlformats.org/package/2006/content-types">
  <Default Extension="GIF" ContentType="image/gif"/>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90" r:id="rId2"/>
    <p:sldId id="266" r:id="rId3"/>
    <p:sldId id="385" r:id="rId4"/>
    <p:sldId id="378" r:id="rId5"/>
    <p:sldId id="381" r:id="rId6"/>
    <p:sldId id="384" r:id="rId7"/>
    <p:sldId id="382" r:id="rId8"/>
    <p:sldId id="383" r:id="rId9"/>
    <p:sldId id="379" r:id="rId10"/>
    <p:sldId id="386" r:id="rId11"/>
    <p:sldId id="387" r:id="rId12"/>
    <p:sldId id="388" r:id="rId13"/>
    <p:sldId id="389" r:id="rId14"/>
    <p:sldId id="302"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0" autoAdjust="0"/>
    <p:restoredTop sz="87994" autoAdjust="0"/>
  </p:normalViewPr>
  <p:slideViewPr>
    <p:cSldViewPr snapToGrid="0">
      <p:cViewPr varScale="1">
        <p:scale>
          <a:sx n="73" d="100"/>
          <a:sy n="73" d="100"/>
        </p:scale>
        <p:origin x="936" y="6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BDB3C4-20B1-4892-BD74-A72E446A65D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C5B07-4A81-4A85-8C5C-3C422F2750E5}" type="slidenum">
              <a:rPr lang="en-US" smtClean="0"/>
              <a:t>‹#›</a:t>
            </a:fld>
            <a:endParaRPr lang="en-US"/>
          </a:p>
        </p:txBody>
      </p:sp>
    </p:spTree>
    <p:extLst>
      <p:ext uri="{BB962C8B-B14F-4D97-AF65-F5344CB8AC3E}">
        <p14:creationId xmlns:p14="http://schemas.microsoft.com/office/powerpoint/2010/main" val="62470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6457EA3-F2E8-4685-AB73-075578FA1948}" type="datetimeFigureOut">
              <a:rPr lang="vi-VN" smtClean="0"/>
              <a:t>03/04/2025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404347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6457EA3-F2E8-4685-AB73-075578FA1948}" type="datetimeFigureOut">
              <a:rPr lang="vi-VN" smtClean="0"/>
              <a:t>03/04/2025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112529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6457EA3-F2E8-4685-AB73-075578FA1948}" type="datetimeFigureOut">
              <a:rPr lang="vi-VN" smtClean="0"/>
              <a:t>03/04/2025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1900240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6457EA3-F2E8-4685-AB73-075578FA1948}" type="datetimeFigureOut">
              <a:rPr lang="vi-VN" smtClean="0"/>
              <a:t>03/04/2025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100226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457EA3-F2E8-4685-AB73-075578FA1948}" type="datetimeFigureOut">
              <a:rPr lang="vi-VN" smtClean="0"/>
              <a:t>03/04/2025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3497105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6457EA3-F2E8-4685-AB73-075578FA1948}" type="datetimeFigureOut">
              <a:rPr lang="vi-VN" smtClean="0"/>
              <a:t>03/04/2025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420177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6457EA3-F2E8-4685-AB73-075578FA1948}" type="datetimeFigureOut">
              <a:rPr lang="vi-VN" smtClean="0"/>
              <a:t>03/04/2025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7282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6457EA3-F2E8-4685-AB73-075578FA1948}" type="datetimeFigureOut">
              <a:rPr lang="vi-VN" smtClean="0"/>
              <a:t>03/04/2025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371823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457EA3-F2E8-4685-AB73-075578FA1948}" type="datetimeFigureOut">
              <a:rPr lang="vi-VN" smtClean="0"/>
              <a:t>03/04/2025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170375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457EA3-F2E8-4685-AB73-075578FA1948}" type="datetimeFigureOut">
              <a:rPr lang="vi-VN" smtClean="0"/>
              <a:t>03/04/2025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406470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457EA3-F2E8-4685-AB73-075578FA1948}" type="datetimeFigureOut">
              <a:rPr lang="vi-VN" smtClean="0"/>
              <a:t>03/04/2025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1931D72-8D04-4912-A096-8C0A5734B0CA}" type="slidenum">
              <a:rPr lang="vi-VN" smtClean="0"/>
              <a:t>‹#›</a:t>
            </a:fld>
            <a:endParaRPr lang="vi-VN"/>
          </a:p>
        </p:txBody>
      </p:sp>
    </p:spTree>
    <p:extLst>
      <p:ext uri="{BB962C8B-B14F-4D97-AF65-F5344CB8AC3E}">
        <p14:creationId xmlns:p14="http://schemas.microsoft.com/office/powerpoint/2010/main" val="27234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57EA3-F2E8-4685-AB73-075578FA1948}" type="datetimeFigureOut">
              <a:rPr lang="vi-VN" smtClean="0"/>
              <a:t>03/04/2025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31D72-8D04-4912-A096-8C0A5734B0CA}" type="slidenum">
              <a:rPr lang="vi-VN" smtClean="0"/>
              <a:t>‹#›</a:t>
            </a:fld>
            <a:endParaRPr lang="vi-VN"/>
          </a:p>
        </p:txBody>
      </p:sp>
    </p:spTree>
    <p:extLst>
      <p:ext uri="{BB962C8B-B14F-4D97-AF65-F5344CB8AC3E}">
        <p14:creationId xmlns:p14="http://schemas.microsoft.com/office/powerpoint/2010/main" val="3111026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028370" y="290119"/>
            <a:ext cx="8592457" cy="91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20" b="1" dirty="0">
                <a:solidFill>
                  <a:srgbClr val="FF0066"/>
                </a:solidFill>
                <a:latin typeface="Times New Roman" panose="02020603050405020304" pitchFamily="18" charset="0"/>
              </a:rPr>
              <a:t>PHÒNG GIÁO DỤC &amp; </a:t>
            </a:r>
            <a:r>
              <a:rPr lang="en-US" altLang="en-US" sz="2620" b="1">
                <a:solidFill>
                  <a:srgbClr val="FF0066"/>
                </a:solidFill>
                <a:latin typeface="Times New Roman" panose="02020603050405020304" pitchFamily="18" charset="0"/>
              </a:rPr>
              <a:t>ĐÀO TẠO QUẬN HỒNG BÀNG </a:t>
            </a:r>
          </a:p>
          <a:p>
            <a:pPr algn="ctr" eaLnBrk="1" hangingPunct="1"/>
            <a:r>
              <a:rPr lang="en-US" altLang="en-US" sz="2620" b="1" dirty="0">
                <a:solidFill>
                  <a:srgbClr val="FF0066"/>
                </a:solidFill>
                <a:latin typeface="Times New Roman" panose="02020603050405020304" pitchFamily="18" charset="0"/>
              </a:rPr>
              <a:t>TRƯỜNG TIỂU HỌC AN HỒNG</a:t>
            </a:r>
          </a:p>
        </p:txBody>
      </p:sp>
      <p:sp>
        <p:nvSpPr>
          <p:cNvPr id="11" name="Text Box 17"/>
          <p:cNvSpPr txBox="1">
            <a:spLocks noChangeArrowheads="1"/>
          </p:cNvSpPr>
          <p:nvPr/>
        </p:nvSpPr>
        <p:spPr bwMode="auto">
          <a:xfrm>
            <a:off x="1781630" y="1495294"/>
            <a:ext cx="8592457" cy="149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496" b="1" dirty="0">
                <a:solidFill>
                  <a:srgbClr val="0000CC"/>
                </a:solidFill>
                <a:effectLst>
                  <a:outerShdw blurRad="38100" dist="38100" dir="2700000" algn="tl">
                    <a:srgbClr val="000000">
                      <a:alpha val="43137"/>
                    </a:srgbClr>
                  </a:outerShdw>
                </a:effectLst>
                <a:latin typeface="Times New Roman" panose="02020603050405020304" pitchFamily="18" charset="0"/>
              </a:rPr>
              <a:t>CHÀO MỪNG CÁC THẦY CÔ VỀ DỰ GIỜ</a:t>
            </a:r>
          </a:p>
        </p:txBody>
      </p:sp>
      <p:cxnSp>
        <p:nvCxnSpPr>
          <p:cNvPr id="13" name="Straight Connector 12"/>
          <p:cNvCxnSpPr/>
          <p:nvPr/>
        </p:nvCxnSpPr>
        <p:spPr>
          <a:xfrm flipV="1">
            <a:off x="4082746" y="1107649"/>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523323" y="-149236"/>
            <a:ext cx="1525093" cy="182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482138" y="2791605"/>
            <a:ext cx="11424744" cy="343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en-US" altLang="en-US" sz="3600" b="1" dirty="0" err="1">
                <a:solidFill>
                  <a:srgbClr val="7030A0"/>
                </a:solidFill>
                <a:latin typeface="HP001 4 hàng" panose="020B0603050302020204" pitchFamily="34" charset="0"/>
              </a:rPr>
              <a:t>Giáo</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viên</a:t>
            </a:r>
            <a:r>
              <a:rPr lang="en-US" altLang="en-US" sz="3600" b="1" dirty="0">
                <a:solidFill>
                  <a:srgbClr val="7030A0"/>
                </a:solidFill>
                <a:latin typeface="HP001 4 hàng" panose="020B0603050302020204" pitchFamily="34" charset="0"/>
              </a:rPr>
              <a:t>:  Lê Thị Hoan</a:t>
            </a:r>
          </a:p>
          <a:p>
            <a:pPr eaLnBrk="1" hangingPunct="1">
              <a:lnSpc>
                <a:spcPct val="150000"/>
              </a:lnSpc>
            </a:pPr>
            <a:r>
              <a:rPr lang="en-US" altLang="en-US" sz="3600" b="1" dirty="0">
                <a:solidFill>
                  <a:srgbClr val="7030A0"/>
                </a:solidFill>
                <a:latin typeface="HP001 4 hàng" panose="020B0603050302020204" pitchFamily="34" charset="0"/>
              </a:rPr>
              <a:t>Môn: </a:t>
            </a:r>
            <a:r>
              <a:rPr lang="en-US" altLang="en-US" sz="3600" b="1" dirty="0" err="1">
                <a:solidFill>
                  <a:srgbClr val="7030A0"/>
                </a:solidFill>
                <a:latin typeface="HP001 4 hàng" panose="020B0603050302020204" pitchFamily="34" charset="0"/>
              </a:rPr>
              <a:t>Tiếng</a:t>
            </a:r>
            <a:r>
              <a:rPr lang="en-US" altLang="en-US" sz="3600" b="1" dirty="0">
                <a:solidFill>
                  <a:srgbClr val="7030A0"/>
                </a:solidFill>
                <a:latin typeface="HP001 4 hàng" panose="020B0603050302020204" pitchFamily="34" charset="0"/>
              </a:rPr>
              <a:t> Việt</a:t>
            </a:r>
          </a:p>
          <a:p>
            <a:pPr eaLnBrk="1" hangingPunct="1">
              <a:lnSpc>
                <a:spcPct val="150000"/>
              </a:lnSpc>
            </a:pPr>
            <a:r>
              <a:rPr lang="en-US" altLang="en-US" sz="3600" b="1" dirty="0" err="1">
                <a:solidFill>
                  <a:srgbClr val="7030A0"/>
                </a:solidFill>
                <a:latin typeface="HP001 4 hàng" panose="020B0603050302020204" pitchFamily="34" charset="0"/>
              </a:rPr>
              <a:t>Bài</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dạy</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Viết</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Tìm</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hiểu</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cách</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viết</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bài</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văn</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tả</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phong</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cảnh</a:t>
            </a:r>
            <a:endParaRPr lang="en-US" altLang="en-US" sz="3600" b="1" dirty="0">
              <a:solidFill>
                <a:srgbClr val="7030A0"/>
              </a:solidFill>
              <a:latin typeface="HP001 4 hàng" panose="020B0603050302020204" pitchFamily="34" charset="0"/>
            </a:endParaRPr>
          </a:p>
          <a:p>
            <a:pPr eaLnBrk="1" hangingPunct="1">
              <a:lnSpc>
                <a:spcPct val="150000"/>
              </a:lnSpc>
            </a:pPr>
            <a:r>
              <a:rPr lang="en-US" altLang="en-US" sz="3600" b="1" dirty="0" err="1">
                <a:solidFill>
                  <a:srgbClr val="7030A0"/>
                </a:solidFill>
                <a:latin typeface="HP001 4 hàng" panose="020B0603050302020204" pitchFamily="34" charset="0"/>
              </a:rPr>
              <a:t>Lớp</a:t>
            </a:r>
            <a:r>
              <a:rPr lang="en-US" altLang="en-US" sz="3600" b="1" dirty="0">
                <a:solidFill>
                  <a:srgbClr val="7030A0"/>
                </a:solidFill>
                <a:latin typeface="HP001 4 hàng" panose="020B0603050302020204" pitchFamily="34" charset="0"/>
              </a:rPr>
              <a:t> </a:t>
            </a:r>
            <a:r>
              <a:rPr lang="en-US" altLang="en-US" sz="3600" b="1" dirty="0" err="1">
                <a:solidFill>
                  <a:srgbClr val="7030A0"/>
                </a:solidFill>
                <a:latin typeface="HP001 4 hàng" panose="020B0603050302020204" pitchFamily="34" charset="0"/>
              </a:rPr>
              <a:t>dạy</a:t>
            </a:r>
            <a:r>
              <a:rPr lang="en-US" altLang="en-US" sz="3600" b="1" dirty="0">
                <a:solidFill>
                  <a:srgbClr val="7030A0"/>
                </a:solidFill>
                <a:latin typeface="HP001 4 hàng" panose="020B0603050302020204" pitchFamily="34" charset="0"/>
              </a:rPr>
              <a:t>:   5A6</a:t>
            </a:r>
            <a:endParaRPr lang="vi-VN" altLang="en-US" sz="3600" b="1" dirty="0">
              <a:solidFill>
                <a:srgbClr val="7030A0"/>
              </a:solidFill>
              <a:latin typeface="HP001 4 hàng" panose="020B0603050302020204" pitchFamily="34" charset="0"/>
            </a:endParaRPr>
          </a:p>
        </p:txBody>
      </p:sp>
      <p:pic>
        <p:nvPicPr>
          <p:cNvPr id="3"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375"/>
            <a:ext cx="1564502" cy="18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261599" y="4868688"/>
            <a:ext cx="1930401" cy="21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74104" y="5017835"/>
            <a:ext cx="1779214" cy="212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đà l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5914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125" y="740979"/>
            <a:ext cx="11934496"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endParaRPr lang="en-US" sz="44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78831" y="2554013"/>
            <a:ext cx="2096152" cy="34211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endParaRPr lang="en-US" sz="4000" b="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447596" y="2624957"/>
            <a:ext cx="1430722" cy="34211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văn</a:t>
            </a:r>
            <a:endParaRPr lang="en-US" sz="40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4135165" y="2695901"/>
            <a:ext cx="1650782" cy="32792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Trình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endParaRPr lang="en-US" sz="4000"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6090092" y="2554012"/>
            <a:ext cx="2738597" cy="34211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lựa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chọn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endParaRPr lang="en-US" sz="4000" b="1"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9065172" y="2554011"/>
            <a:ext cx="2995449" cy="3421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9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141890" y="882869"/>
            <a:ext cx="12050110" cy="5707117"/>
          </a:xfrm>
          <a:prstGeom prst="doubleWav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endParaRPr lang="en-US" dirty="0"/>
          </a:p>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Bài văn tả phong cảnh thường có 3 phần:</a:t>
            </a:r>
          </a:p>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Mở bài: Giới thiệu khái quát về phong cảnh.</a:t>
            </a:r>
          </a:p>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Thân bài: Tả lần lượt từng phần hoặc từng vẻ đẹp của phong cảnh.</a:t>
            </a:r>
          </a:p>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Kết bài: N</a:t>
            </a:r>
            <a:r>
              <a:rPr lang="en-US" sz="4400" b="1" dirty="0">
                <a:latin typeface="Times New Roman" panose="02020603050405020304" pitchFamily="18" charset="0"/>
                <a:cs typeface="Times New Roman" panose="02020603050405020304" pitchFamily="18" charset="0"/>
              </a:rPr>
              <a:t>ê</a:t>
            </a:r>
            <a:r>
              <a:rPr lang="vi-VN" sz="4400" b="1" dirty="0">
                <a:latin typeface="Times New Roman" panose="02020603050405020304" pitchFamily="18" charset="0"/>
                <a:cs typeface="Times New Roman" panose="02020603050405020304" pitchFamily="18" charset="0"/>
              </a:rPr>
              <a:t>u nhận xét hoặc cảm nghĩ về phong cảnh.</a:t>
            </a:r>
          </a:p>
        </p:txBody>
      </p:sp>
      <p:sp>
        <p:nvSpPr>
          <p:cNvPr id="3" name="TextBox 2"/>
          <p:cNvSpPr txBox="1"/>
          <p:nvPr/>
        </p:nvSpPr>
        <p:spPr>
          <a:xfrm>
            <a:off x="141890" y="113428"/>
            <a:ext cx="12070080" cy="769441"/>
          </a:xfrm>
          <a:prstGeom prst="rect">
            <a:avLst/>
          </a:prstGeom>
          <a:noFill/>
        </p:spPr>
        <p:txBody>
          <a:bodyPr wrap="square" rtlCol="0">
            <a:spAutoFit/>
          </a:bodyPr>
          <a:lstStyle/>
          <a:p>
            <a:r>
              <a:rPr lang="vi-VN" sz="4400" b="1" dirty="0">
                <a:solidFill>
                  <a:srgbClr val="FF0000"/>
                </a:solidFill>
                <a:latin typeface="+mj-lt"/>
              </a:rPr>
              <a:t>Ghi nhớ</a:t>
            </a:r>
            <a:endParaRPr lang="vi-VN" sz="4400" dirty="0">
              <a:solidFill>
                <a:srgbClr val="FF0000"/>
              </a:solidFill>
              <a:latin typeface="+mj-lt"/>
            </a:endParaRPr>
          </a:p>
        </p:txBody>
      </p:sp>
    </p:spTree>
    <p:extLst>
      <p:ext uri="{BB962C8B-B14F-4D97-AF65-F5344CB8AC3E}">
        <p14:creationId xmlns:p14="http://schemas.microsoft.com/office/powerpoint/2010/main" val="1812057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601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subTitle" idx="1"/>
          </p:nvPr>
        </p:nvSpPr>
        <p:spPr>
          <a:xfrm>
            <a:off x="2895600" y="2667000"/>
            <a:ext cx="6400800" cy="2971800"/>
          </a:xfrm>
        </p:spPr>
        <p:txBody>
          <a:bodyPr vert="horz" wrap="square" lIns="91440" tIns="45720" rIns="91440" bIns="45720" anchor="t" anchorCtr="0"/>
          <a:lstStyle/>
          <a:p>
            <a:pPr eaLnBrk="1" hangingPunct="1">
              <a:buClrTx/>
              <a:buSzTx/>
              <a:buFontTx/>
            </a:pPr>
            <a:endParaRPr dirty="0">
              <a:latin typeface=".VnAvant" panose="020B7200000000000000" pitchFamily="34" charset="0"/>
              <a:ea typeface="+mn-ea"/>
              <a:cs typeface="+mn-cs"/>
            </a:endParaRPr>
          </a:p>
          <a:p>
            <a:pPr eaLnBrk="1" hangingPunct="1">
              <a:buClrTx/>
              <a:buSzTx/>
              <a:buFontTx/>
            </a:pPr>
            <a:endParaRPr dirty="0">
              <a:latin typeface=".VnAvant" panose="020B7200000000000000" pitchFamily="34" charset="0"/>
              <a:ea typeface="+mn-ea"/>
              <a:cs typeface="+mn-cs"/>
            </a:endParaRPr>
          </a:p>
          <a:p>
            <a:pPr eaLnBrk="1" hangingPunct="1">
              <a:buClrTx/>
              <a:buSzTx/>
              <a:buFontTx/>
            </a:pPr>
            <a:endParaRPr dirty="0">
              <a:latin typeface=".VnAvant" panose="020B7200000000000000" pitchFamily="34" charset="0"/>
              <a:ea typeface="+mn-ea"/>
              <a:cs typeface="+mn-cs"/>
            </a:endParaRPr>
          </a:p>
        </p:txBody>
      </p:sp>
      <p:pic>
        <p:nvPicPr>
          <p:cNvPr id="48131" name="Picture 3" descr="Pictureh«ahng"/>
          <p:cNvPicPr>
            <a:picLocks noChangeAspect="1"/>
          </p:cNvPicPr>
          <p:nvPr/>
        </p:nvPicPr>
        <p:blipFill>
          <a:blip r:embed="rId2"/>
          <a:stretch>
            <a:fillRect/>
          </a:stretch>
        </p:blipFill>
        <p:spPr>
          <a:xfrm>
            <a:off x="0" y="2837815"/>
            <a:ext cx="857250" cy="2381250"/>
          </a:xfrm>
          <a:prstGeom prst="rect">
            <a:avLst/>
          </a:prstGeom>
          <a:noFill/>
          <a:ln w="9525">
            <a:noFill/>
          </a:ln>
        </p:spPr>
      </p:pic>
      <p:pic>
        <p:nvPicPr>
          <p:cNvPr id="48132" name="Picture 4" descr="Pictureh«ahng"/>
          <p:cNvPicPr>
            <a:picLocks noChangeAspect="1"/>
          </p:cNvPicPr>
          <p:nvPr/>
        </p:nvPicPr>
        <p:blipFill>
          <a:blip r:embed="rId2"/>
          <a:stretch>
            <a:fillRect/>
          </a:stretch>
        </p:blipFill>
        <p:spPr>
          <a:xfrm>
            <a:off x="11449685" y="2962275"/>
            <a:ext cx="857250" cy="2381250"/>
          </a:xfrm>
          <a:prstGeom prst="rect">
            <a:avLst/>
          </a:prstGeom>
          <a:noFill/>
          <a:ln w="9525">
            <a:noFill/>
          </a:ln>
        </p:spPr>
      </p:pic>
      <p:pic>
        <p:nvPicPr>
          <p:cNvPr id="48133" name="Picture 5" descr="Pictureh«ahng"/>
          <p:cNvPicPr>
            <a:picLocks noChangeAspect="1"/>
          </p:cNvPicPr>
          <p:nvPr/>
        </p:nvPicPr>
        <p:blipFill>
          <a:blip r:embed="rId2"/>
          <a:stretch>
            <a:fillRect/>
          </a:stretch>
        </p:blipFill>
        <p:spPr>
          <a:xfrm rot="5400000">
            <a:off x="673735" y="5238750"/>
            <a:ext cx="857250" cy="2381250"/>
          </a:xfrm>
          <a:prstGeom prst="rect">
            <a:avLst/>
          </a:prstGeom>
          <a:noFill/>
          <a:ln w="9525">
            <a:noFill/>
          </a:ln>
        </p:spPr>
      </p:pic>
      <p:pic>
        <p:nvPicPr>
          <p:cNvPr id="48134" name="Picture 6" descr="Pictureh«ahng"/>
          <p:cNvPicPr>
            <a:picLocks noGrp="1" noChangeAspect="1"/>
          </p:cNvPicPr>
          <p:nvPr>
            <p:ph type="ctrTitle"/>
          </p:nvPr>
        </p:nvPicPr>
        <p:blipFill>
          <a:blip r:embed="rId2"/>
          <a:srcRect/>
          <a:stretch>
            <a:fillRect/>
          </a:stretch>
        </p:blipFill>
        <p:spPr>
          <a:xfrm rot="5400000">
            <a:off x="828675" y="-704850"/>
            <a:ext cx="857250" cy="2381250"/>
          </a:xfrm>
        </p:spPr>
      </p:pic>
      <p:pic>
        <p:nvPicPr>
          <p:cNvPr id="48135" name="Picture 7" descr="Pictureh«ahng"/>
          <p:cNvPicPr>
            <a:picLocks noChangeAspect="1"/>
          </p:cNvPicPr>
          <p:nvPr/>
        </p:nvPicPr>
        <p:blipFill>
          <a:blip r:embed="rId2"/>
          <a:stretch>
            <a:fillRect/>
          </a:stretch>
        </p:blipFill>
        <p:spPr>
          <a:xfrm rot="-5400000">
            <a:off x="10572750" y="5238750"/>
            <a:ext cx="857250" cy="2381250"/>
          </a:xfrm>
          <a:prstGeom prst="rect">
            <a:avLst/>
          </a:prstGeom>
          <a:noFill/>
          <a:ln w="9525">
            <a:noFill/>
          </a:ln>
        </p:spPr>
      </p:pic>
      <p:pic>
        <p:nvPicPr>
          <p:cNvPr id="48136" name="Picture 8" descr="Pictureh«ahng"/>
          <p:cNvPicPr>
            <a:picLocks noChangeAspect="1"/>
          </p:cNvPicPr>
          <p:nvPr/>
        </p:nvPicPr>
        <p:blipFill>
          <a:blip r:embed="rId2"/>
          <a:stretch>
            <a:fillRect/>
          </a:stretch>
        </p:blipFill>
        <p:spPr>
          <a:xfrm rot="-5400000">
            <a:off x="10687685" y="-762000"/>
            <a:ext cx="857250" cy="2381250"/>
          </a:xfrm>
          <a:prstGeom prst="rect">
            <a:avLst/>
          </a:prstGeom>
          <a:noFill/>
          <a:ln w="9525">
            <a:noFill/>
          </a:ln>
        </p:spPr>
      </p:pic>
      <p:pic>
        <p:nvPicPr>
          <p:cNvPr id="48137" name="Picture 9" descr="Pictureh«ahng"/>
          <p:cNvPicPr>
            <a:picLocks noChangeAspect="1"/>
          </p:cNvPicPr>
          <p:nvPr/>
        </p:nvPicPr>
        <p:blipFill>
          <a:blip r:embed="rId2"/>
          <a:stretch>
            <a:fillRect/>
          </a:stretch>
        </p:blipFill>
        <p:spPr>
          <a:xfrm rot="10800000">
            <a:off x="66675" y="775335"/>
            <a:ext cx="857250" cy="2381250"/>
          </a:xfrm>
          <a:prstGeom prst="rect">
            <a:avLst/>
          </a:prstGeom>
          <a:noFill/>
          <a:ln w="9525">
            <a:noFill/>
          </a:ln>
        </p:spPr>
      </p:pic>
      <p:pic>
        <p:nvPicPr>
          <p:cNvPr id="48138" name="Picture 10" descr="Pictureh«ahng"/>
          <p:cNvPicPr>
            <a:picLocks noChangeAspect="1"/>
          </p:cNvPicPr>
          <p:nvPr/>
        </p:nvPicPr>
        <p:blipFill>
          <a:blip r:embed="rId2"/>
          <a:stretch>
            <a:fillRect/>
          </a:stretch>
        </p:blipFill>
        <p:spPr>
          <a:xfrm rot="10800000">
            <a:off x="11334750" y="990600"/>
            <a:ext cx="857250" cy="2381250"/>
          </a:xfrm>
          <a:prstGeom prst="rect">
            <a:avLst/>
          </a:prstGeom>
          <a:noFill/>
          <a:ln w="9525">
            <a:noFill/>
          </a:ln>
        </p:spPr>
      </p:pic>
      <p:sp>
        <p:nvSpPr>
          <p:cNvPr id="68619" name="WordArt 11"/>
          <p:cNvSpPr>
            <a:spLocks noChangeArrowheads="1" noChangeShapeType="1" noTextEdit="1"/>
          </p:cNvSpPr>
          <p:nvPr/>
        </p:nvSpPr>
        <p:spPr bwMode="auto">
          <a:xfrm>
            <a:off x="2209801" y="990600"/>
            <a:ext cx="7600950" cy="1600200"/>
          </a:xfrm>
          <a:prstGeom prst="rect">
            <a:avLst/>
          </a:prstGeom>
        </p:spPr>
        <p:txBody>
          <a:bodyPr wrap="none" numCol="1"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panose="020B0604020202020204"/>
                <a:ea typeface="+mn-ea"/>
                <a:cs typeface="Arial" panose="020B0604020202020204"/>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Chúc</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thầy</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cô</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sức</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khỏe</a:t>
            </a: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Chúc</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em</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chăm</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ngoan</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học</a:t>
            </a:r>
            <a:r>
              <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0" cap="none" spc="0" normalizeH="0" baseline="0" noProof="0" dirty="0" err="1">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tốt</a:t>
            </a:r>
            <a:endParaRPr kumimoji="0" lang="en-US" sz="4800" b="1" i="0" u="none" strike="noStrike" kern="10" cap="none" spc="0" normalizeH="0" baseline="0" noProof="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48140" name="WordArt 12"/>
          <p:cNvSpPr>
            <a:spLocks noTextEdit="1"/>
          </p:cNvSpPr>
          <p:nvPr/>
        </p:nvSpPr>
        <p:spPr>
          <a:xfrm>
            <a:off x="2819400" y="3733800"/>
            <a:ext cx="6781800" cy="1933575"/>
          </a:xfrm>
          <a:prstGeom prst="rect">
            <a:avLst/>
          </a:prstGeom>
        </p:spPr>
        <p:txBody>
          <a:bodyPr wrap="none" fromWordArt="1">
            <a:prstTxWarp prst="textPlain">
              <a:avLst>
                <a:gd name="adj" fmla="val 50000"/>
              </a:avLst>
            </a:prstTxWarp>
            <a:normAutofit/>
          </a:bodyPr>
          <a:lstStyle/>
          <a:p>
            <a:pPr algn="ctr"/>
            <a:r>
              <a:rPr lang="en-US" sz="3600" b="1">
                <a:ln w="12700" cap="flat" cmpd="sng">
                  <a:solidFill>
                    <a:srgbClr val="3333CC"/>
                  </a:solidFill>
                  <a:prstDash val="solid"/>
                  <a:headEnd type="none" w="med" len="med"/>
                  <a:tailEnd type="none" w="med" len="med"/>
                </a:ln>
                <a:solidFill>
                  <a:srgbClr val="B2B2B2">
                    <a:alpha val="50195"/>
                  </a:srgbClr>
                </a:solidFill>
                <a:effectLst>
                  <a:outerShdw dist="45791" dir="2021404" algn="ctr" rotWithShape="0">
                    <a:srgbClr val="9999FF"/>
                  </a:outerShdw>
                </a:effectLst>
                <a:latin typeface="Times New Roman" panose="02020603050405020304" pitchFamily="18" charset="0"/>
                <a:ea typeface="Times New Roman" panose="02020603050405020304" pitchFamily="18" charset="0"/>
              </a:rPr>
              <a:t>CHÀO TẠM BIỆT</a:t>
            </a:r>
          </a:p>
        </p:txBody>
      </p:sp>
    </p:spTree>
    <p:extLst>
      <p:ext uri="{BB962C8B-B14F-4D97-AF65-F5344CB8AC3E}">
        <p14:creationId xmlns:p14="http://schemas.microsoft.com/office/powerpoint/2010/main" val="71158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8619"/>
                                        </p:tgtEl>
                                        <p:attrNameLst>
                                          <p:attrName>style.visibility</p:attrName>
                                        </p:attrNameLst>
                                      </p:cBhvr>
                                      <p:to>
                                        <p:strVal val="visible"/>
                                      </p:to>
                                    </p:set>
                                    <p:animEffect transition="in" filter="checkerboard(across)">
                                      <p:cBhvr>
                                        <p:cTn id="7" dur="500"/>
                                        <p:tgtEl>
                                          <p:spTgt spid="686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8140"/>
                                        </p:tgtEl>
                                        <p:attrNameLst>
                                          <p:attrName>style.visibility</p:attrName>
                                        </p:attrNameLst>
                                      </p:cBhvr>
                                      <p:to>
                                        <p:strVal val="visible"/>
                                      </p:to>
                                    </p:set>
                                    <p:animEffect transition="in" filter="diamond(in)">
                                      <p:cBhvr>
                                        <p:cTn id="12" dur="20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át Một vòng Việt Nam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3500"/>
            <a:ext cx="12192000" cy="6731000"/>
          </a:xfrm>
          <a:prstGeom prst="rect">
            <a:avLst/>
          </a:prstGeom>
        </p:spPr>
      </p:pic>
    </p:spTree>
    <p:extLst>
      <p:ext uri="{BB962C8B-B14F-4D97-AF65-F5344CB8AC3E}">
        <p14:creationId xmlns:p14="http://schemas.microsoft.com/office/powerpoint/2010/main" val="2422005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52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 y="-30480"/>
            <a:ext cx="11902440" cy="6740307"/>
          </a:xfrm>
          <a:prstGeom prst="rect">
            <a:avLst/>
          </a:prstGeom>
          <a:noFill/>
        </p:spPr>
        <p:txBody>
          <a:bodyPr wrap="square" rtlCol="0">
            <a:spAutoFit/>
          </a:bodyPr>
          <a:lstStyle/>
          <a:p>
            <a:pPr algn="ctr"/>
            <a:r>
              <a:rPr lang="vi-VN" sz="2400" b="1" dirty="0">
                <a:latin typeface="+mj-lt"/>
              </a:rPr>
              <a:t>Đà Lạt</a:t>
            </a:r>
            <a:endParaRPr lang="vi-VN" sz="2400" dirty="0">
              <a:latin typeface="+mj-lt"/>
            </a:endParaRPr>
          </a:p>
          <a:p>
            <a:pPr algn="just"/>
            <a:r>
              <a:rPr lang="en-US" sz="2400" dirty="0">
                <a:latin typeface="+mj-lt"/>
              </a:rPr>
              <a:t>	   </a:t>
            </a:r>
            <a:r>
              <a:rPr lang="vi-VN" sz="2400" dirty="0">
                <a:latin typeface="+mj-lt"/>
              </a:rPr>
              <a:t>Đà Lạt là thành phố ngàn hoa, nổi tiếng với hồ trong xanh và thông mơ màng.</a:t>
            </a:r>
          </a:p>
          <a:p>
            <a:pPr algn="just"/>
            <a:r>
              <a:rPr lang="en-US" sz="2400" dirty="0">
                <a:latin typeface="+mj-lt"/>
              </a:rPr>
              <a:t>	    </a:t>
            </a:r>
            <a:r>
              <a:rPr lang="vi-VN" sz="2400" dirty="0">
                <a:latin typeface="+mj-lt"/>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400" dirty="0">
                <a:latin typeface="+mj-lt"/>
              </a:rPr>
              <a:t>	</a:t>
            </a:r>
            <a:r>
              <a:rPr lang="vi-VN" sz="2400" dirty="0">
                <a:latin typeface="+mj-lt"/>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400" dirty="0">
                <a:latin typeface="+mj-lt"/>
              </a:rPr>
              <a:t>	</a:t>
            </a:r>
            <a:r>
              <a:rPr lang="vi-VN" sz="2400" dirty="0">
                <a:latin typeface="+mj-lt"/>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400" dirty="0">
                <a:latin typeface="+mj-lt"/>
              </a:rPr>
              <a:t>	</a:t>
            </a:r>
            <a:r>
              <a:rPr lang="vi-VN" sz="2400" dirty="0">
                <a:latin typeface="+mj-lt"/>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400" dirty="0">
                <a:latin typeface="+mj-lt"/>
              </a:rPr>
              <a:t>	  </a:t>
            </a:r>
            <a:r>
              <a:rPr lang="vi-VN" sz="2400" dirty="0">
                <a:latin typeface="+mj-lt"/>
              </a:rPr>
              <a:t>Thật không ngoa khi ca ngợi Đà Lạt là chốn “bồng lai tiên cảnh".</a:t>
            </a:r>
          </a:p>
          <a:p>
            <a:pPr algn="r"/>
            <a:r>
              <a:rPr lang="vi-VN" sz="2400" dirty="0">
                <a:latin typeface="+mj-lt"/>
              </a:rPr>
              <a:t>(</a:t>
            </a:r>
            <a:r>
              <a:rPr lang="vi-VN" sz="2400" i="1" dirty="0">
                <a:latin typeface="+mj-lt"/>
              </a:rPr>
              <a:t>Theo</a:t>
            </a:r>
            <a:r>
              <a:rPr lang="vi-VN" sz="2400" dirty="0">
                <a:latin typeface="+mj-lt"/>
              </a:rPr>
              <a:t> Ay Dun và Lê Tấn)</a:t>
            </a:r>
          </a:p>
        </p:txBody>
      </p:sp>
    </p:spTree>
    <p:extLst>
      <p:ext uri="{BB962C8B-B14F-4D97-AF65-F5344CB8AC3E}">
        <p14:creationId xmlns:p14="http://schemas.microsoft.com/office/powerpoint/2010/main" val="224160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 y="1166843"/>
            <a:ext cx="11765280" cy="1446550"/>
          </a:xfrm>
          <a:prstGeom prst="rect">
            <a:avLst/>
          </a:prstGeom>
        </p:spPr>
        <p:txBody>
          <a:bodyPr wrap="square">
            <a:spAutoFit/>
          </a:bodyPr>
          <a:lstStyle/>
          <a:p>
            <a:pPr lvl="0" algn="just"/>
            <a:r>
              <a:rPr lang="en-US" sz="4400" dirty="0">
                <a:solidFill>
                  <a:prstClr val="black"/>
                </a:solidFill>
                <a:latin typeface="Times New Roman" panose="02020603050405020304" pitchFamily="18" charset="0"/>
                <a:cs typeface="Times New Roman" panose="02020603050405020304" pitchFamily="18" charset="0"/>
              </a:rPr>
              <a:t>b) </a:t>
            </a:r>
            <a:r>
              <a:rPr lang="vi-VN"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rPr>
              <a:t>Tìm</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phần</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mở</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bài</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thân</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bài</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kết</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bài</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của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bài</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văn</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Nêu</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nội</a:t>
            </a:r>
            <a:r>
              <a:rPr lang="en-US" sz="4400" dirty="0">
                <a:solidFill>
                  <a:prstClr val="black"/>
                </a:solidFill>
                <a:latin typeface="Times New Roman" panose="02020603050405020304" pitchFamily="18" charset="0"/>
              </a:rPr>
              <a:t> dung </a:t>
            </a:r>
            <a:r>
              <a:rPr lang="en-US" sz="4400" dirty="0" err="1">
                <a:solidFill>
                  <a:prstClr val="black"/>
                </a:solidFill>
                <a:latin typeface="Times New Roman" panose="02020603050405020304" pitchFamily="18" charset="0"/>
              </a:rPr>
              <a:t>chính</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của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mỗi</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phần</a:t>
            </a:r>
            <a:r>
              <a:rPr lang="en-US" sz="4400" dirty="0">
                <a:solidFill>
                  <a:prstClr val="black"/>
                </a:solidFill>
                <a:latin typeface="Times New Roman" panose="02020603050405020304" pitchFamily="18" charset="0"/>
              </a:rPr>
              <a:t>.</a:t>
            </a:r>
            <a:endParaRPr lang="vi-VN" sz="44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56666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 y="-30480"/>
            <a:ext cx="11902440" cy="6740307"/>
          </a:xfrm>
          <a:prstGeom prst="rect">
            <a:avLst/>
          </a:prstGeom>
          <a:noFill/>
        </p:spPr>
        <p:txBody>
          <a:bodyPr wrap="square" rtlCol="0">
            <a:spAutoFit/>
          </a:bodyPr>
          <a:lstStyle/>
          <a:p>
            <a:pPr algn="ctr"/>
            <a:r>
              <a:rPr lang="vi-VN" sz="2400" b="1" dirty="0">
                <a:latin typeface="+mj-lt"/>
              </a:rPr>
              <a:t>Đà Lạt</a:t>
            </a:r>
            <a:endParaRPr lang="vi-VN" sz="2400" dirty="0">
              <a:latin typeface="+mj-lt"/>
            </a:endParaRPr>
          </a:p>
          <a:p>
            <a:r>
              <a:rPr lang="en-US" sz="2400" dirty="0">
                <a:latin typeface="+mj-lt"/>
              </a:rPr>
              <a:t>	   </a:t>
            </a:r>
            <a:r>
              <a:rPr lang="vi-VN" sz="2400" dirty="0">
                <a:latin typeface="+mj-lt"/>
              </a:rPr>
              <a:t>Đà Lạt là thành phố ngàn hoa, nổi tiếng với hồ trong xanh và thông mơ màng.</a:t>
            </a:r>
          </a:p>
          <a:p>
            <a:r>
              <a:rPr lang="en-US" sz="2400" dirty="0">
                <a:latin typeface="+mj-lt"/>
              </a:rPr>
              <a:t>	    </a:t>
            </a:r>
            <a:r>
              <a:rPr lang="vi-VN" sz="2400" dirty="0">
                <a:latin typeface="+mj-lt"/>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r>
              <a:rPr lang="en-US" sz="2400" dirty="0">
                <a:latin typeface="+mj-lt"/>
              </a:rPr>
              <a:t>	</a:t>
            </a:r>
            <a:r>
              <a:rPr lang="vi-VN" sz="2400" dirty="0">
                <a:latin typeface="+mj-lt"/>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r>
              <a:rPr lang="en-US" sz="2400" dirty="0">
                <a:latin typeface="+mj-lt"/>
              </a:rPr>
              <a:t>	</a:t>
            </a:r>
            <a:r>
              <a:rPr lang="vi-VN" sz="2400" dirty="0">
                <a:latin typeface="+mj-lt"/>
              </a:rPr>
              <a:t>Trong nắng ấm, bầu trời Đà Lạt không chút gợn mây, luôn thắm xanh một màu ngọc bích. Cái màu xanh của tầng không càng thêm lung linh biến ảo khi phản chiếu xuống những mặt hồ trong suốt như pha lê.</a:t>
            </a:r>
          </a:p>
          <a:p>
            <a:r>
              <a:rPr lang="en-US" sz="2400" dirty="0">
                <a:latin typeface="+mj-lt"/>
              </a:rPr>
              <a:t>	</a:t>
            </a:r>
            <a:r>
              <a:rPr lang="vi-VN" sz="2400" dirty="0">
                <a:latin typeface="+mj-lt"/>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r>
              <a:rPr lang="en-US" sz="2400" dirty="0">
                <a:latin typeface="+mj-lt"/>
              </a:rPr>
              <a:t>	  </a:t>
            </a:r>
            <a:r>
              <a:rPr lang="vi-VN" sz="2400" dirty="0">
                <a:latin typeface="+mj-lt"/>
              </a:rPr>
              <a:t>Thật không ngoa khi ca ngợi Đà Lạt là chốn “bồng lai tiên cảnh".</a:t>
            </a:r>
          </a:p>
          <a:p>
            <a:pPr algn="r"/>
            <a:r>
              <a:rPr lang="vi-VN" sz="2400" dirty="0">
                <a:latin typeface="+mj-lt"/>
              </a:rPr>
              <a:t>(</a:t>
            </a:r>
            <a:r>
              <a:rPr lang="vi-VN" sz="2400" i="1" dirty="0">
                <a:latin typeface="+mj-lt"/>
              </a:rPr>
              <a:t>Theo</a:t>
            </a:r>
            <a:r>
              <a:rPr lang="vi-VN" sz="2400" dirty="0">
                <a:latin typeface="+mj-lt"/>
              </a:rPr>
              <a:t> Ay Dun và Lê Tấn)</a:t>
            </a:r>
          </a:p>
        </p:txBody>
      </p:sp>
      <p:sp>
        <p:nvSpPr>
          <p:cNvPr id="3" name="TextBox 2"/>
          <p:cNvSpPr txBox="1"/>
          <p:nvPr/>
        </p:nvSpPr>
        <p:spPr>
          <a:xfrm>
            <a:off x="1249680" y="337214"/>
            <a:ext cx="9860280" cy="461665"/>
          </a:xfrm>
          <a:prstGeom prst="rect">
            <a:avLst/>
          </a:prstGeom>
          <a:noFill/>
        </p:spPr>
        <p:txBody>
          <a:bodyPr wrap="square" rtlCol="0">
            <a:spAutoFit/>
          </a:bodyPr>
          <a:lstStyle/>
          <a:p>
            <a:r>
              <a:rPr lang="vi-VN" sz="2400" dirty="0">
                <a:solidFill>
                  <a:srgbClr val="FF0000"/>
                </a:solidFill>
                <a:latin typeface="+mj-lt"/>
              </a:rPr>
              <a:t>Đà Lạt là thành phố ngàn hoa, nổi tiếng với hồ trong xanh và thông mơ màng.</a:t>
            </a:r>
          </a:p>
        </p:txBody>
      </p:sp>
      <p:sp>
        <p:nvSpPr>
          <p:cNvPr id="4" name="TextBox 3"/>
          <p:cNvSpPr txBox="1"/>
          <p:nvPr/>
        </p:nvSpPr>
        <p:spPr>
          <a:xfrm>
            <a:off x="0" y="367992"/>
            <a:ext cx="1508760"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MỞ BÀI:</a:t>
            </a:r>
          </a:p>
        </p:txBody>
      </p:sp>
      <p:sp>
        <p:nvSpPr>
          <p:cNvPr id="6" name="TextBox 5"/>
          <p:cNvSpPr txBox="1"/>
          <p:nvPr/>
        </p:nvSpPr>
        <p:spPr>
          <a:xfrm>
            <a:off x="106680" y="698152"/>
            <a:ext cx="11917680" cy="5262979"/>
          </a:xfrm>
          <a:prstGeom prst="rect">
            <a:avLst/>
          </a:prstGeom>
          <a:noFill/>
        </p:spPr>
        <p:txBody>
          <a:bodyPr wrap="square" rtlCol="0">
            <a:spAutoFit/>
          </a:bodyPr>
          <a:lstStyle/>
          <a:p>
            <a:r>
              <a:rPr lang="en-US"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r>
              <a:rPr lang="en-US"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r>
              <a:rPr lang="en-US"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r>
              <a:rPr lang="en-US"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p:txBody>
      </p:sp>
      <p:sp>
        <p:nvSpPr>
          <p:cNvPr id="7" name="TextBox 6"/>
          <p:cNvSpPr txBox="1"/>
          <p:nvPr/>
        </p:nvSpPr>
        <p:spPr>
          <a:xfrm>
            <a:off x="-60960" y="728632"/>
            <a:ext cx="173736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THÂN BÀI:</a:t>
            </a:r>
          </a:p>
        </p:txBody>
      </p:sp>
      <p:sp>
        <p:nvSpPr>
          <p:cNvPr id="8" name="TextBox 7"/>
          <p:cNvSpPr txBox="1"/>
          <p:nvPr/>
        </p:nvSpPr>
        <p:spPr>
          <a:xfrm>
            <a:off x="1173480" y="5806440"/>
            <a:ext cx="9677400" cy="738664"/>
          </a:xfrm>
          <a:prstGeom prst="rect">
            <a:avLst/>
          </a:prstGeom>
          <a:noFill/>
        </p:spPr>
        <p:txBody>
          <a:bodyPr wrap="square" rtlCol="0">
            <a:spAutoFit/>
          </a:bodyPr>
          <a:lstStyle/>
          <a:p>
            <a:r>
              <a:rPr lang="vi-VN" sz="2400" dirty="0">
                <a:solidFill>
                  <a:srgbClr val="FF0000"/>
                </a:solidFill>
                <a:latin typeface="+mj-lt"/>
              </a:rPr>
              <a:t>Thật không ngoa khi ca ngợi Đà Lạt là chốn “bồng lai tiên cảnh".</a:t>
            </a:r>
          </a:p>
          <a:p>
            <a:endParaRPr lang="en-US" dirty="0">
              <a:solidFill>
                <a:srgbClr val="FF0000"/>
              </a:solidFill>
            </a:endParaRPr>
          </a:p>
        </p:txBody>
      </p:sp>
      <p:sp>
        <p:nvSpPr>
          <p:cNvPr id="9" name="TextBox 8"/>
          <p:cNvSpPr txBox="1"/>
          <p:nvPr/>
        </p:nvSpPr>
        <p:spPr>
          <a:xfrm>
            <a:off x="0" y="5873918"/>
            <a:ext cx="1706880"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KẾT BÀI: </a:t>
            </a:r>
          </a:p>
        </p:txBody>
      </p:sp>
    </p:spTree>
    <p:extLst>
      <p:ext uri="{BB962C8B-B14F-4D97-AF65-F5344CB8AC3E}">
        <p14:creationId xmlns:p14="http://schemas.microsoft.com/office/powerpoint/2010/main" val="185657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ppt_w</p:attrName>
                                        </p:attrNameLst>
                                      </p:cBhvr>
                                      <p:tavLst>
                                        <p:tav tm="0" fmla="#ppt_w*sin(2.5*pi*$)">
                                          <p:val>
                                            <p:fltVal val="0"/>
                                          </p:val>
                                        </p:tav>
                                        <p:tav tm="100000">
                                          <p:val>
                                            <p:fltVal val="1"/>
                                          </p:val>
                                        </p:tav>
                                      </p:tavLst>
                                    </p:anim>
                                    <p:anim calcmode="lin" valueType="num">
                                      <p:cBhvr>
                                        <p:cTn id="2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 y="1166843"/>
            <a:ext cx="11765280" cy="2123658"/>
          </a:xfrm>
          <a:prstGeom prst="rect">
            <a:avLst/>
          </a:prstGeom>
        </p:spPr>
        <p:txBody>
          <a:bodyPr wrap="square">
            <a:spAutoFit/>
          </a:bodyPr>
          <a:lstStyle/>
          <a:p>
            <a:pPr lvl="0" algn="just"/>
            <a:r>
              <a:rPr lang="en-US" sz="4400" dirty="0">
                <a:solidFill>
                  <a:prstClr val="black"/>
                </a:solidFill>
                <a:latin typeface="Times New Roman" panose="02020603050405020304" pitchFamily="18" charset="0"/>
                <a:cs typeface="Times New Roman" panose="02020603050405020304" pitchFamily="18" charset="0"/>
              </a:rPr>
              <a:t>c) </a:t>
            </a:r>
            <a:r>
              <a:rPr lang="vi-VN"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rPr>
              <a:t>Trong phần thân bài, phong cảnh được tả theo trình tự nào? Tìm từ ngữ được sử dụng để làm nổi bật vẻ đẹp của phong cảnh.</a:t>
            </a:r>
          </a:p>
        </p:txBody>
      </p:sp>
    </p:spTree>
    <p:extLst>
      <p:ext uri="{BB962C8B-B14F-4D97-AF65-F5344CB8AC3E}">
        <p14:creationId xmlns:p14="http://schemas.microsoft.com/office/powerpoint/2010/main" val="3990380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or: Curved 3"/>
          <p:cNvCxnSpPr/>
          <p:nvPr/>
        </p:nvCxnSpPr>
        <p:spPr>
          <a:xfrm rot="5400000" flipH="1" flipV="1">
            <a:off x="356280" y="2143036"/>
            <a:ext cx="1824427" cy="1095398"/>
          </a:xfrm>
          <a:prstGeom prst="curvedConnector3">
            <a:avLst>
              <a:gd name="adj1" fmla="val 50000"/>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 name="Text Box 4"/>
          <p:cNvSpPr txBox="1"/>
          <p:nvPr/>
        </p:nvSpPr>
        <p:spPr>
          <a:xfrm>
            <a:off x="886135" y="1083831"/>
            <a:ext cx="2156980" cy="69469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ưu</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đãi</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 name="Connector: Curved 11"/>
          <p:cNvCxnSpPr>
            <a:endCxn id="5" idx="1"/>
          </p:cNvCxnSpPr>
          <p:nvPr/>
        </p:nvCxnSpPr>
        <p:spPr>
          <a:xfrm flipV="1">
            <a:off x="3056925" y="538535"/>
            <a:ext cx="854351" cy="693569"/>
          </a:xfrm>
          <a:prstGeom prst="curvedConnector3">
            <a:avLst>
              <a:gd name="adj1" fmla="val 50000"/>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Text Box 12"/>
          <p:cNvSpPr txBox="1"/>
          <p:nvPr/>
        </p:nvSpPr>
        <p:spPr>
          <a:xfrm>
            <a:off x="3911276" y="285487"/>
            <a:ext cx="1709676" cy="5060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lí</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14"/>
          <p:cNvSpPr txBox="1"/>
          <p:nvPr/>
        </p:nvSpPr>
        <p:spPr>
          <a:xfrm>
            <a:off x="3433338" y="3388237"/>
            <a:ext cx="1310434" cy="40767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Connector 7"/>
          <p:cNvCxnSpPr>
            <a:endCxn id="9" idx="1"/>
          </p:cNvCxnSpPr>
          <p:nvPr/>
        </p:nvCxnSpPr>
        <p:spPr>
          <a:xfrm>
            <a:off x="3095100" y="1242452"/>
            <a:ext cx="836233" cy="225424"/>
          </a:xfrm>
          <a:prstGeom prst="line">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9" name="Text Box 16"/>
          <p:cNvSpPr txBox="1"/>
          <p:nvPr/>
        </p:nvSpPr>
        <p:spPr>
          <a:xfrm>
            <a:off x="3931333" y="1244991"/>
            <a:ext cx="1645531" cy="44577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hậu</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Connector 9"/>
          <p:cNvCxnSpPr/>
          <p:nvPr/>
        </p:nvCxnSpPr>
        <p:spPr>
          <a:xfrm flipV="1">
            <a:off x="5619750" y="298617"/>
            <a:ext cx="752475" cy="199390"/>
          </a:xfrm>
          <a:prstGeom prst="line">
            <a:avLst/>
          </a:prstGeom>
        </p:spPr>
        <p:style>
          <a:lnRef idx="1">
            <a:schemeClr val="dk1"/>
          </a:lnRef>
          <a:fillRef idx="0">
            <a:schemeClr val="dk1"/>
          </a:fillRef>
          <a:effectRef idx="0">
            <a:schemeClr val="dk1"/>
          </a:effectRef>
          <a:fontRef idx="minor">
            <a:schemeClr val="tx1"/>
          </a:fontRef>
        </p:style>
      </p:cxnSp>
      <p:sp>
        <p:nvSpPr>
          <p:cNvPr id="11" name="Text Box 18"/>
          <p:cNvSpPr txBox="1"/>
          <p:nvPr/>
        </p:nvSpPr>
        <p:spPr>
          <a:xfrm>
            <a:off x="6005563" y="53093"/>
            <a:ext cx="6042452" cy="70993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a:t>
            </a:r>
          </a:p>
          <a:p>
            <a:pPr algn="ct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xt Box 19"/>
          <p:cNvSpPr txBox="1"/>
          <p:nvPr/>
        </p:nvSpPr>
        <p:spPr>
          <a:xfrm>
            <a:off x="6069708" y="1104786"/>
            <a:ext cx="5978307" cy="6737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3" name="Text Box 1"/>
          <p:cNvSpPr txBox="1"/>
          <p:nvPr/>
        </p:nvSpPr>
        <p:spPr>
          <a:xfrm>
            <a:off x="115123" y="3639185"/>
            <a:ext cx="2198033" cy="69469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b="1" kern="100" dirty="0">
                <a:effectLst/>
                <a:latin typeface="Times New Roman" panose="02020603050405020304" pitchFamily="18" charset="0"/>
                <a:ea typeface="Calibri" panose="020F0502020204030204" pitchFamily="34" charset="0"/>
                <a:cs typeface="Times New Roman" panose="02020603050405020304" pitchFamily="18" charset="0"/>
              </a:rPr>
              <a:t>PHONG CẢNH ĐÀ LẠT</a:t>
            </a:r>
            <a:endParaRPr lang="en-US" sz="1400" kern="100" dirty="0">
              <a:effectLst/>
              <a:ea typeface="Calibri" panose="020F0502020204030204" pitchFamily="34" charset="0"/>
              <a:cs typeface="Times New Roman" panose="02020603050405020304" pitchFamily="18" charset="0"/>
            </a:endParaRPr>
          </a:p>
        </p:txBody>
      </p:sp>
      <p:cxnSp>
        <p:nvCxnSpPr>
          <p:cNvPr id="14" name="Straight Connector 13"/>
          <p:cNvCxnSpPr>
            <a:endCxn id="12" idx="1"/>
          </p:cNvCxnSpPr>
          <p:nvPr/>
        </p:nvCxnSpPr>
        <p:spPr>
          <a:xfrm flipV="1">
            <a:off x="5570855" y="1441654"/>
            <a:ext cx="498853" cy="84252"/>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a:endCxn id="40" idx="1"/>
          </p:cNvCxnSpPr>
          <p:nvPr/>
        </p:nvCxnSpPr>
        <p:spPr>
          <a:xfrm flipV="1">
            <a:off x="4761194" y="2295844"/>
            <a:ext cx="781086" cy="1309969"/>
          </a:xfrm>
          <a:prstGeom prst="line">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17" name="Text Box 24"/>
          <p:cNvSpPr txBox="1"/>
          <p:nvPr/>
        </p:nvSpPr>
        <p:spPr>
          <a:xfrm>
            <a:off x="5542280" y="2716192"/>
            <a:ext cx="1778097" cy="4000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suối</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Connector: Curved 26"/>
          <p:cNvCxnSpPr>
            <a:stCxn id="7" idx="3"/>
            <a:endCxn id="19" idx="1"/>
          </p:cNvCxnSpPr>
          <p:nvPr/>
        </p:nvCxnSpPr>
        <p:spPr>
          <a:xfrm>
            <a:off x="4743772" y="3592072"/>
            <a:ext cx="861248" cy="156016"/>
          </a:xfrm>
          <a:prstGeom prst="curvedConnector3">
            <a:avLst>
              <a:gd name="adj1" fmla="val 50000"/>
            </a:avLst>
          </a:prstGeom>
        </p:spPr>
        <p:style>
          <a:lnRef idx="1">
            <a:schemeClr val="dk1"/>
          </a:lnRef>
          <a:fillRef idx="0">
            <a:schemeClr val="dk1"/>
          </a:fillRef>
          <a:effectRef idx="0">
            <a:schemeClr val="dk1"/>
          </a:effectRef>
          <a:fontRef idx="minor">
            <a:schemeClr val="tx1"/>
          </a:fontRef>
        </p:style>
      </p:cxnSp>
      <p:sp>
        <p:nvSpPr>
          <p:cNvPr id="19" name="Text Box 27"/>
          <p:cNvSpPr txBox="1"/>
          <p:nvPr/>
        </p:nvSpPr>
        <p:spPr>
          <a:xfrm>
            <a:off x="5605020" y="3552825"/>
            <a:ext cx="1783229" cy="3905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Straight Connector 19"/>
          <p:cNvCxnSpPr/>
          <p:nvPr/>
        </p:nvCxnSpPr>
        <p:spPr>
          <a:xfrm>
            <a:off x="7350222" y="3028577"/>
            <a:ext cx="726976" cy="0"/>
          </a:xfrm>
          <a:prstGeom prst="line">
            <a:avLst/>
          </a:prstGeom>
        </p:spPr>
        <p:style>
          <a:lnRef idx="1">
            <a:schemeClr val="dk1"/>
          </a:lnRef>
          <a:fillRef idx="0">
            <a:schemeClr val="dk1"/>
          </a:fillRef>
          <a:effectRef idx="0">
            <a:schemeClr val="dk1"/>
          </a:effectRef>
          <a:fontRef idx="minor">
            <a:schemeClr val="tx1"/>
          </a:fontRef>
        </p:style>
      </p:cxnSp>
      <p:sp>
        <p:nvSpPr>
          <p:cNvPr id="21" name="Text Box 29"/>
          <p:cNvSpPr txBox="1"/>
          <p:nvPr/>
        </p:nvSpPr>
        <p:spPr>
          <a:xfrm>
            <a:off x="7960806" y="2791857"/>
            <a:ext cx="4105275" cy="5435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22" name="Straight Connector 21"/>
          <p:cNvCxnSpPr/>
          <p:nvPr/>
        </p:nvCxnSpPr>
        <p:spPr>
          <a:xfrm>
            <a:off x="7338834" y="2307996"/>
            <a:ext cx="654278" cy="0"/>
          </a:xfrm>
          <a:prstGeom prst="line">
            <a:avLst/>
          </a:prstGeom>
        </p:spPr>
        <p:style>
          <a:lnRef idx="1">
            <a:schemeClr val="dk1"/>
          </a:lnRef>
          <a:fillRef idx="0">
            <a:schemeClr val="dk1"/>
          </a:fillRef>
          <a:effectRef idx="0">
            <a:schemeClr val="dk1"/>
          </a:effectRef>
          <a:fontRef idx="minor">
            <a:schemeClr val="tx1"/>
          </a:fontRef>
        </p:style>
      </p:cxnSp>
      <p:sp>
        <p:nvSpPr>
          <p:cNvPr id="23" name="Text Box 31"/>
          <p:cNvSpPr txBox="1"/>
          <p:nvPr/>
        </p:nvSpPr>
        <p:spPr>
          <a:xfrm>
            <a:off x="7935886" y="1937844"/>
            <a:ext cx="4105275" cy="69469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dải</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lụa</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Connector: Curved 32"/>
          <p:cNvCxnSpPr/>
          <p:nvPr/>
        </p:nvCxnSpPr>
        <p:spPr>
          <a:xfrm rot="16200000" flipH="1">
            <a:off x="639611" y="4447243"/>
            <a:ext cx="1253714" cy="109945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33"/>
          <p:cNvSpPr txBox="1"/>
          <p:nvPr/>
        </p:nvSpPr>
        <p:spPr>
          <a:xfrm>
            <a:off x="1072805" y="5610409"/>
            <a:ext cx="2360533" cy="6800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do con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nên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Connector: Curved 34"/>
          <p:cNvCxnSpPr/>
          <p:nvPr/>
        </p:nvCxnSpPr>
        <p:spPr>
          <a:xfrm flipV="1">
            <a:off x="3476655" y="5612088"/>
            <a:ext cx="428625" cy="29527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7" name="Text Box 35"/>
          <p:cNvSpPr txBox="1"/>
          <p:nvPr/>
        </p:nvSpPr>
        <p:spPr>
          <a:xfrm>
            <a:off x="3930680" y="5470453"/>
            <a:ext cx="1556583" cy="37147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hoa</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8" name="Connector: Curved 36"/>
          <p:cNvCxnSpPr/>
          <p:nvPr/>
        </p:nvCxnSpPr>
        <p:spPr>
          <a:xfrm>
            <a:off x="3451255" y="5909902"/>
            <a:ext cx="429895" cy="42291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29" name="Text Box 37"/>
          <p:cNvSpPr txBox="1"/>
          <p:nvPr/>
        </p:nvSpPr>
        <p:spPr>
          <a:xfrm>
            <a:off x="3896843" y="6162993"/>
            <a:ext cx="1556583" cy="3905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rau</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0" name="Straight Connector 29"/>
          <p:cNvCxnSpPr/>
          <p:nvPr/>
        </p:nvCxnSpPr>
        <p:spPr>
          <a:xfrm>
            <a:off x="5447868" y="6413328"/>
            <a:ext cx="678226"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5487263" y="5656190"/>
            <a:ext cx="678226" cy="0"/>
          </a:xfrm>
          <a:prstGeom prst="line">
            <a:avLst/>
          </a:prstGeom>
        </p:spPr>
        <p:style>
          <a:lnRef idx="1">
            <a:schemeClr val="dk1"/>
          </a:lnRef>
          <a:fillRef idx="0">
            <a:schemeClr val="dk1"/>
          </a:fillRef>
          <a:effectRef idx="0">
            <a:schemeClr val="dk1"/>
          </a:effectRef>
          <a:fontRef idx="minor">
            <a:schemeClr val="tx1"/>
          </a:fontRef>
        </p:style>
      </p:cxnSp>
      <p:sp>
        <p:nvSpPr>
          <p:cNvPr id="32" name="Text Box 40"/>
          <p:cNvSpPr txBox="1"/>
          <p:nvPr/>
        </p:nvSpPr>
        <p:spPr>
          <a:xfrm>
            <a:off x="6171734" y="6233177"/>
            <a:ext cx="5894347" cy="54292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33" name="Text Box 41"/>
          <p:cNvSpPr txBox="1"/>
          <p:nvPr/>
        </p:nvSpPr>
        <p:spPr>
          <a:xfrm>
            <a:off x="6169478" y="5580978"/>
            <a:ext cx="5896603" cy="5715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4" name="Text Box 2"/>
          <p:cNvSpPr txBox="1"/>
          <p:nvPr/>
        </p:nvSpPr>
        <p:spPr>
          <a:xfrm>
            <a:off x="7935885" y="3539807"/>
            <a:ext cx="4105275" cy="5435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35" name="Straight Connector 34"/>
          <p:cNvCxnSpPr>
            <a:endCxn id="34" idx="1"/>
          </p:cNvCxnSpPr>
          <p:nvPr/>
        </p:nvCxnSpPr>
        <p:spPr>
          <a:xfrm>
            <a:off x="7417656" y="3795907"/>
            <a:ext cx="518229" cy="15680"/>
          </a:xfrm>
          <a:prstGeom prst="line">
            <a:avLst/>
          </a:prstGeom>
        </p:spPr>
        <p:style>
          <a:lnRef idx="1">
            <a:schemeClr val="dk1"/>
          </a:lnRef>
          <a:fillRef idx="0">
            <a:schemeClr val="dk1"/>
          </a:fillRef>
          <a:effectRef idx="0">
            <a:schemeClr val="dk1"/>
          </a:effectRef>
          <a:fontRef idx="minor">
            <a:schemeClr val="tx1"/>
          </a:fontRef>
        </p:style>
      </p:cxnSp>
      <p:sp>
        <p:nvSpPr>
          <p:cNvPr id="36" name="Text Box 6"/>
          <p:cNvSpPr txBox="1"/>
          <p:nvPr/>
        </p:nvSpPr>
        <p:spPr>
          <a:xfrm>
            <a:off x="5570855" y="4208040"/>
            <a:ext cx="1783229" cy="3619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 Box 7"/>
          <p:cNvSpPr txBox="1"/>
          <p:nvPr/>
        </p:nvSpPr>
        <p:spPr>
          <a:xfrm>
            <a:off x="7921723" y="4213066"/>
            <a:ext cx="4144358" cy="5435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38" name="Straight Connector 37"/>
          <p:cNvCxnSpPr/>
          <p:nvPr/>
        </p:nvCxnSpPr>
        <p:spPr>
          <a:xfrm>
            <a:off x="7350222" y="4449155"/>
            <a:ext cx="585663" cy="0"/>
          </a:xfrm>
          <a:prstGeom prst="line">
            <a:avLst/>
          </a:prstGeom>
        </p:spPr>
        <p:style>
          <a:lnRef idx="1">
            <a:schemeClr val="dk1"/>
          </a:lnRef>
          <a:fillRef idx="0">
            <a:schemeClr val="dk1"/>
          </a:fillRef>
          <a:effectRef idx="0">
            <a:schemeClr val="dk1"/>
          </a:effectRef>
          <a:fontRef idx="minor">
            <a:schemeClr val="tx1"/>
          </a:fontRef>
        </p:style>
      </p:cxnSp>
      <p:cxnSp>
        <p:nvCxnSpPr>
          <p:cNvPr id="39" name="Connector: Curved 26"/>
          <p:cNvCxnSpPr>
            <a:endCxn id="36" idx="1"/>
          </p:cNvCxnSpPr>
          <p:nvPr/>
        </p:nvCxnSpPr>
        <p:spPr>
          <a:xfrm>
            <a:off x="4751094" y="3614740"/>
            <a:ext cx="819761" cy="774275"/>
          </a:xfrm>
          <a:prstGeom prst="curvedConnector3">
            <a:avLst>
              <a:gd name="adj1" fmla="val 50000"/>
            </a:avLst>
          </a:prstGeom>
        </p:spPr>
        <p:style>
          <a:lnRef idx="1">
            <a:schemeClr val="dk1"/>
          </a:lnRef>
          <a:fillRef idx="0">
            <a:schemeClr val="dk1"/>
          </a:fillRef>
          <a:effectRef idx="0">
            <a:schemeClr val="dk1"/>
          </a:effectRef>
          <a:fontRef idx="minor">
            <a:schemeClr val="tx1"/>
          </a:fontRef>
        </p:style>
      </p:cxnSp>
      <p:sp>
        <p:nvSpPr>
          <p:cNvPr id="40" name="Text Box 46"/>
          <p:cNvSpPr txBox="1"/>
          <p:nvPr/>
        </p:nvSpPr>
        <p:spPr>
          <a:xfrm>
            <a:off x="5542280" y="2095819"/>
            <a:ext cx="1783229" cy="4000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47"/>
          <p:cNvSpPr txBox="1"/>
          <p:nvPr/>
        </p:nvSpPr>
        <p:spPr>
          <a:xfrm>
            <a:off x="5652516" y="4872673"/>
            <a:ext cx="1719084" cy="3619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48"/>
          <p:cNvSpPr txBox="1"/>
          <p:nvPr/>
        </p:nvSpPr>
        <p:spPr>
          <a:xfrm>
            <a:off x="7921723" y="4904485"/>
            <a:ext cx="4144358" cy="5435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10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43" name="Straight Connector 42"/>
          <p:cNvCxnSpPr/>
          <p:nvPr/>
        </p:nvCxnSpPr>
        <p:spPr>
          <a:xfrm flipV="1">
            <a:off x="7388249" y="5053648"/>
            <a:ext cx="547636" cy="0"/>
          </a:xfrm>
          <a:prstGeom prst="line">
            <a:avLst/>
          </a:prstGeom>
        </p:spPr>
        <p:style>
          <a:lnRef idx="1">
            <a:schemeClr val="dk1"/>
          </a:lnRef>
          <a:fillRef idx="0">
            <a:schemeClr val="dk1"/>
          </a:fillRef>
          <a:effectRef idx="0">
            <a:schemeClr val="dk1"/>
          </a:effectRef>
          <a:fontRef idx="minor">
            <a:schemeClr val="tx1"/>
          </a:fontRef>
        </p:style>
      </p:cxnSp>
      <p:cxnSp>
        <p:nvCxnSpPr>
          <p:cNvPr id="44" name="Connector: Curved 26"/>
          <p:cNvCxnSpPr>
            <a:endCxn id="41" idx="1"/>
          </p:cNvCxnSpPr>
          <p:nvPr/>
        </p:nvCxnSpPr>
        <p:spPr>
          <a:xfrm rot="16200000" flipH="1">
            <a:off x="4483170" y="3884301"/>
            <a:ext cx="1450699" cy="887994"/>
          </a:xfrm>
          <a:prstGeom prst="curvedConnector2">
            <a:avLst/>
          </a:prstGeom>
        </p:spPr>
        <p:style>
          <a:lnRef idx="1">
            <a:schemeClr val="dk1"/>
          </a:lnRef>
          <a:fillRef idx="0">
            <a:schemeClr val="dk1"/>
          </a:fillRef>
          <a:effectRef idx="0">
            <a:schemeClr val="dk1"/>
          </a:effectRef>
          <a:fontRef idx="minor">
            <a:schemeClr val="tx1"/>
          </a:fontRef>
        </p:style>
      </p:cxnSp>
      <p:sp>
        <p:nvSpPr>
          <p:cNvPr id="45" name="Rectangle 44"/>
          <p:cNvSpPr>
            <a:spLocks noChangeArrowheads="1"/>
          </p:cNvSpPr>
          <p:nvPr/>
        </p:nvSpPr>
        <p:spPr bwMode="auto">
          <a:xfrm>
            <a:off x="0" y="0"/>
            <a:ext cx="1642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6" name="Rectangle 46"/>
          <p:cNvSpPr>
            <a:spLocks noChangeArrowheads="1"/>
          </p:cNvSpPr>
          <p:nvPr/>
        </p:nvSpPr>
        <p:spPr bwMode="auto">
          <a:xfrm>
            <a:off x="0" y="187896"/>
            <a:ext cx="1642110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47" name="Rectangle 61"/>
          <p:cNvSpPr>
            <a:spLocks noChangeArrowheads="1"/>
          </p:cNvSpPr>
          <p:nvPr/>
        </p:nvSpPr>
        <p:spPr bwMode="auto">
          <a:xfrm>
            <a:off x="0" y="139497"/>
            <a:ext cx="16421100"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cxnSp>
        <p:nvCxnSpPr>
          <p:cNvPr id="97" name="Straight Connector 96"/>
          <p:cNvCxnSpPr/>
          <p:nvPr/>
        </p:nvCxnSpPr>
        <p:spPr>
          <a:xfrm>
            <a:off x="3067794" y="1244991"/>
            <a:ext cx="615750" cy="2143246"/>
          </a:xfrm>
          <a:prstGeom prst="line">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113" name="Straight Connector 112"/>
          <p:cNvCxnSpPr>
            <a:endCxn id="17" idx="1"/>
          </p:cNvCxnSpPr>
          <p:nvPr/>
        </p:nvCxnSpPr>
        <p:spPr>
          <a:xfrm flipV="1">
            <a:off x="4754049" y="2916217"/>
            <a:ext cx="788231" cy="698523"/>
          </a:xfrm>
          <a:prstGeom prst="line">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963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04496"/>
            <a:ext cx="12070080" cy="1446550"/>
          </a:xfrm>
          <a:prstGeom prst="rect">
            <a:avLst/>
          </a:prstGeom>
          <a:noFill/>
        </p:spPr>
        <p:txBody>
          <a:bodyPr wrap="square" rtlCol="0">
            <a:spAutoFit/>
          </a:bodyPr>
          <a:lstStyle/>
          <a:p>
            <a:pPr algn="just"/>
            <a:r>
              <a:rPr lang="vi-VN" sz="4400" dirty="0">
                <a:latin typeface="+mj-lt"/>
              </a:rPr>
              <a:t>d</a:t>
            </a:r>
            <a:r>
              <a:rPr lang="en-US" sz="4400" dirty="0">
                <a:latin typeface="+mj-lt"/>
              </a:rPr>
              <a:t>)</a:t>
            </a:r>
            <a:r>
              <a:rPr lang="vi-VN" sz="4400" dirty="0">
                <a:latin typeface="+mj-lt"/>
              </a:rPr>
              <a:t> Tình cảm của người viết đối với phong cảnh được thể hiện qua những chi tiết nào?</a:t>
            </a:r>
            <a:endParaRPr lang="en-US" sz="4400" dirty="0">
              <a:latin typeface="+mj-lt"/>
            </a:endParaRPr>
          </a:p>
        </p:txBody>
      </p:sp>
      <p:sp>
        <p:nvSpPr>
          <p:cNvPr id="4" name="AutoShape 51"/>
          <p:cNvSpPr>
            <a:spLocks noChangeArrowheads="1"/>
          </p:cNvSpPr>
          <p:nvPr/>
        </p:nvSpPr>
        <p:spPr bwMode="auto">
          <a:xfrm>
            <a:off x="204952" y="2443655"/>
            <a:ext cx="11987048" cy="3909848"/>
          </a:xfrm>
          <a:prstGeom prst="roundRect">
            <a:avLst>
              <a:gd name="adj" fmla="val 16667"/>
            </a:avLst>
          </a:prstGeom>
          <a:ln/>
        </p:spPr>
        <p:style>
          <a:lnRef idx="3">
            <a:schemeClr val="lt1"/>
          </a:lnRef>
          <a:fillRef idx="1">
            <a:schemeClr val="accent6"/>
          </a:fillRef>
          <a:effectRef idx="1">
            <a:schemeClr val="accent6"/>
          </a:effectRef>
          <a:fontRef idx="minor">
            <a:schemeClr val="lt1"/>
          </a:fontRef>
        </p:style>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nơi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nghỉ</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mát</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lí</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tưởng</a:t>
            </a:r>
            <a:endParaRPr lang="en-US" sz="4400" b="1" dirty="0">
              <a:solidFill>
                <a:schemeClr val="bg1"/>
              </a:solidFill>
              <a:latin typeface="Times New Roman" panose="02020603050405020304" pitchFamily="18" charset="0"/>
              <a:cs typeface="Times New Roman" panose="02020603050405020304" pitchFamily="18" charset="0"/>
            </a:endParaRPr>
          </a:p>
          <a:p>
            <a:pPr>
              <a:buNone/>
            </a:pP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cảnh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đẹp</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đến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nao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lòng</a:t>
            </a:r>
            <a:endParaRPr lang="en-US" sz="4400" b="1" dirty="0">
              <a:solidFill>
                <a:schemeClr val="bg1"/>
              </a:solidFill>
              <a:latin typeface="Times New Roman" panose="02020603050405020304" pitchFamily="18" charset="0"/>
              <a:cs typeface="Times New Roman" panose="02020603050405020304" pitchFamily="18" charset="0"/>
            </a:endParaRPr>
          </a:p>
          <a:p>
            <a:pPr>
              <a:buNone/>
            </a:pP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tô</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điểm</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cho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thành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phố</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vẻ</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hùng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vĩ</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và</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nên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thơ</a:t>
            </a:r>
            <a:endParaRPr lang="en-US" sz="4400" b="1" dirty="0">
              <a:solidFill>
                <a:schemeClr val="bg1"/>
              </a:solidFill>
              <a:latin typeface="Times New Roman" panose="02020603050405020304" pitchFamily="18" charset="0"/>
              <a:cs typeface="Times New Roman" panose="02020603050405020304" pitchFamily="18" charset="0"/>
            </a:endParaRPr>
          </a:p>
          <a:p>
            <a:pPr>
              <a:buNone/>
            </a:pP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thành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phố</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xinh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đẹp</a:t>
            </a:r>
            <a:endParaRPr lang="en-US" sz="4400" b="1" dirty="0">
              <a:solidFill>
                <a:schemeClr val="bg1"/>
              </a:solidFill>
              <a:latin typeface="Times New Roman" panose="02020603050405020304" pitchFamily="18" charset="0"/>
              <a:cs typeface="Times New Roman" panose="02020603050405020304" pitchFamily="18" charset="0"/>
            </a:endParaRPr>
          </a:p>
          <a:p>
            <a:pPr>
              <a:buNone/>
            </a:pP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dễ</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chịu</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vô</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cùng</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13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1823</TotalTime>
  <Words>1203</Words>
  <Application>Microsoft Office PowerPoint</Application>
  <PresentationFormat>Widescreen</PresentationFormat>
  <Paragraphs>89</Paragraphs>
  <Slides>14</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.VnAvant</vt:lpstr>
      <vt:lpstr>Arial</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DellZ</dc:creator>
  <cp:lastModifiedBy>Administrator</cp:lastModifiedBy>
  <cp:revision>131</cp:revision>
  <dcterms:created xsi:type="dcterms:W3CDTF">2021-11-06T15:34:35Z</dcterms:created>
  <dcterms:modified xsi:type="dcterms:W3CDTF">2025-04-03T07:06:29Z</dcterms:modified>
</cp:coreProperties>
</file>