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3" r:id="rId2"/>
    <p:sldMasterId id="2147483735" r:id="rId3"/>
  </p:sldMasterIdLst>
  <p:notesMasterIdLst>
    <p:notesMasterId r:id="rId21"/>
  </p:notesMasterIdLst>
  <p:handoutMasterIdLst>
    <p:handoutMasterId r:id="rId22"/>
  </p:handoutMasterIdLst>
  <p:sldIdLst>
    <p:sldId id="256" r:id="rId4"/>
    <p:sldId id="268" r:id="rId5"/>
    <p:sldId id="372" r:id="rId6"/>
    <p:sldId id="274" r:id="rId7"/>
    <p:sldId id="275" r:id="rId8"/>
    <p:sldId id="269" r:id="rId9"/>
    <p:sldId id="270" r:id="rId10"/>
    <p:sldId id="276" r:id="rId11"/>
    <p:sldId id="277" r:id="rId12"/>
    <p:sldId id="278" r:id="rId13"/>
    <p:sldId id="279" r:id="rId14"/>
    <p:sldId id="364" r:id="rId15"/>
    <p:sldId id="280" r:id="rId16"/>
    <p:sldId id="359" r:id="rId17"/>
    <p:sldId id="370" r:id="rId18"/>
    <p:sldId id="371" r:id="rId19"/>
    <p:sldId id="3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94" autoAdjust="0"/>
  </p:normalViewPr>
  <p:slideViewPr>
    <p:cSldViewPr snapToGrid="0">
      <p:cViewPr varScale="1">
        <p:scale>
          <a:sx n="65" d="100"/>
          <a:sy n="65" d="100"/>
        </p:scale>
        <p:origin x="924" y="2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11/16/2025</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4</a:t>
            </a:fld>
            <a:endParaRPr lang="en-US"/>
          </a:p>
        </p:txBody>
      </p:sp>
    </p:spTree>
    <p:extLst>
      <p:ext uri="{BB962C8B-B14F-4D97-AF65-F5344CB8AC3E}">
        <p14:creationId xmlns:p14="http://schemas.microsoft.com/office/powerpoint/2010/main" val="2923843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1F9F9B67-1F47-4065-8694-9629BBE4A388}" type="slidenum">
              <a:rPr lang="en-US" smtClean="0"/>
              <a:t>5</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6</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1F9F9B67-1F47-4065-8694-9629BBE4A388}" type="slidenum">
              <a:rPr lang="en-US" smtClean="0"/>
              <a:t>13</a:t>
            </a:fld>
            <a:endParaRPr lang="en-US"/>
          </a:p>
        </p:txBody>
      </p:sp>
    </p:spTree>
    <p:extLst>
      <p:ext uri="{BB962C8B-B14F-4D97-AF65-F5344CB8AC3E}">
        <p14:creationId xmlns:p14="http://schemas.microsoft.com/office/powerpoint/2010/main" val="21371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878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959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18139386"/>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147333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0119343"/>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20961131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39001666"/>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8307155"/>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21165761"/>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767207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60863577"/>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8035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9064870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7641150"/>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381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777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751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8312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153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2226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25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69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4432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0310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0535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66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9212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775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pic>
        <p:nvPicPr>
          <p:cNvPr id="6" name="Picture 5" descr="A picture containing plant&#10;&#10;Description automatically generated">
            <a:extLst>
              <a:ext uri="{FF2B5EF4-FFF2-40B4-BE49-F238E27FC236}">
                <a16:creationId xmlns:a16="http://schemas.microsoft.com/office/drawing/2014/main" id="{4D815476-8A77-9C63-AAA5-95E18853C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0347"/>
          </a:xfrm>
          <a:prstGeom prst="rect">
            <a:avLst/>
          </a:prstGeom>
        </p:spPr>
      </p:pic>
    </p:spTree>
    <p:extLst>
      <p:ext uri="{BB962C8B-B14F-4D97-AF65-F5344CB8AC3E}">
        <p14:creationId xmlns:p14="http://schemas.microsoft.com/office/powerpoint/2010/main" val="32137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1892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037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673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37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089546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9.png"/><Relationship Id="rId1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24.svg"/><Relationship Id="rId17"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4.sv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7.png"/><Relationship Id="rId18" Type="http://schemas.openxmlformats.org/officeDocument/2006/relationships/image" Target="../media/image19.png"/><Relationship Id="rId3" Type="http://schemas.openxmlformats.org/officeDocument/2006/relationships/image" Target="../media/image33.png"/><Relationship Id="rId7" Type="http://schemas.openxmlformats.org/officeDocument/2006/relationships/image" Target="../media/image4.png"/><Relationship Id="rId12" Type="http://schemas.openxmlformats.org/officeDocument/2006/relationships/image" Target="../media/image20.svg"/><Relationship Id="rId17" Type="http://schemas.openxmlformats.org/officeDocument/2006/relationships/image" Target="../media/image34.png"/><Relationship Id="rId2" Type="http://schemas.openxmlformats.org/officeDocument/2006/relationships/image" Target="../media/image3.png"/><Relationship Id="rId16" Type="http://schemas.openxmlformats.org/officeDocument/2006/relationships/image" Target="../media/image24.svg"/><Relationship Id="rId1" Type="http://schemas.openxmlformats.org/officeDocument/2006/relationships/slideLayout" Target="../slideLayouts/slideLayout28.xml"/><Relationship Id="rId6" Type="http://schemas.openxmlformats.org/officeDocument/2006/relationships/image" Target="../media/image14.svg"/><Relationship Id="rId11" Type="http://schemas.openxmlformats.org/officeDocument/2006/relationships/image" Target="../media/image6.png"/><Relationship Id="rId5" Type="http://schemas.openxmlformats.org/officeDocument/2006/relationships/image" Target="../media/image10.png"/><Relationship Id="rId15" Type="http://schemas.openxmlformats.org/officeDocument/2006/relationships/image" Target="../media/image8.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5.png"/><Relationship Id="rId14" Type="http://schemas.openxmlformats.org/officeDocument/2006/relationships/image" Target="../media/image2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666"/>
            </a:stretch>
          </a:blipFill>
        </p:spPr>
        <p:txBody>
          <a:bodyPr/>
          <a:lstStyle/>
          <a:p>
            <a:pPr defTabSz="609630"/>
            <a:endParaRPr lang="en-US" sz="1200">
              <a:solidFill>
                <a:prstClr val="black"/>
              </a:solidFill>
              <a:latin typeface="Calibri"/>
            </a:endParaRPr>
          </a:p>
        </p:txBody>
      </p:sp>
      <p:sp>
        <p:nvSpPr>
          <p:cNvPr id="5" name="Freeform 5"/>
          <p:cNvSpPr/>
          <p:nvPr/>
        </p:nvSpPr>
        <p:spPr>
          <a:xfrm>
            <a:off x="-1235208" y="-310123"/>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09728" y="1876232"/>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67629" y="5281119"/>
            <a:ext cx="3429984" cy="1782163"/>
          </a:xfrm>
          <a:custGeom>
            <a:avLst/>
            <a:gdLst/>
            <a:ahLst/>
            <a:cxnLst/>
            <a:rect l="l" t="t" r="r" b="b"/>
            <a:pathLst>
              <a:path w="5144976" h="2673244">
                <a:moveTo>
                  <a:pt x="0" y="0"/>
                </a:moveTo>
                <a:lnTo>
                  <a:pt x="5144977" y="0"/>
                </a:lnTo>
                <a:lnTo>
                  <a:pt x="5144977" y="2673244"/>
                </a:lnTo>
                <a:lnTo>
                  <a:pt x="0" y="26732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082006" y="2095247"/>
            <a:ext cx="2979139" cy="4357059"/>
          </a:xfrm>
          <a:custGeom>
            <a:avLst/>
            <a:gdLst/>
            <a:ahLst/>
            <a:cxnLst/>
            <a:rect l="l" t="t" r="r" b="b"/>
            <a:pathLst>
              <a:path w="4468709" h="6535589">
                <a:moveTo>
                  <a:pt x="4468708" y="0"/>
                </a:moveTo>
                <a:lnTo>
                  <a:pt x="0" y="0"/>
                </a:lnTo>
                <a:lnTo>
                  <a:pt x="0" y="6535589"/>
                </a:lnTo>
                <a:lnTo>
                  <a:pt x="4468708" y="6535589"/>
                </a:lnTo>
                <a:lnTo>
                  <a:pt x="446870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287059" y="5281119"/>
            <a:ext cx="3198542" cy="1661909"/>
          </a:xfrm>
          <a:custGeom>
            <a:avLst/>
            <a:gdLst/>
            <a:ahLst/>
            <a:cxnLst/>
            <a:rect l="l" t="t" r="r" b="b"/>
            <a:pathLst>
              <a:path w="4797813" h="2492863">
                <a:moveTo>
                  <a:pt x="0" y="0"/>
                </a:moveTo>
                <a:lnTo>
                  <a:pt x="4797813" y="0"/>
                </a:lnTo>
                <a:lnTo>
                  <a:pt x="4797813" y="2492863"/>
                </a:lnTo>
                <a:lnTo>
                  <a:pt x="0" y="24928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86330" y="174457"/>
            <a:ext cx="3590949" cy="1041375"/>
          </a:xfrm>
          <a:custGeom>
            <a:avLst/>
            <a:gdLst/>
            <a:ahLst/>
            <a:cxnLst/>
            <a:rect l="l" t="t" r="r" b="b"/>
            <a:pathLst>
              <a:path w="5386424" h="1562063">
                <a:moveTo>
                  <a:pt x="0" y="0"/>
                </a:moveTo>
                <a:lnTo>
                  <a:pt x="5386424" y="0"/>
                </a:lnTo>
                <a:lnTo>
                  <a:pt x="5386424" y="1562063"/>
                </a:lnTo>
                <a:lnTo>
                  <a:pt x="0" y="15620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305671" y="20102"/>
            <a:ext cx="2327735" cy="675043"/>
          </a:xfrm>
          <a:custGeom>
            <a:avLst/>
            <a:gdLst/>
            <a:ahLst/>
            <a:cxnLst/>
            <a:rect l="l" t="t" r="r" b="b"/>
            <a:pathLst>
              <a:path w="3491603" h="1012565">
                <a:moveTo>
                  <a:pt x="0" y="0"/>
                </a:moveTo>
                <a:lnTo>
                  <a:pt x="3491603" y="0"/>
                </a:lnTo>
                <a:lnTo>
                  <a:pt x="3491603" y="1012565"/>
                </a:lnTo>
                <a:lnTo>
                  <a:pt x="0" y="10125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655773" y="5719968"/>
            <a:ext cx="998031" cy="904466"/>
          </a:xfrm>
          <a:custGeom>
            <a:avLst/>
            <a:gdLst/>
            <a:ahLst/>
            <a:cxnLst/>
            <a:rect l="l" t="t" r="r" b="b"/>
            <a:pathLst>
              <a:path w="1497047" h="1356699">
                <a:moveTo>
                  <a:pt x="0" y="0"/>
                </a:moveTo>
                <a:lnTo>
                  <a:pt x="1497046" y="0"/>
                </a:lnTo>
                <a:lnTo>
                  <a:pt x="1497046" y="1356698"/>
                </a:lnTo>
                <a:lnTo>
                  <a:pt x="0" y="13566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596985" y="5581107"/>
            <a:ext cx="998031" cy="904466"/>
          </a:xfrm>
          <a:custGeom>
            <a:avLst/>
            <a:gdLst/>
            <a:ahLst/>
            <a:cxnLst/>
            <a:rect l="l" t="t" r="r" b="b"/>
            <a:pathLst>
              <a:path w="1497047" h="1356699">
                <a:moveTo>
                  <a:pt x="0" y="0"/>
                </a:moveTo>
                <a:lnTo>
                  <a:pt x="1497046" y="0"/>
                </a:lnTo>
                <a:lnTo>
                  <a:pt x="1497046" y="1356699"/>
                </a:lnTo>
                <a:lnTo>
                  <a:pt x="0" y="135669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422148" y="4294562"/>
            <a:ext cx="2745315" cy="2563438"/>
          </a:xfrm>
          <a:custGeom>
            <a:avLst/>
            <a:gdLst/>
            <a:ahLst/>
            <a:cxnLst/>
            <a:rect l="l" t="t" r="r" b="b"/>
            <a:pathLst>
              <a:path w="4117973" h="3845157">
                <a:moveTo>
                  <a:pt x="0" y="0"/>
                </a:moveTo>
                <a:lnTo>
                  <a:pt x="4117972" y="0"/>
                </a:lnTo>
                <a:lnTo>
                  <a:pt x="4117972" y="3845157"/>
                </a:lnTo>
                <a:lnTo>
                  <a:pt x="0" y="3845157"/>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3"/>
          <p:cNvSpPr/>
          <p:nvPr/>
        </p:nvSpPr>
        <p:spPr>
          <a:xfrm>
            <a:off x="-108284" y="3656907"/>
            <a:ext cx="2757653" cy="2785507"/>
          </a:xfrm>
          <a:custGeom>
            <a:avLst/>
            <a:gdLst/>
            <a:ahLst/>
            <a:cxnLst/>
            <a:rect l="l" t="t" r="r" b="b"/>
            <a:pathLst>
              <a:path w="4136479" h="4178261">
                <a:moveTo>
                  <a:pt x="0" y="0"/>
                </a:moveTo>
                <a:lnTo>
                  <a:pt x="4136479" y="0"/>
                </a:lnTo>
                <a:lnTo>
                  <a:pt x="4136479" y="4178261"/>
                </a:lnTo>
                <a:lnTo>
                  <a:pt x="0" y="417826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3698B209-8493-A1F1-F3EC-34C6EACBBA89}"/>
              </a:ext>
            </a:extLst>
          </p:cNvPr>
          <p:cNvPicPr>
            <a:picLocks noChangeAspect="1"/>
          </p:cNvPicPr>
          <p:nvPr/>
        </p:nvPicPr>
        <p:blipFill>
          <a:blip r:embed="rId16"/>
          <a:stretch>
            <a:fillRect/>
          </a:stretch>
        </p:blipFill>
        <p:spPr>
          <a:xfrm>
            <a:off x="3733969" y="844637"/>
            <a:ext cx="4895512" cy="920576"/>
          </a:xfrm>
          <a:prstGeom prst="rect">
            <a:avLst/>
          </a:prstGeom>
        </p:spPr>
      </p:pic>
      <p:pic>
        <p:nvPicPr>
          <p:cNvPr id="19" name="Picture 18">
            <a:extLst>
              <a:ext uri="{FF2B5EF4-FFF2-40B4-BE49-F238E27FC236}">
                <a16:creationId xmlns:a16="http://schemas.microsoft.com/office/drawing/2014/main" id="{44DB2F74-9997-EDC3-9EC4-BEB53337A178}"/>
              </a:ext>
            </a:extLst>
          </p:cNvPr>
          <p:cNvPicPr>
            <a:picLocks noChangeAspect="1"/>
          </p:cNvPicPr>
          <p:nvPr/>
        </p:nvPicPr>
        <p:blipFill>
          <a:blip r:embed="rId17"/>
          <a:stretch>
            <a:fillRect/>
          </a:stretch>
        </p:blipFill>
        <p:spPr>
          <a:xfrm rot="19797564">
            <a:off x="1187122" y="358029"/>
            <a:ext cx="2880783" cy="2072049"/>
          </a:xfrm>
          <a:prstGeom prst="rect">
            <a:avLst/>
          </a:prstGeom>
        </p:spPr>
      </p:pic>
      <p:pic>
        <p:nvPicPr>
          <p:cNvPr id="20" name="Picture 19">
            <a:extLst>
              <a:ext uri="{FF2B5EF4-FFF2-40B4-BE49-F238E27FC236}">
                <a16:creationId xmlns:a16="http://schemas.microsoft.com/office/drawing/2014/main" id="{3AB3FD60-8428-6120-DE57-8FDD7F0DBB9E}"/>
              </a:ext>
            </a:extLst>
          </p:cNvPr>
          <p:cNvPicPr>
            <a:picLocks noChangeAspect="1"/>
          </p:cNvPicPr>
          <p:nvPr/>
        </p:nvPicPr>
        <p:blipFill>
          <a:blip r:embed="rId18"/>
          <a:stretch>
            <a:fillRect/>
          </a:stretch>
        </p:blipFill>
        <p:spPr>
          <a:xfrm>
            <a:off x="-634085" y="2116138"/>
            <a:ext cx="13240668" cy="1457240"/>
          </a:xfrm>
          <a:prstGeom prst="rect">
            <a:avLst/>
          </a:prstGeom>
        </p:spPr>
      </p:pic>
      <p:sp>
        <p:nvSpPr>
          <p:cNvPr id="21" name="TextBox 20"/>
          <p:cNvSpPr txBox="1"/>
          <p:nvPr/>
        </p:nvSpPr>
        <p:spPr>
          <a:xfrm>
            <a:off x="7814613" y="960870"/>
            <a:ext cx="816543" cy="769441"/>
          </a:xfrm>
          <a:prstGeom prst="rect">
            <a:avLst/>
          </a:prstGeom>
          <a:noFill/>
        </p:spPr>
        <p:txBody>
          <a:bodyPr wrap="squar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4</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683390" y="5375825"/>
            <a:ext cx="6472196"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GV </a:t>
            </a:r>
            <a:r>
              <a:rPr lang="en-US" sz="4800" b="1" dirty="0" err="1" smtClean="0">
                <a:solidFill>
                  <a:srgbClr val="FF0000"/>
                </a:solidFill>
                <a:latin typeface="Times New Roman" panose="02020603050405020304" pitchFamily="18" charset="0"/>
                <a:cs typeface="Times New Roman" panose="02020603050405020304" pitchFamily="18" charset="0"/>
              </a:rPr>
              <a:t>Bùi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Thị</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Hà</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a:t>
            </a:r>
            <a:r>
              <a:rPr lang="en-US" sz="2800" dirty="0">
                <a:solidFill>
                  <a:srgbClr val="002060"/>
                </a:solidFill>
                <a:latin typeface="Cambria" panose="02040503050406030204" pitchFamily="18" charset="0"/>
                <a:ea typeface="Cambria" panose="02040503050406030204" pitchFamily="18" charset="0"/>
              </a:rPr>
              <a:t>â</a:t>
            </a:r>
            <a:r>
              <a:rPr lang="vi-VN" sz="2800" b="0" i="0" dirty="0">
                <a:solidFill>
                  <a:srgbClr val="002060"/>
                </a:solidFill>
                <a:effectLst/>
                <a:latin typeface="Cambria" panose="02040503050406030204" pitchFamily="18" charset="0"/>
                <a:ea typeface="Cambria" panose="02040503050406030204" pitchFamily="18" charset="0"/>
              </a:rPr>
              <a:t>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
        <p:nvSpPr>
          <p:cNvPr id="5" name="Arrow: Right 4">
            <a:hlinkClick r:id="" action="ppaction://noaction"/>
            <a:extLst>
              <a:ext uri="{FF2B5EF4-FFF2-40B4-BE49-F238E27FC236}">
                <a16:creationId xmlns:a16="http://schemas.microsoft.com/office/drawing/2014/main" id="{22E5B103-54D5-0C5F-25A9-C6A3AFF9AD96}"/>
              </a:ext>
            </a:extLst>
          </p:cNvPr>
          <p:cNvSpPr/>
          <p:nvPr/>
        </p:nvSpPr>
        <p:spPr>
          <a:xfrm flipH="1">
            <a:off x="10094494"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
        <p:nvSpPr>
          <p:cNvPr id="5" name="Arrow: Right 4">
            <a:hlinkClick r:id="" action="ppaction://noaction"/>
            <a:extLst>
              <a:ext uri="{FF2B5EF4-FFF2-40B4-BE49-F238E27FC236}">
                <a16:creationId xmlns:a16="http://schemas.microsoft.com/office/drawing/2014/main" id="{602B4418-3354-10A3-FF14-992AB527AD3E}"/>
              </a:ext>
            </a:extLst>
          </p:cNvPr>
          <p:cNvSpPr/>
          <p:nvPr/>
        </p:nvSpPr>
        <p:spPr>
          <a:xfrm flipH="1">
            <a:off x="10154652"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E17E0D-1F2C-ECA2-9F31-2BE3752EA332}"/>
              </a:ext>
            </a:extLst>
          </p:cNvPr>
          <p:cNvSpPr/>
          <p:nvPr/>
        </p:nvSpPr>
        <p:spPr>
          <a:xfrm>
            <a:off x="2863516" y="2899611"/>
            <a:ext cx="8722895" cy="329665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Đây là một chú thỏ bằng giấy. Chú thật đẹp. Chú có ba phần: phần đầu, phần thân và phần chân. Cái đầu có hai cái tai dài. Cái mặt với bộ râu vểnh ra. Thân chú được tạo bằng một ống giấy cuộn lại. Chân chú là cái đế giúp thỏ đứng vững hơn. Tớ ấn nhẹ vào thân chú, hai tai chú lắc lắc, đầu chú rung rung. Chú làm dễ lắm! Bạn hãy làm đi. Hãy đọc kĩ các bước để làm con thỏ giấy này nhé!</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đọc</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hướng</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dẫn</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cách</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làm</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ra</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chú</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thỏ</a:t>
              </a:r>
              <a:r>
                <a:rPr lang="en-US" sz="4400" b="1" dirty="0">
                  <a:solidFill>
                    <a:srgbClr val="000000"/>
                  </a:solidFill>
                  <a:latin typeface="Cambria" panose="02040503050406030204" pitchFamily="18" charset="0"/>
                  <a:ea typeface="Cambria" panose="02040503050406030204" pitchFamily="18" charset="0"/>
                </a:rPr>
                <a:t> con </a:t>
              </a:r>
              <a:r>
                <a:rPr lang="en-US" sz="4400" b="1" dirty="0" err="1">
                  <a:solidFill>
                    <a:srgbClr val="000000"/>
                  </a:solidFill>
                  <a:latin typeface="Cambria" panose="02040503050406030204" pitchFamily="18" charset="0"/>
                  <a:ea typeface="Cambria" panose="02040503050406030204" pitchFamily="18" charset="0"/>
                </a:rPr>
                <a:t>từ</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giấy</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Đây</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là</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món</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đồ</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chơi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thú</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vị</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và</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thể</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hiện</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được</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sự</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sáng</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tạo</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của</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người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làm</a:t>
              </a:r>
              <a:r>
                <a:rPr lang="en-US" sz="4400" b="1" dirty="0">
                  <a:solidFill>
                    <a:srgbClr val="00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Cambria" panose="02040503050406030204" pitchFamily="18" charset="0"/>
                <a:ea typeface="Cambria" panose="02040503050406030204" pitchFamily="18" charset="0"/>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4"/>
          <a:stretch>
            <a:fillRect/>
          </a:stretch>
        </p:blipFill>
        <p:spPr>
          <a:xfrm>
            <a:off x="934402" y="540563"/>
            <a:ext cx="3040201" cy="1032136"/>
          </a:xfrm>
          <a:prstGeom prst="rect">
            <a:avLst/>
          </a:prstGeom>
        </p:spPr>
      </p:pic>
      <p:sp>
        <p:nvSpPr>
          <p:cNvPr id="2" name="Freeform 8">
            <a:extLst>
              <a:ext uri="{FF2B5EF4-FFF2-40B4-BE49-F238E27FC236}">
                <a16:creationId xmlns:a16="http://schemas.microsoft.com/office/drawing/2014/main" id="{DA8CF3FE-2B2B-8C7C-0FC6-0B1744AF9BEB}"/>
              </a:ext>
            </a:extLst>
          </p:cNvPr>
          <p:cNvSpPr/>
          <p:nvPr/>
        </p:nvSpPr>
        <p:spPr>
          <a:xfrm>
            <a:off x="240630" y="2538663"/>
            <a:ext cx="2995865" cy="4319337"/>
          </a:xfrm>
          <a:custGeom>
            <a:avLst/>
            <a:gdLst/>
            <a:ahLst/>
            <a:cxnLst/>
            <a:rect l="l" t="t" r="r" b="b"/>
            <a:pathLst>
              <a:path w="4301241" h="6290663">
                <a:moveTo>
                  <a:pt x="4301241" y="0"/>
                </a:moveTo>
                <a:lnTo>
                  <a:pt x="0" y="0"/>
                </a:lnTo>
                <a:lnTo>
                  <a:pt x="0" y="6290663"/>
                </a:lnTo>
                <a:lnTo>
                  <a:pt x="4301241" y="6290663"/>
                </a:lnTo>
                <a:lnTo>
                  <a:pt x="4301241"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BDCFB-2BF5-8BD3-917A-3C15C810311E}"/>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8B2070B-6870-4586-E5D0-45CC5E3C9078}"/>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DF914B-72F5-A2E6-7701-FE3C0F46F824}"/>
              </a:ext>
            </a:extLst>
          </p:cNvPr>
          <p:cNvPicPr>
            <a:picLocks noChangeAspect="1"/>
          </p:cNvPicPr>
          <p:nvPr/>
        </p:nvPicPr>
        <p:blipFill>
          <a:blip r:embed="rId2"/>
          <a:stretch>
            <a:fillRect/>
          </a:stretch>
        </p:blipFill>
        <p:spPr>
          <a:xfrm>
            <a:off x="3388374" y="247650"/>
            <a:ext cx="5529551" cy="853514"/>
          </a:xfrm>
          <a:prstGeom prst="rect">
            <a:avLst/>
          </a:prstGeom>
        </p:spPr>
      </p:pic>
      <p:sp>
        <p:nvSpPr>
          <p:cNvPr id="22" name="TextBox 21">
            <a:extLst>
              <a:ext uri="{FF2B5EF4-FFF2-40B4-BE49-F238E27FC236}">
                <a16:creationId xmlns:a16="http://schemas.microsoft.com/office/drawing/2014/main" id="{8294A140-EE69-677B-383C-C2402021BA0A}"/>
              </a:ext>
            </a:extLst>
          </p:cNvPr>
          <p:cNvSpPr txBox="1"/>
          <p:nvPr/>
        </p:nvSpPr>
        <p:spPr>
          <a:xfrm>
            <a:off x="314325" y="1104900"/>
            <a:ext cx="9118433"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Cắt hai hình chữ nhật từ 2 tờ giấy trắng để làm đầu thỏ, th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â</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0F83AA8F-E6DE-E35E-C40C-600110057E6F}"/>
              </a:ext>
            </a:extLst>
          </p:cNvPr>
          <p:cNvPicPr>
            <a:picLocks noChangeAspect="1"/>
          </p:cNvPicPr>
          <p:nvPr/>
        </p:nvPicPr>
        <p:blipFill>
          <a:blip r:embed="rId3"/>
          <a:stretch>
            <a:fillRect/>
          </a:stretch>
        </p:blipFill>
        <p:spPr>
          <a:xfrm>
            <a:off x="9404183" y="1995921"/>
            <a:ext cx="2509837" cy="3476191"/>
          </a:xfrm>
          <a:prstGeom prst="rect">
            <a:avLst/>
          </a:prstGeom>
        </p:spPr>
      </p:pic>
    </p:spTree>
    <p:extLst>
      <p:ext uri="{BB962C8B-B14F-4D97-AF65-F5344CB8AC3E}">
        <p14:creationId xmlns:p14="http://schemas.microsoft.com/office/powerpoint/2010/main" val="3486875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B31C6-45B8-111F-CEE2-08DFFEDA9B72}"/>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780969-F41A-1734-323A-0AC172B18BF2}"/>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7748E056-FE3C-EF90-9774-87FCAD7A6AFD}"/>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F1859BF3-89E9-3C97-813D-A618171296A5}"/>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Dùng bút màu vẽ mắt, râu, mũi, miệng ở đầu thỏ</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thỏ</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195504CE-A30E-3D51-7CC7-8BEB2EC9427D}"/>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72729A66-FC0A-E714-2B47-557F314C11DF}"/>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368467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666"/>
            </a:stretch>
          </a:blipFill>
        </p:spPr>
        <p:txBody>
          <a:bodyPr/>
          <a:lstStyle/>
          <a:p>
            <a:pPr defTabSz="609630"/>
            <a:endParaRPr lang="en-US" sz="1200">
              <a:solidFill>
                <a:prstClr val="black"/>
              </a:solidFill>
              <a:latin typeface="Calibri"/>
            </a:endParaRPr>
          </a:p>
        </p:txBody>
      </p:sp>
      <p:sp>
        <p:nvSpPr>
          <p:cNvPr id="3" name="Freeform 3"/>
          <p:cNvSpPr/>
          <p:nvPr/>
        </p:nvSpPr>
        <p:spPr>
          <a:xfrm>
            <a:off x="1801061" y="863748"/>
            <a:ext cx="8408667" cy="4771918"/>
          </a:xfrm>
          <a:custGeom>
            <a:avLst/>
            <a:gdLst/>
            <a:ahLst/>
            <a:cxnLst/>
            <a:rect l="l" t="t" r="r" b="b"/>
            <a:pathLst>
              <a:path w="12613000" h="7157877">
                <a:moveTo>
                  <a:pt x="0" y="0"/>
                </a:moveTo>
                <a:lnTo>
                  <a:pt x="12613000" y="0"/>
                </a:lnTo>
                <a:lnTo>
                  <a:pt x="12613000" y="7157878"/>
                </a:lnTo>
                <a:lnTo>
                  <a:pt x="0" y="71578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506435"/>
            <a:ext cx="2501636" cy="2526905"/>
          </a:xfrm>
          <a:custGeom>
            <a:avLst/>
            <a:gdLst/>
            <a:ahLst/>
            <a:cxnLst/>
            <a:rect l="l" t="t" r="r" b="b"/>
            <a:pathLst>
              <a:path w="3752454" h="3790358">
                <a:moveTo>
                  <a:pt x="0" y="0"/>
                </a:moveTo>
                <a:lnTo>
                  <a:pt x="3752454" y="0"/>
                </a:lnTo>
                <a:lnTo>
                  <a:pt x="3752454" y="3790357"/>
                </a:lnTo>
                <a:lnTo>
                  <a:pt x="0" y="37903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235208" y="-310123"/>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09728" y="1876232"/>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67629" y="5281119"/>
            <a:ext cx="3429984" cy="1782163"/>
          </a:xfrm>
          <a:custGeom>
            <a:avLst/>
            <a:gdLst/>
            <a:ahLst/>
            <a:cxnLst/>
            <a:rect l="l" t="t" r="r" b="b"/>
            <a:pathLst>
              <a:path w="5144976" h="2673244">
                <a:moveTo>
                  <a:pt x="0" y="0"/>
                </a:moveTo>
                <a:lnTo>
                  <a:pt x="5144977" y="0"/>
                </a:lnTo>
                <a:lnTo>
                  <a:pt x="5144977" y="2673244"/>
                </a:lnTo>
                <a:lnTo>
                  <a:pt x="0" y="26732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324506" y="2258531"/>
            <a:ext cx="2867494" cy="4193775"/>
          </a:xfrm>
          <a:custGeom>
            <a:avLst/>
            <a:gdLst/>
            <a:ahLst/>
            <a:cxnLst/>
            <a:rect l="l" t="t" r="r" b="b"/>
            <a:pathLst>
              <a:path w="4301241" h="6290663">
                <a:moveTo>
                  <a:pt x="4301241" y="0"/>
                </a:moveTo>
                <a:lnTo>
                  <a:pt x="0" y="0"/>
                </a:lnTo>
                <a:lnTo>
                  <a:pt x="0" y="6290663"/>
                </a:lnTo>
                <a:lnTo>
                  <a:pt x="4301241" y="6290663"/>
                </a:lnTo>
                <a:lnTo>
                  <a:pt x="4301241"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287059" y="5281119"/>
            <a:ext cx="3198542" cy="1661909"/>
          </a:xfrm>
          <a:custGeom>
            <a:avLst/>
            <a:gdLst/>
            <a:ahLst/>
            <a:cxnLst/>
            <a:rect l="l" t="t" r="r" b="b"/>
            <a:pathLst>
              <a:path w="4797813" h="2492863">
                <a:moveTo>
                  <a:pt x="0" y="0"/>
                </a:moveTo>
                <a:lnTo>
                  <a:pt x="4797813" y="0"/>
                </a:lnTo>
                <a:lnTo>
                  <a:pt x="4797813" y="2492863"/>
                </a:lnTo>
                <a:lnTo>
                  <a:pt x="0" y="24928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86330" y="174457"/>
            <a:ext cx="3590949" cy="1041375"/>
          </a:xfrm>
          <a:custGeom>
            <a:avLst/>
            <a:gdLst/>
            <a:ahLst/>
            <a:cxnLst/>
            <a:rect l="l" t="t" r="r" b="b"/>
            <a:pathLst>
              <a:path w="5386424" h="1562063">
                <a:moveTo>
                  <a:pt x="0" y="0"/>
                </a:moveTo>
                <a:lnTo>
                  <a:pt x="5386424" y="0"/>
                </a:lnTo>
                <a:lnTo>
                  <a:pt x="5386424" y="1562063"/>
                </a:lnTo>
                <a:lnTo>
                  <a:pt x="0" y="156206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305671" y="20102"/>
            <a:ext cx="2327735" cy="675043"/>
          </a:xfrm>
          <a:custGeom>
            <a:avLst/>
            <a:gdLst/>
            <a:ahLst/>
            <a:cxnLst/>
            <a:rect l="l" t="t" r="r" b="b"/>
            <a:pathLst>
              <a:path w="3491603" h="1012565">
                <a:moveTo>
                  <a:pt x="0" y="0"/>
                </a:moveTo>
                <a:lnTo>
                  <a:pt x="3491603" y="0"/>
                </a:lnTo>
                <a:lnTo>
                  <a:pt x="3491603" y="1012565"/>
                </a:lnTo>
                <a:lnTo>
                  <a:pt x="0" y="10125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655773" y="5719968"/>
            <a:ext cx="998031" cy="904466"/>
          </a:xfrm>
          <a:custGeom>
            <a:avLst/>
            <a:gdLst/>
            <a:ahLst/>
            <a:cxnLst/>
            <a:rect l="l" t="t" r="r" b="b"/>
            <a:pathLst>
              <a:path w="1497047" h="1356699">
                <a:moveTo>
                  <a:pt x="0" y="0"/>
                </a:moveTo>
                <a:lnTo>
                  <a:pt x="1497046" y="0"/>
                </a:lnTo>
                <a:lnTo>
                  <a:pt x="1497046" y="1356698"/>
                </a:lnTo>
                <a:lnTo>
                  <a:pt x="0" y="135669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596985" y="5581107"/>
            <a:ext cx="998031" cy="904466"/>
          </a:xfrm>
          <a:custGeom>
            <a:avLst/>
            <a:gdLst/>
            <a:ahLst/>
            <a:cxnLst/>
            <a:rect l="l" t="t" r="r" b="b"/>
            <a:pathLst>
              <a:path w="1497047" h="1356699">
                <a:moveTo>
                  <a:pt x="0" y="0"/>
                </a:moveTo>
                <a:lnTo>
                  <a:pt x="1497046" y="0"/>
                </a:lnTo>
                <a:lnTo>
                  <a:pt x="1497046" y="1356699"/>
                </a:lnTo>
                <a:lnTo>
                  <a:pt x="0" y="135669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p:pic>
        <p:nvPicPr>
          <p:cNvPr id="15" name="Picture 14" descr="A group of blue and pink letters&#10;&#10;AI-generated content may be incorrect.">
            <a:extLst>
              <a:ext uri="{FF2B5EF4-FFF2-40B4-BE49-F238E27FC236}">
                <a16:creationId xmlns:a16="http://schemas.microsoft.com/office/drawing/2014/main" id="{1D22E182-BC34-BC8D-ED10-E0424DAE61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20515" y="1920763"/>
            <a:ext cx="8372787" cy="2544039"/>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DBB02A62-3837-68F5-49AC-75EC70B7577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60634" y="175689"/>
            <a:ext cx="1529614" cy="1529614"/>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D808CFF5-1C59-0F72-FF2C-B2C906AB121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97062" y="115614"/>
            <a:ext cx="1604902" cy="1604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5FF4-46A7-8CD4-F8E6-53A460ABF2FB}"/>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FD7F52E-F1AA-0386-205B-319FCC5E8D1B}"/>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13D075E-680C-1BAC-3C72-E0AD19B32A73}"/>
              </a:ext>
            </a:extLst>
          </p:cNvPr>
          <p:cNvPicPr>
            <a:picLocks noChangeAspect="1"/>
          </p:cNvPicPr>
          <p:nvPr/>
        </p:nvPicPr>
        <p:blipFill>
          <a:blip r:embed="rId2">
            <a:duotone>
              <a:prstClr val="black"/>
              <a:schemeClr val="accent4">
                <a:tint val="45000"/>
                <a:satMod val="400000"/>
              </a:schemeClr>
            </a:duotone>
          </a:blip>
          <a:stretch>
            <a:fillRect/>
          </a:stretch>
        </p:blipFill>
        <p:spPr>
          <a:xfrm>
            <a:off x="907900" y="431859"/>
            <a:ext cx="10043510" cy="1294377"/>
          </a:xfrm>
          <a:prstGeom prst="rect">
            <a:avLst/>
          </a:prstGeom>
        </p:spPr>
      </p:pic>
      <p:grpSp>
        <p:nvGrpSpPr>
          <p:cNvPr id="8" name="Group 7">
            <a:extLst>
              <a:ext uri="{FF2B5EF4-FFF2-40B4-BE49-F238E27FC236}">
                <a16:creationId xmlns:a16="http://schemas.microsoft.com/office/drawing/2014/main" id="{70EA1B59-E56F-885E-32FE-FF3285EAFC8C}"/>
              </a:ext>
            </a:extLst>
          </p:cNvPr>
          <p:cNvGrpSpPr/>
          <p:nvPr/>
        </p:nvGrpSpPr>
        <p:grpSpPr>
          <a:xfrm>
            <a:off x="211603" y="1719942"/>
            <a:ext cx="12217018" cy="4096658"/>
            <a:chOff x="517632" y="1589379"/>
            <a:chExt cx="10975182" cy="2709532"/>
          </a:xfrm>
        </p:grpSpPr>
        <p:sp>
          <p:nvSpPr>
            <p:cNvPr id="12" name="Flowchart: Alternate Process 11">
              <a:extLst>
                <a:ext uri="{FF2B5EF4-FFF2-40B4-BE49-F238E27FC236}">
                  <a16:creationId xmlns:a16="http://schemas.microsoft.com/office/drawing/2014/main" id="{FFFCD35F-43A8-22F3-967E-8F8F31F8C4F5}"/>
                </a:ext>
              </a:extLst>
            </p:cNvPr>
            <p:cNvSpPr/>
            <p:nvPr/>
          </p:nvSpPr>
          <p:spPr>
            <a:xfrm>
              <a:off x="517632" y="1589379"/>
              <a:ext cx="9786237" cy="270953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71651C0-D07F-B022-4CF7-B08BFA2C5E0C}"/>
                </a:ext>
              </a:extLst>
            </p:cNvPr>
            <p:cNvSpPr txBox="1"/>
            <p:nvPr/>
          </p:nvSpPr>
          <p:spPr>
            <a:xfrm>
              <a:off x="986487" y="1959700"/>
              <a:ext cx="10506327" cy="1842251"/>
            </a:xfrm>
            <a:prstGeom prst="rect">
              <a:avLst/>
            </a:prstGeom>
            <a:noFill/>
          </p:spPr>
          <p:txBody>
            <a:bodyPr wrap="square" rtlCol="0">
              <a:spAutoFit/>
            </a:bodyPr>
            <a:lstStyle/>
            <a:p>
              <a:pPr algn="just"/>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Dụng</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cụ</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r>
                <a:rPr lang="en-US" sz="4300" b="1" dirty="0">
                  <a:solidFill>
                    <a:srgbClr val="FF0000"/>
                  </a:solidFill>
                  <a:latin typeface="Cambria" panose="02040503050406030204" pitchFamily="18" charset="0"/>
                  <a:ea typeface="Cambria" panose="02040503050406030204" pitchFamily="18" charset="0"/>
                </a:rPr>
                <a:t>/</a:t>
              </a:r>
              <a:endParaRPr kumimoji="0" lang="en-US"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algn="just"/>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K</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éo,</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bút chì,</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bút màu</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hồ</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dán</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Giấy trắng hoặc bìa</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(2 tờ).</a:t>
              </a:r>
            </a:p>
            <a:p>
              <a:pPr algn="just"/>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Giấy màu</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(1 tờ).</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1804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Graphic 1">
            <a:extLst>
              <a:ext uri="{FF2B5EF4-FFF2-40B4-BE49-F238E27FC236}">
                <a16:creationId xmlns:a16="http://schemas.microsoft.com/office/drawing/2014/main" id="{5267CBE7-D02F-3007-9BCF-348566A7EE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20683" y="2173499"/>
            <a:ext cx="3720353" cy="4312227"/>
          </a:xfrm>
          <a:prstGeom prst="rect">
            <a:avLst/>
          </a:prstGeom>
        </p:spPr>
      </p:pic>
      <p:sp>
        <p:nvSpPr>
          <p:cNvPr id="3" name="Speech Bubble: Rectangle with Corners Rounded 2">
            <a:extLst>
              <a:ext uri="{FF2B5EF4-FFF2-40B4-BE49-F238E27FC236}">
                <a16:creationId xmlns:a16="http://schemas.microsoft.com/office/drawing/2014/main" id="{4260B5D5-4F9A-5E53-3488-52EFB6AD3232}"/>
              </a:ext>
            </a:extLst>
          </p:cNvPr>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p>
        </p:txBody>
      </p:sp>
    </p:spTree>
    <p:extLst>
      <p:ext uri="{BB962C8B-B14F-4D97-AF65-F5344CB8AC3E}">
        <p14:creationId xmlns:p14="http://schemas.microsoft.com/office/powerpoint/2010/main" val="19483785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Dụng cụ, vật liệu</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Kéo, bút chì, bút màu, hồ dán.</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Giấy trắng hoặc bìa (2 tờ).</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mbria" panose="02040503050406030204" pitchFamily="18" charset="0"/>
                <a:ea typeface="Cambria" panose="02040503050406030204" pitchFamily="18" charset="0"/>
                <a:cs typeface="Calibri" panose="020F0502020204030204" pitchFamily="34" charset="0"/>
              </a:rPr>
              <a:t>Cách làm</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Bước 1. Cắt</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Cắt hai hình chữ nhật từ 2 tờ giấy trắng để làm đầu thỏ, th</a:t>
            </a:r>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â</a:t>
            </a:r>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n thỏ.</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Hình thứ nhất: rộng 10 cm, dài 25 cm.</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Hình thứ hai: rộng 15 cm, dài 25 cm.</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Cắt đế từ giấy màu (như hình bên).</a:t>
            </a:r>
            <a:endPar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Bước 2. Dán</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Dán tai thỏ, đầu thỏ, thân thỏ với nhau, sau đó dán lên đế.</a:t>
            </a:r>
            <a:endPar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Bước 3. Vẽ</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Dùng bút màu vẽ trang trí tai thỏ.</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Dùng bút màu vẽ mắt, râu, mũi, miệng ở đầu thỏ và tay ở thân thỏ.</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5"/>
          <a:stretch>
            <a:fillRect/>
          </a:stretch>
        </p:blipFill>
        <p:spPr>
          <a:xfrm>
            <a:off x="116333" y="1"/>
            <a:ext cx="6431837" cy="1093076"/>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35E26D41-6EAE-D894-3936-D0E9E2BB21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062" y="115614"/>
            <a:ext cx="1397876" cy="1397876"/>
          </a:xfrm>
          <a:prstGeom prst="rect">
            <a:avLst/>
          </a:prstGeom>
        </p:spPr>
      </p:pic>
    </p:spTree>
    <p:controls>
      <mc:AlternateContent xmlns:mc="http://schemas.openxmlformats.org/markup-compatibility/2006">
        <mc:Choice xmlns:v="urn:schemas-microsoft-com:vml" Requires="v">
          <p:control spid="2051" name="TextBox1" r:id="rId2" imgW="5286240" imgH="1266840"/>
        </mc:Choice>
        <mc:Fallback>
          <p:control name="TextBox1" r:id="rId2" imgW="5286240" imgH="12668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7"/>
                <a:stretch>
                  <a:fillRect/>
                </a:stretch>
              </p:blipFill>
              <p:spPr>
                <a:xfrm>
                  <a:off x="6707913" y="162648"/>
                  <a:ext cx="5283200" cy="1266759"/>
                </a:xfrm>
                <a:prstGeom prst="rect">
                  <a:avLst/>
                </a:prstGeom>
              </p:spPr>
            </p:pic>
          </p:control>
        </mc:Fallback>
      </mc:AlternateContent>
    </p:controls>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
        <p:nvSpPr>
          <p:cNvPr id="4" name="Arrow: Right 3">
            <a:hlinkClick r:id="" action="ppaction://noaction"/>
            <a:extLst>
              <a:ext uri="{FF2B5EF4-FFF2-40B4-BE49-F238E27FC236}">
                <a16:creationId xmlns:a16="http://schemas.microsoft.com/office/drawing/2014/main" id="{34A4D41C-0A32-3AC6-69CA-C7AD634C7A5E}"/>
              </a:ext>
            </a:extLst>
          </p:cNvPr>
          <p:cNvSpPr/>
          <p:nvPr/>
        </p:nvSpPr>
        <p:spPr>
          <a:xfrm flipH="1">
            <a:off x="10094494"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274645079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218877">
                  <a:extLst>
                    <a:ext uri="{9D8B030D-6E8A-4147-A177-3AD203B41FA5}">
                      <a16:colId xmlns:a16="http://schemas.microsoft.com/office/drawing/2014/main" val="966217342"/>
                    </a:ext>
                  </a:extLst>
                </a:gridCol>
                <a:gridCol w="6909123">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4620126" y="3605048"/>
            <a:ext cx="6962274" cy="830997"/>
          </a:xfrm>
          <a:prstGeom prst="rect">
            <a:avLst/>
          </a:prstGeom>
          <a:noFill/>
        </p:spPr>
        <p:txBody>
          <a:bodyPr wrap="square" rtlCol="0">
            <a:spAutoFit/>
          </a:bodyPr>
          <a:lstStyle/>
          <a:p>
            <a:pPr algn="just"/>
            <a:r>
              <a:rPr lang="vi-VN" sz="2400" b="1" dirty="0">
                <a:solidFill>
                  <a:srgbClr val="FF0000"/>
                </a:solidFill>
                <a:latin typeface="Calibri" panose="020F0502020204030204" pitchFamily="34" charset="0"/>
                <a:cs typeface="Calibri" panose="020F0502020204030204" pitchFamily="34" charset="0"/>
              </a:rPr>
              <a:t>Cắt: </a:t>
            </a:r>
            <a:r>
              <a:rPr lang="vi-VN" sz="2400" b="1" dirty="0">
                <a:latin typeface="Calibri" panose="020F0502020204030204" pitchFamily="34" charset="0"/>
                <a:cs typeface="Calibri" panose="020F0502020204030204" pitchFamily="34" charset="0"/>
              </a:rPr>
              <a:t>hai hình chữ nhật làm đầu, thân.</a:t>
            </a:r>
            <a:endParaRPr lang="en-US" sz="2400" b="1" dirty="0">
              <a:latin typeface="Calibri" panose="020F0502020204030204" pitchFamily="34" charset="0"/>
              <a:cs typeface="Calibri" panose="020F0502020204030204" pitchFamily="34" charset="0"/>
            </a:endParaRPr>
          </a:p>
          <a:p>
            <a:pPr algn="just"/>
            <a:r>
              <a:rPr lang="vi-VN" sz="2400" b="1" dirty="0">
                <a:latin typeface="Calibri" panose="020F0502020204030204" pitchFamily="34" charset="0"/>
                <a:cs typeface="Calibri" panose="020F0502020204030204" pitchFamily="34" charset="0"/>
              </a:rPr>
              <a:t>Cắt tai thỏ, gấp theo đường kẻ nét đứt → cắt để dán.</a:t>
            </a:r>
          </a:p>
        </p:txBody>
      </p:sp>
      <p:sp>
        <p:nvSpPr>
          <p:cNvPr id="10" name="TextBox 9">
            <a:extLst>
              <a:ext uri="{FF2B5EF4-FFF2-40B4-BE49-F238E27FC236}">
                <a16:creationId xmlns:a16="http://schemas.microsoft.com/office/drawing/2014/main" id="{EE54B0D5-122C-FBA0-3B15-30F5D3A56417}"/>
              </a:ext>
            </a:extLst>
          </p:cNvPr>
          <p:cNvSpPr txBox="1"/>
          <p:nvPr/>
        </p:nvSpPr>
        <p:spPr>
          <a:xfrm>
            <a:off x="4740442" y="4624551"/>
            <a:ext cx="6862979" cy="830997"/>
          </a:xfrm>
          <a:prstGeom prst="rect">
            <a:avLst/>
          </a:prstGeom>
          <a:noFill/>
        </p:spPr>
        <p:txBody>
          <a:bodyPr wrap="square" rtlCol="0">
            <a:spAutoFit/>
          </a:bodyPr>
          <a:lstStyle/>
          <a:p>
            <a:pPr algn="just"/>
            <a:r>
              <a:rPr lang="vi-VN" sz="2400" b="1" dirty="0">
                <a:solidFill>
                  <a:srgbClr val="FF0000"/>
                </a:solidFill>
                <a:latin typeface="Calibri" panose="020F0502020204030204" pitchFamily="34" charset="0"/>
                <a:cs typeface="Calibri" panose="020F0502020204030204" pitchFamily="34" charset="0"/>
              </a:rPr>
              <a:t>Dán: </a:t>
            </a:r>
            <a:r>
              <a:rPr lang="vi-VN" sz="2400" b="1" dirty="0">
                <a:latin typeface="Calibri" panose="020F0502020204030204" pitchFamily="34" charset="0"/>
                <a:cs typeface="Calibri" panose="020F0502020204030204" pitchFamily="34" charset="0"/>
              </a:rPr>
              <a:t>hai mép để tạo đầu thỏ và thân thỏ.</a:t>
            </a:r>
            <a:endParaRPr lang="en-US" sz="2400" b="1" dirty="0">
              <a:latin typeface="Calibri" panose="020F0502020204030204" pitchFamily="34" charset="0"/>
              <a:cs typeface="Calibri" panose="020F0502020204030204" pitchFamily="34" charset="0"/>
            </a:endParaRPr>
          </a:p>
          <a:p>
            <a:pPr algn="just"/>
            <a:r>
              <a:rPr lang="vi-VN" sz="2400" b="1" dirty="0">
                <a:latin typeface="Calibri" panose="020F0502020204030204" pitchFamily="34" charset="0"/>
                <a:cs typeface="Calibri" panose="020F0502020204030204" pitchFamily="34" charset="0"/>
              </a:rPr>
              <a:t>Dán tai, đầu, thân với nhau →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4764506" y="5607960"/>
            <a:ext cx="6745705" cy="954107"/>
          </a:xfrm>
          <a:prstGeom prst="rect">
            <a:avLst/>
          </a:prstGeom>
          <a:noFill/>
        </p:spPr>
        <p:txBody>
          <a:bodyPr wrap="square" rtlCol="0">
            <a:spAutoFit/>
          </a:bodyPr>
          <a:lstStyle/>
          <a:p>
            <a:pPr algn="just"/>
            <a:r>
              <a:rPr lang="vi-VN" sz="2800" b="1" dirty="0">
                <a:solidFill>
                  <a:srgbClr val="FF0000"/>
                </a:solidFill>
                <a:latin typeface="Calibri" panose="020F0502020204030204" pitchFamily="34" charset="0"/>
                <a:cs typeface="Calibri" panose="020F0502020204030204" pitchFamily="34" charset="0"/>
              </a:rPr>
              <a:t>Vẽ: </a:t>
            </a:r>
            <a:r>
              <a:rPr lang="vi-VN" sz="2800" b="1" dirty="0">
                <a:latin typeface="Calibri" panose="020F0502020204030204" pitchFamily="34" charset="0"/>
                <a:cs typeface="Calibri" panose="020F0502020204030204" pitchFamily="34" charset="0"/>
              </a:rPr>
              <a:t>vẽ trang trí tai, mắt, râu, mũi, miệng ở đầu thỏ và tay ở thân thỏ.</a:t>
            </a:r>
          </a:p>
        </p:txBody>
      </p:sp>
      <p:sp>
        <p:nvSpPr>
          <p:cNvPr id="4" name="Arrow: Right 3">
            <a:hlinkClick r:id="" action="ppaction://noaction"/>
            <a:extLst>
              <a:ext uri="{FF2B5EF4-FFF2-40B4-BE49-F238E27FC236}">
                <a16:creationId xmlns:a16="http://schemas.microsoft.com/office/drawing/2014/main" id="{CA027E4E-FD35-F9C8-7E69-B25B619A9A5A}"/>
              </a:ext>
            </a:extLst>
          </p:cNvPr>
          <p:cNvSpPr/>
          <p:nvPr/>
        </p:nvSpPr>
        <p:spPr>
          <a:xfrm flipH="1">
            <a:off x="10094494"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und pink circle with white text and a black background&#10;&#10;AI-generated content may be incorrect.">
            <a:extLst>
              <a:ext uri="{FF2B5EF4-FFF2-40B4-BE49-F238E27FC236}">
                <a16:creationId xmlns:a16="http://schemas.microsoft.com/office/drawing/2014/main" id="{8E8558FD-9036-7FD7-9FAF-F1FFAD990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062" y="115614"/>
            <a:ext cx="1397876" cy="1397876"/>
          </a:xfrm>
          <a:prstGeom prst="rect">
            <a:avLst/>
          </a:prstGeom>
        </p:spPr>
      </p:pic>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1315</Words>
  <Application>Microsoft Office PowerPoint</Application>
  <PresentationFormat>Widescreen</PresentationFormat>
  <Paragraphs>100</Paragraphs>
  <Slides>17</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17</vt:i4>
      </vt:variant>
    </vt:vector>
  </HeadingPairs>
  <TitlesOfParts>
    <vt:vector size="31" baseType="lpstr">
      <vt:lpstr>宋体</vt:lpstr>
      <vt:lpstr>Arial</vt:lpstr>
      <vt:lpstr>Calibri</vt:lpstr>
      <vt:lpstr>Calibri Light</vt:lpstr>
      <vt:lpstr>Cambria</vt:lpstr>
      <vt:lpstr>Segoe UI Historic</vt:lpstr>
      <vt:lpstr>Times New Roman</vt:lpstr>
      <vt:lpstr>UVN Bach Dang Nang</vt:lpstr>
      <vt:lpstr>Wingdings</vt:lpstr>
      <vt:lpstr>印品黑体</vt:lpstr>
      <vt:lpstr>字魂27号-布丁体</vt:lpstr>
      <vt:lpstr>Office 主题</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90</cp:revision>
  <dcterms:created xsi:type="dcterms:W3CDTF">2023-09-16T11:10:23Z</dcterms:created>
  <dcterms:modified xsi:type="dcterms:W3CDTF">2025-11-16T15:30:26Z</dcterms:modified>
</cp:coreProperties>
</file>