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0"/>
  </p:notesMasterIdLst>
  <p:sldIdLst>
    <p:sldId id="263" r:id="rId3"/>
    <p:sldId id="349" r:id="rId4"/>
    <p:sldId id="355" r:id="rId5"/>
    <p:sldId id="319" r:id="rId6"/>
    <p:sldId id="354" r:id="rId7"/>
    <p:sldId id="350" r:id="rId8"/>
    <p:sldId id="3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2025/11/17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8" name="Picture 7" descr="A round pink circle with white text and a black background&#10;&#10;AI-generated content may be incorrect.">
            <a:extLst>
              <a:ext uri="{FF2B5EF4-FFF2-40B4-BE49-F238E27FC236}">
                <a16:creationId xmlns:a16="http://schemas.microsoft.com/office/drawing/2014/main" id="{4DB0F2EF-F31E-A330-33A8-55319B2901D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EEB7F9D9-2A8C-C92C-4091-3681E3FCAA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slideLayout" Target="../slideLayouts/slideLayout24.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image" Target="../media/image26.png"/><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notesSlide" Target="../notesSlides/notesSlide2.xml"/><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646331"/>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cs typeface="Tahoma" panose="020B0604030504040204" pitchFamily="34" charset="0"/>
              </a:rPr>
              <a:t>Thứ</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ngày</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tháng</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năm</a:t>
            </a:r>
            <a:r>
              <a:rPr lang="en-US" sz="3600" dirty="0">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a:extLst>
              <a:ext uri="{FF2B5EF4-FFF2-40B4-BE49-F238E27FC236}">
                <a16:creationId xmlns:a16="http://schemas.microsoft.com/office/drawing/2014/main" id="{AFACBA0E-1553-4EA0-6F6B-80433FECAF9C}"/>
              </a:ext>
            </a:extLst>
          </p:cNvPr>
          <p:cNvPicPr>
            <a:picLocks noChangeAspect="1"/>
          </p:cNvPicPr>
          <p:nvPr/>
        </p:nvPicPr>
        <p:blipFill>
          <a:blip r:embed="rId7"/>
          <a:stretch>
            <a:fillRect/>
          </a:stretch>
        </p:blipFill>
        <p:spPr>
          <a:xfrm>
            <a:off x="3530279" y="2694758"/>
            <a:ext cx="5248141" cy="2850727"/>
          </a:xfrm>
          <a:prstGeom prst="rect">
            <a:avLst/>
          </a:prstGeom>
        </p:spPr>
      </p:pic>
      <p:pic>
        <p:nvPicPr>
          <p:cNvPr id="5" name="Picture 4">
            <a:extLst>
              <a:ext uri="{FF2B5EF4-FFF2-40B4-BE49-F238E27FC236}">
                <a16:creationId xmlns:a16="http://schemas.microsoft.com/office/drawing/2014/main" id="{629D2203-0F75-3506-C4C7-BDD32A5B1744}"/>
              </a:ext>
            </a:extLst>
          </p:cNvPr>
          <p:cNvPicPr>
            <a:picLocks noChangeAspect="1"/>
          </p:cNvPicPr>
          <p:nvPr/>
        </p:nvPicPr>
        <p:blipFill>
          <a:blip r:embed="rId8"/>
          <a:stretch>
            <a:fillRect/>
          </a:stretch>
        </p:blipFill>
        <p:spPr>
          <a:xfrm>
            <a:off x="4194901" y="1800818"/>
            <a:ext cx="4334632" cy="110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chemeClr val="accent4">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mbria" panose="02040503050406030204" pitchFamily="18" charset="0"/>
                <a:ea typeface="Cambria" panose="02040503050406030204" pitchFamily="18" charset="0"/>
                <a:cs typeface="Calibri"/>
                <a:sym typeface="Calibri"/>
              </a:rPr>
              <a:t>Em hãy quan sát Hình 2 và cho biết:</a:t>
            </a:r>
            <a:endParaRPr sz="3000" b="1" dirty="0">
              <a:solidFill>
                <a:srgbClr val="244061"/>
              </a:solidFill>
              <a:latin typeface="Cambria" panose="02040503050406030204" pitchFamily="18" charset="0"/>
              <a:ea typeface="Cambria" panose="02040503050406030204" pitchFamily="18" charset="0"/>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569660"/>
          </a:xfrm>
          <a:prstGeom prst="rect">
            <a:avLst/>
          </a:prstGeom>
          <a:noFill/>
        </p:spPr>
        <p:txBody>
          <a:bodyPr wrap="square" rtlCol="0">
            <a:spAutoFit/>
          </a:bodyPr>
          <a:lstStyle/>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2996154" y="2558316"/>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latin typeface="Cambria" panose="02040503050406030204" pitchFamily="18" charset="0"/>
                  <a:ea typeface="Cambria" panose="02040503050406030204" pitchFamily="18" charset="0"/>
                </a:rPr>
                <a:t>Thảo</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luận</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nhóm</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đôi</a:t>
              </a:r>
              <a:endParaRPr lang="en-US" sz="4400" b="1" dirty="0">
                <a:solidFill>
                  <a:srgbClr val="C0000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822066" y="2008211"/>
            <a:ext cx="5579359" cy="1200329"/>
          </a:xfrm>
          <a:custGeom>
            <a:avLst/>
            <a:gdLst>
              <a:gd name="connsiteX0" fmla="*/ 0 w 5579359"/>
              <a:gd name="connsiteY0" fmla="*/ 0 h 1200329"/>
              <a:gd name="connsiteX1" fmla="*/ 5579359 w 5579359"/>
              <a:gd name="connsiteY1" fmla="*/ 0 h 1200329"/>
              <a:gd name="connsiteX2" fmla="*/ 5579359 w 5579359"/>
              <a:gd name="connsiteY2" fmla="*/ 1200329 h 1200329"/>
              <a:gd name="connsiteX3" fmla="*/ 0 w 5579359"/>
              <a:gd name="connsiteY3" fmla="*/ 1200329 h 1200329"/>
              <a:gd name="connsiteX4" fmla="*/ 0 w 557935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59" h="1200329" fill="none" extrusionOk="0">
                <a:moveTo>
                  <a:pt x="0" y="0"/>
                </a:moveTo>
                <a:cubicBezTo>
                  <a:pt x="2156334" y="5222"/>
                  <a:pt x="3242542" y="24918"/>
                  <a:pt x="5579359" y="0"/>
                </a:cubicBezTo>
                <a:cubicBezTo>
                  <a:pt x="5646093" y="180425"/>
                  <a:pt x="5632376" y="1037242"/>
                  <a:pt x="5579359" y="1200329"/>
                </a:cubicBezTo>
                <a:cubicBezTo>
                  <a:pt x="2965385" y="1035568"/>
                  <a:pt x="2060912" y="1318479"/>
                  <a:pt x="0" y="1200329"/>
                </a:cubicBezTo>
                <a:cubicBezTo>
                  <a:pt x="40680" y="790633"/>
                  <a:pt x="-39089" y="241570"/>
                  <a:pt x="0" y="0"/>
                </a:cubicBezTo>
                <a:close/>
              </a:path>
              <a:path w="5579359" h="1200329" stroke="0" extrusionOk="0">
                <a:moveTo>
                  <a:pt x="0" y="0"/>
                </a:moveTo>
                <a:cubicBezTo>
                  <a:pt x="2545127" y="11849"/>
                  <a:pt x="4538609" y="-161459"/>
                  <a:pt x="5579359" y="0"/>
                </a:cubicBezTo>
                <a:cubicBezTo>
                  <a:pt x="5504317" y="255061"/>
                  <a:pt x="5649881" y="845340"/>
                  <a:pt x="5579359" y="1200329"/>
                </a:cubicBezTo>
                <a:cubicBezTo>
                  <a:pt x="3591478" y="1054469"/>
                  <a:pt x="967224"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latin typeface="Cambria" panose="02040503050406030204" pitchFamily="18" charset="0"/>
                <a:ea typeface="Cambria" panose="02040503050406030204" pitchFamily="18" charset="0"/>
                <a:cs typeface="Arial" panose="020B0604020202020204" pitchFamily="34" charset="0"/>
              </a:rPr>
              <a:t>Các chương trình truyền hình được sản xuất ở đâu?</a:t>
            </a:r>
            <a:endPar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754326"/>
          </a:xfrm>
          <a:custGeom>
            <a:avLst/>
            <a:gdLst>
              <a:gd name="connsiteX0" fmla="*/ 0 w 5401302"/>
              <a:gd name="connsiteY0" fmla="*/ 0 h 1754326"/>
              <a:gd name="connsiteX1" fmla="*/ 5401302 w 5401302"/>
              <a:gd name="connsiteY1" fmla="*/ 0 h 1754326"/>
              <a:gd name="connsiteX2" fmla="*/ 5401302 w 5401302"/>
              <a:gd name="connsiteY2" fmla="*/ 1754326 h 1754326"/>
              <a:gd name="connsiteX3" fmla="*/ 0 w 5401302"/>
              <a:gd name="connsiteY3" fmla="*/ 1754326 h 1754326"/>
              <a:gd name="connsiteX4" fmla="*/ 0 w 5401302"/>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754326" fill="none" extrusionOk="0">
                <a:moveTo>
                  <a:pt x="0" y="0"/>
                </a:moveTo>
                <a:cubicBezTo>
                  <a:pt x="1969920" y="5222"/>
                  <a:pt x="3528816" y="24918"/>
                  <a:pt x="5401302" y="0"/>
                </a:cubicBezTo>
                <a:cubicBezTo>
                  <a:pt x="5465877" y="239465"/>
                  <a:pt x="5303229" y="1500058"/>
                  <a:pt x="5401302" y="1754326"/>
                </a:cubicBezTo>
                <a:cubicBezTo>
                  <a:pt x="4471164" y="1589565"/>
                  <a:pt x="1784959" y="1872476"/>
                  <a:pt x="0" y="1754326"/>
                </a:cubicBezTo>
                <a:cubicBezTo>
                  <a:pt x="-8328" y="1287393"/>
                  <a:pt x="-71301" y="628243"/>
                  <a:pt x="0" y="0"/>
                </a:cubicBezTo>
                <a:close/>
              </a:path>
              <a:path w="5401302" h="1754326" stroke="0" extrusionOk="0">
                <a:moveTo>
                  <a:pt x="0" y="0"/>
                </a:moveTo>
                <a:cubicBezTo>
                  <a:pt x="2289525" y="11849"/>
                  <a:pt x="3803926" y="-161459"/>
                  <a:pt x="5401302" y="0"/>
                </a:cubicBezTo>
                <a:cubicBezTo>
                  <a:pt x="5375488" y="606792"/>
                  <a:pt x="5254772" y="1569389"/>
                  <a:pt x="5401302" y="1754326"/>
                </a:cubicBezTo>
                <a:cubicBezTo>
                  <a:pt x="4762656" y="1608466"/>
                  <a:pt x="2139855"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dirty="0">
                <a:latin typeface="Cambria" panose="02040503050406030204" pitchFamily="18" charset="0"/>
                <a:ea typeface="Cambria" panose="02040503050406030204" pitchFamily="18" charset="0"/>
                <a:cs typeface="Arial" panose="020B0604020202020204" pitchFamily="34" charset="0"/>
              </a:rPr>
              <a:t>Đài truyền hình là các nơi sản xuất các chương trình truyền hình. </a:t>
            </a:r>
            <a:endParaRPr 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695001"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963954" y="2072520"/>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1776717"/>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511477" y="3729989"/>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421671" y="2756139"/>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1" y="3927074"/>
            <a:ext cx="12072395" cy="2800767"/>
          </a:xfrm>
          <a:prstGeom prst="rect">
            <a:avLst/>
          </a:prstGeom>
          <a:noFill/>
        </p:spPr>
        <p:txBody>
          <a:bodyPr wrap="square" rtlCol="0">
            <a:spAutoFit/>
          </a:bodyPr>
          <a:lstStyle/>
          <a:p>
            <a:pPr lvl="0" algn="ctr"/>
            <a:r>
              <a:rPr lang="vi-VN" sz="4400" b="1" dirty="0">
                <a:solidFill>
                  <a:prstClr val="black"/>
                </a:solidFill>
                <a:latin typeface="Cambria" panose="02040503050406030204" pitchFamily="18" charset="0"/>
                <a:ea typeface="Cambria" panose="02040503050406030204" pitchFamily="18" charset="0"/>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3" name="Picture 2" descr="A blue and orange text&#10;&#10;AI-generated content may be incorrect.">
            <a:extLst>
              <a:ext uri="{FF2B5EF4-FFF2-40B4-BE49-F238E27FC236}">
                <a16:creationId xmlns:a16="http://schemas.microsoft.com/office/drawing/2014/main" id="{2479278A-8340-1E52-458E-F9558AFB8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599" y="1842126"/>
            <a:ext cx="4534482" cy="1560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0"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1"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2" cstate="print"/>
          <a:stretch>
            <a:fillRect/>
          </a:stretch>
        </p:blipFill>
        <p:spPr>
          <a:xfrm>
            <a:off x="8128002" y="2514603"/>
            <a:ext cx="1119124" cy="1258385"/>
          </a:xfrm>
          <a:prstGeom prst="rect">
            <a:avLst/>
          </a:prstGeom>
        </p:spPr>
      </p:pic>
      <p:pic>
        <p:nvPicPr>
          <p:cNvPr id="45" name="Picture 44" descr="43b282e5574b9381f3f2c3655d492a4e.png">
            <a:hlinkClick r:id="" action="ppaction://noaction"/>
            <a:extLst>
              <a:ext uri="{FF2B5EF4-FFF2-40B4-BE49-F238E27FC236}">
                <a16:creationId xmlns:a16="http://schemas.microsoft.com/office/drawing/2014/main" id="{78AC5BE0-D6A6-4256-91EE-04E147A73BD6}"/>
              </a:ext>
            </a:extLst>
          </p:cNvPr>
          <p:cNvPicPr>
            <a:picLocks noChangeAspect="1"/>
          </p:cNvPicPr>
          <p:nvPr/>
        </p:nvPicPr>
        <p:blipFill>
          <a:blip r:embed="rId13" cstate="print"/>
          <a:stretch>
            <a:fillRect/>
          </a:stretch>
        </p:blipFill>
        <p:spPr>
          <a:xfrm>
            <a:off x="7670800" y="114303"/>
            <a:ext cx="1320800" cy="990600"/>
          </a:xfrm>
          <a:prstGeom prst="rect">
            <a:avLst/>
          </a:prstGeom>
        </p:spPr>
      </p:pic>
      <p:pic>
        <p:nvPicPr>
          <p:cNvPr id="46" name="Picture 45" descr="43b282e5574b9381f3f2c3655d492a4e.png">
            <a:hlinkClick r:id="" action="ppaction://noaction"/>
            <a:extLst>
              <a:ext uri="{FF2B5EF4-FFF2-40B4-BE49-F238E27FC236}">
                <a16:creationId xmlns:a16="http://schemas.microsoft.com/office/drawing/2014/main" id="{CDEDD37E-247E-4998-BD9B-D090C661D326}"/>
              </a:ext>
            </a:extLst>
          </p:cNvPr>
          <p:cNvPicPr>
            <a:picLocks noChangeAspect="1"/>
          </p:cNvPicPr>
          <p:nvPr/>
        </p:nvPicPr>
        <p:blipFill>
          <a:blip r:embed="rId13" cstate="print"/>
          <a:stretch>
            <a:fillRect/>
          </a:stretch>
        </p:blipFill>
        <p:spPr>
          <a:xfrm>
            <a:off x="9378190" y="114303"/>
            <a:ext cx="1177921" cy="990600"/>
          </a:xfrm>
          <a:prstGeom prst="rect">
            <a:avLst/>
          </a:prstGeom>
        </p:spPr>
      </p:pic>
      <p:pic>
        <p:nvPicPr>
          <p:cNvPr id="47" name="Picture 46" descr="43b282e5574b9381f3f2c3655d492a4e.png">
            <a:hlinkClick r:id="" action="ppaction://noaction"/>
            <a:extLst>
              <a:ext uri="{FF2B5EF4-FFF2-40B4-BE49-F238E27FC236}">
                <a16:creationId xmlns:a16="http://schemas.microsoft.com/office/drawing/2014/main" id="{20FB4B2D-669C-4DB8-A15F-488EE40D6F26}"/>
              </a:ext>
            </a:extLst>
          </p:cNvPr>
          <p:cNvPicPr>
            <a:picLocks noChangeAspect="1"/>
          </p:cNvPicPr>
          <p:nvPr/>
        </p:nvPicPr>
        <p:blipFill>
          <a:blip r:embed="rId13"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539432" y="2813932"/>
            <a:ext cx="813946"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16"/>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244</Words>
  <Application>Microsoft Office PowerPoint</Application>
  <PresentationFormat>Widescreen</PresentationFormat>
  <Paragraphs>17</Paragraphs>
  <Slides>7</Slides>
  <Notes>2</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Calibri</vt:lpstr>
      <vt:lpstr>Cambria</vt:lpstr>
      <vt:lpstr>inpin heiti</vt:lpstr>
      <vt:lpstr>黑体</vt:lpstr>
      <vt:lpstr>Tahoma</vt:lpstr>
      <vt:lpstr>Times New Roman</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61</cp:revision>
  <dcterms:created xsi:type="dcterms:W3CDTF">2022-09-08T09:37:02Z</dcterms:created>
  <dcterms:modified xsi:type="dcterms:W3CDTF">2025-11-17T12:52:49Z</dcterms:modified>
</cp:coreProperties>
</file>