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2" r:id="rId2"/>
    <p:sldId id="290" r:id="rId3"/>
    <p:sldId id="318" r:id="rId4"/>
    <p:sldId id="291" r:id="rId5"/>
    <p:sldId id="271" r:id="rId6"/>
    <p:sldId id="259" r:id="rId7"/>
    <p:sldId id="274" r:id="rId8"/>
    <p:sldId id="307" r:id="rId9"/>
    <p:sldId id="308" r:id="rId10"/>
    <p:sldId id="310" r:id="rId11"/>
    <p:sldId id="311" r:id="rId12"/>
    <p:sldId id="313" r:id="rId13"/>
    <p:sldId id="273" r:id="rId14"/>
    <p:sldId id="31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EF0DA-F226-4E07-B9E0-2D4A78941A0A}"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99D08-B1A4-42A4-86D5-D2029F6C654D}" type="slidenum">
              <a:rPr lang="en-US" smtClean="0"/>
              <a:t>‹#›</a:t>
            </a:fld>
            <a:endParaRPr lang="en-US"/>
          </a:p>
        </p:txBody>
      </p:sp>
    </p:spTree>
    <p:extLst>
      <p:ext uri="{BB962C8B-B14F-4D97-AF65-F5344CB8AC3E}">
        <p14:creationId xmlns:p14="http://schemas.microsoft.com/office/powerpoint/2010/main" val="793479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4</a:t>
            </a:fld>
            <a:endParaRPr lang="en-US"/>
          </a:p>
        </p:txBody>
      </p:sp>
    </p:spTree>
    <p:extLst>
      <p:ext uri="{BB962C8B-B14F-4D97-AF65-F5344CB8AC3E}">
        <p14:creationId xmlns:p14="http://schemas.microsoft.com/office/powerpoint/2010/main" val="225258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6</a:t>
            </a:fld>
            <a:endParaRPr lang="en-US"/>
          </a:p>
        </p:txBody>
      </p:sp>
    </p:spTree>
    <p:extLst>
      <p:ext uri="{BB962C8B-B14F-4D97-AF65-F5344CB8AC3E}">
        <p14:creationId xmlns:p14="http://schemas.microsoft.com/office/powerpoint/2010/main" val="41036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145-DFC1-4D8C-877D-64E5924FEA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CD3619-085F-4FA8-A7C6-B7C514839DA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D8DD2-5C45-4C70-984C-FEEA4136E72D}"/>
              </a:ext>
            </a:extLst>
          </p:cNvPr>
          <p:cNvSpPr>
            <a:spLocks noGrp="1"/>
          </p:cNvSpPr>
          <p:nvPr>
            <p:ph type="dt" sz="half" idx="10"/>
          </p:nvPr>
        </p:nvSpPr>
        <p:spPr>
          <a:xfrm>
            <a:off x="838200" y="6356350"/>
            <a:ext cx="2743200" cy="365125"/>
          </a:xfrm>
          <a:prstGeom prst="rect">
            <a:avLst/>
          </a:prstGeom>
        </p:spPr>
        <p:txBody>
          <a:bodyPr/>
          <a:lstStyle/>
          <a:p>
            <a:fld id="{56411A0E-AEF3-4167-849A-FDDE66439023}" type="datetimeFigureOut">
              <a:rPr lang="en-US" smtClean="0"/>
              <a:t>12/1/2025</a:t>
            </a:fld>
            <a:endParaRPr lang="en-US"/>
          </a:p>
        </p:txBody>
      </p:sp>
      <p:sp>
        <p:nvSpPr>
          <p:cNvPr id="5" name="Footer Placeholder 4">
            <a:extLst>
              <a:ext uri="{FF2B5EF4-FFF2-40B4-BE49-F238E27FC236}">
                <a16:creationId xmlns:a16="http://schemas.microsoft.com/office/drawing/2014/main" id="{6127FFEE-DA8E-4060-A73B-E2A9758C0B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59B2F4-37E2-40C9-AB69-13A18A362567}"/>
              </a:ext>
            </a:extLst>
          </p:cNvPr>
          <p:cNvSpPr>
            <a:spLocks noGrp="1"/>
          </p:cNvSpPr>
          <p:nvPr>
            <p:ph type="sldNum" sz="quarter" idx="12"/>
          </p:nvPr>
        </p:nvSpPr>
        <p:spPr>
          <a:xfrm>
            <a:off x="8610600" y="6356350"/>
            <a:ext cx="2743200" cy="365125"/>
          </a:xfrm>
          <a:prstGeom prst="rect">
            <a:avLst/>
          </a:prstGeom>
        </p:spPr>
        <p:txBody>
          <a:bodyPr/>
          <a:lstStyle/>
          <a:p>
            <a:fld id="{4A8A3B19-B98D-431F-BF00-AECCA9EFD551}" type="slidenum">
              <a:rPr lang="en-US" smtClean="0"/>
              <a:t>‹#›</a:t>
            </a:fld>
            <a:endParaRPr lang="en-US"/>
          </a:p>
        </p:txBody>
      </p:sp>
    </p:spTree>
    <p:extLst>
      <p:ext uri="{BB962C8B-B14F-4D97-AF65-F5344CB8AC3E}">
        <p14:creationId xmlns:p14="http://schemas.microsoft.com/office/powerpoint/2010/main" val="3354128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3CBAC-BF7B-4372-89B4-0487F69F93D1}"/>
              </a:ext>
            </a:extLst>
          </p:cNvPr>
          <p:cNvSpPr>
            <a:spLocks noGrp="1"/>
          </p:cNvSpPr>
          <p:nvPr>
            <p:ph type="dt" sz="half" idx="10"/>
          </p:nvPr>
        </p:nvSpPr>
        <p:spPr>
          <a:xfrm>
            <a:off x="838200" y="6356350"/>
            <a:ext cx="2743200" cy="365125"/>
          </a:xfrm>
          <a:prstGeom prst="rect">
            <a:avLst/>
          </a:prstGeom>
        </p:spPr>
        <p:txBody>
          <a:bodyPr/>
          <a:lstStyle/>
          <a:p>
            <a:fld id="{56411A0E-AEF3-4167-849A-FDDE66439023}" type="datetimeFigureOut">
              <a:rPr lang="en-US" smtClean="0"/>
              <a:t>12/1/2025</a:t>
            </a:fld>
            <a:endParaRPr lang="en-US"/>
          </a:p>
        </p:txBody>
      </p:sp>
      <p:sp>
        <p:nvSpPr>
          <p:cNvPr id="3" name="Footer Placeholder 2">
            <a:extLst>
              <a:ext uri="{FF2B5EF4-FFF2-40B4-BE49-F238E27FC236}">
                <a16:creationId xmlns:a16="http://schemas.microsoft.com/office/drawing/2014/main" id="{2D1016C8-CDB6-41CA-A6DB-8C943246C9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8D1072A-827E-4567-9FE6-93A7B2ED33D4}"/>
              </a:ext>
            </a:extLst>
          </p:cNvPr>
          <p:cNvSpPr>
            <a:spLocks noGrp="1"/>
          </p:cNvSpPr>
          <p:nvPr>
            <p:ph type="sldNum" sz="quarter" idx="12"/>
          </p:nvPr>
        </p:nvSpPr>
        <p:spPr>
          <a:xfrm>
            <a:off x="8610600" y="6356350"/>
            <a:ext cx="2743200" cy="365125"/>
          </a:xfrm>
          <a:prstGeom prst="rect">
            <a:avLst/>
          </a:prstGeom>
        </p:spPr>
        <p:txBody>
          <a:bodyPr/>
          <a:lstStyle/>
          <a:p>
            <a:fld id="{4A8A3B19-B98D-431F-BF00-AECCA9EFD551}" type="slidenum">
              <a:rPr lang="en-US" smtClean="0"/>
              <a:t>‹#›</a:t>
            </a:fld>
            <a:endParaRPr lang="en-US"/>
          </a:p>
        </p:txBody>
      </p:sp>
    </p:spTree>
    <p:extLst>
      <p:ext uri="{BB962C8B-B14F-4D97-AF65-F5344CB8AC3E}">
        <p14:creationId xmlns:p14="http://schemas.microsoft.com/office/powerpoint/2010/main" val="3144223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4965"/>
        </a:solidFill>
        <a:effectLst/>
      </p:bgPr>
    </p:bg>
    <p:spTree>
      <p:nvGrpSpPr>
        <p:cNvPr id="1" name=""/>
        <p:cNvGrpSpPr/>
        <p:nvPr/>
      </p:nvGrpSpPr>
      <p:grpSpPr>
        <a:xfrm>
          <a:off x="0" y="0"/>
          <a:ext cx="0" cy="0"/>
          <a:chOff x="0" y="0"/>
          <a:chExt cx="0" cy="0"/>
        </a:xfrm>
      </p:grpSpPr>
      <p:pic>
        <p:nvPicPr>
          <p:cNvPr id="5" name="Picture 4" descr="A white circle with leaves and blue text&#10;&#10;Description automatically generated">
            <a:extLst>
              <a:ext uri="{FF2B5EF4-FFF2-40B4-BE49-F238E27FC236}">
                <a16:creationId xmlns:a16="http://schemas.microsoft.com/office/drawing/2014/main" id="{0DB8C4A3-06FA-A534-DECE-4D1F9ECA8C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344400" y="190500"/>
            <a:ext cx="1219200" cy="1219200"/>
          </a:xfrm>
          <a:prstGeom prst="rect">
            <a:avLst/>
          </a:prstGeom>
        </p:spPr>
      </p:pic>
    </p:spTree>
    <p:extLst>
      <p:ext uri="{BB962C8B-B14F-4D97-AF65-F5344CB8AC3E}">
        <p14:creationId xmlns:p14="http://schemas.microsoft.com/office/powerpoint/2010/main" val="423378800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sv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4.jp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3.sv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3.sv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13.jpeg"/><Relationship Id="rId10" Type="http://schemas.openxmlformats.org/officeDocument/2006/relationships/image" Target="../media/image17.png"/><Relationship Id="rId4" Type="http://schemas.openxmlformats.org/officeDocument/2006/relationships/image" Target="../media/image3.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sv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4.jp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3.sv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30480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314972" y="1904132"/>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t="1" r="55441" b="41224"/>
          <a:stretch/>
        </p:blipFill>
        <p:spPr>
          <a:xfrm>
            <a:off x="463675" y="278847"/>
            <a:ext cx="2944837" cy="2587283"/>
          </a:xfrm>
          <a:prstGeom prst="rect">
            <a:avLst/>
          </a:prstGeom>
        </p:spPr>
      </p:pic>
      <p:pic>
        <p:nvPicPr>
          <p:cNvPr id="2" name="Picture 1">
            <a:extLst>
              <a:ext uri="{FF2B5EF4-FFF2-40B4-BE49-F238E27FC236}">
                <a16:creationId xmlns:a16="http://schemas.microsoft.com/office/drawing/2014/main" id="{701E28BA-6719-9E48-D32A-A08451D188E6}"/>
              </a:ext>
            </a:extLst>
          </p:cNvPr>
          <p:cNvPicPr>
            <a:picLocks noChangeAspect="1"/>
          </p:cNvPicPr>
          <p:nvPr/>
        </p:nvPicPr>
        <p:blipFill>
          <a:blip r:embed="rId6"/>
          <a:stretch>
            <a:fillRect/>
          </a:stretch>
        </p:blipFill>
        <p:spPr>
          <a:xfrm>
            <a:off x="2784418" y="287906"/>
            <a:ext cx="7175614" cy="3005588"/>
          </a:xfrm>
          <a:prstGeom prst="rect">
            <a:avLst/>
          </a:prstGeom>
        </p:spPr>
      </p:pic>
    </p:spTree>
    <p:extLst>
      <p:ext uri="{BB962C8B-B14F-4D97-AF65-F5344CB8AC3E}">
        <p14:creationId xmlns:p14="http://schemas.microsoft.com/office/powerpoint/2010/main" val="4278372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1257300"/>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 thế giới tự nhiên, các loài vật luôn thích nghi với điều kiện biến đổi nhiệt độ của môi trường sống. Quan sát hình 3 và trả lời câu hỏi.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3C866392-C720-7D95-27F9-73A265CD8A98}"/>
              </a:ext>
            </a:extLst>
          </p:cNvPr>
          <p:cNvPicPr>
            <a:picLocks noChangeAspect="1"/>
          </p:cNvPicPr>
          <p:nvPr/>
        </p:nvPicPr>
        <p:blipFill>
          <a:blip r:embed="rId2"/>
          <a:stretch>
            <a:fillRect/>
          </a:stretch>
        </p:blipFill>
        <p:spPr>
          <a:xfrm>
            <a:off x="504825" y="1981200"/>
            <a:ext cx="567690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 Box 17">
            <a:extLst>
              <a:ext uri="{FF2B5EF4-FFF2-40B4-BE49-F238E27FC236}">
                <a16:creationId xmlns:a16="http://schemas.microsoft.com/office/drawing/2014/main" id="{584F2BE7-991A-9CE6-181F-A22F8A3994A1}"/>
              </a:ext>
            </a:extLst>
          </p:cNvPr>
          <p:cNvSpPr txBox="1">
            <a:spLocks noChangeArrowheads="1"/>
          </p:cNvSpPr>
          <p:nvPr/>
        </p:nvSpPr>
        <p:spPr bwMode="auto">
          <a:xfrm>
            <a:off x="6391275" y="1851233"/>
            <a:ext cx="5391150" cy="1384995"/>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2800" b="1" dirty="0">
                <a:solidFill>
                  <a:srgbClr val="FF0000"/>
                </a:solidFill>
                <a:latin typeface="Cambria" panose="02040503050406030204" pitchFamily="18" charset="0"/>
                <a:ea typeface="Cambria" panose="02040503050406030204" pitchFamily="18" charset="0"/>
                <a:cs typeface="Arial" panose="020B0604020202020204" pitchFamily="34" charset="0"/>
              </a:rPr>
              <a:t>Bộ lông dày của chim cánh cụt và gấu trắng Bắc Cực có tác dụng </a:t>
            </a:r>
            <a:r>
              <a:rPr lang="en-US" sz="2800" b="1" dirty="0" err="1">
                <a:solidFill>
                  <a:srgbClr val="FF0000"/>
                </a:solidFill>
                <a:latin typeface="Cambria" panose="02040503050406030204" pitchFamily="18" charset="0"/>
                <a:ea typeface="Cambria" panose="02040503050406030204" pitchFamily="18" charset="0"/>
                <a:cs typeface="Arial" panose="020B0604020202020204" pitchFamily="34" charset="0"/>
              </a:rPr>
              <a:t>gì</a:t>
            </a:r>
            <a:r>
              <a:rPr lang="en-US" sz="28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TextBox 6">
            <a:extLst>
              <a:ext uri="{FF2B5EF4-FFF2-40B4-BE49-F238E27FC236}">
                <a16:creationId xmlns:a16="http://schemas.microsoft.com/office/drawing/2014/main" id="{7A4AC5EC-2509-D374-2579-58FDA354D3C8}"/>
              </a:ext>
            </a:extLst>
          </p:cNvPr>
          <p:cNvSpPr txBox="1"/>
          <p:nvPr/>
        </p:nvSpPr>
        <p:spPr>
          <a:xfrm>
            <a:off x="7343775" y="3824752"/>
            <a:ext cx="4514850" cy="1815882"/>
          </a:xfrm>
          <a:custGeom>
            <a:avLst/>
            <a:gdLst>
              <a:gd name="connsiteX0" fmla="*/ 0 w 4514850"/>
              <a:gd name="connsiteY0" fmla="*/ 0 h 1815882"/>
              <a:gd name="connsiteX1" fmla="*/ 4514850 w 4514850"/>
              <a:gd name="connsiteY1" fmla="*/ 0 h 1815882"/>
              <a:gd name="connsiteX2" fmla="*/ 4514850 w 4514850"/>
              <a:gd name="connsiteY2" fmla="*/ 1815882 h 1815882"/>
              <a:gd name="connsiteX3" fmla="*/ 0 w 4514850"/>
              <a:gd name="connsiteY3" fmla="*/ 1815882 h 1815882"/>
              <a:gd name="connsiteX4" fmla="*/ 0 w 4514850"/>
              <a:gd name="connsiteY4" fmla="*/ 0 h 181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850" h="1815882" fill="none" extrusionOk="0">
                <a:moveTo>
                  <a:pt x="0" y="0"/>
                </a:moveTo>
                <a:cubicBezTo>
                  <a:pt x="693966" y="5222"/>
                  <a:pt x="3433122" y="24918"/>
                  <a:pt x="4514850" y="0"/>
                </a:cubicBezTo>
                <a:cubicBezTo>
                  <a:pt x="4425769" y="810927"/>
                  <a:pt x="4622781" y="1321230"/>
                  <a:pt x="4514850" y="1815882"/>
                </a:cubicBezTo>
                <a:cubicBezTo>
                  <a:pt x="3753038" y="1651121"/>
                  <a:pt x="914765" y="1934032"/>
                  <a:pt x="0" y="1815882"/>
                </a:cubicBezTo>
                <a:cubicBezTo>
                  <a:pt x="-147405" y="1540277"/>
                  <a:pt x="77581" y="880930"/>
                  <a:pt x="0" y="0"/>
                </a:cubicBezTo>
                <a:close/>
              </a:path>
              <a:path w="4514850" h="1815882" stroke="0" extrusionOk="0">
                <a:moveTo>
                  <a:pt x="0" y="0"/>
                </a:moveTo>
                <a:cubicBezTo>
                  <a:pt x="2117153" y="11849"/>
                  <a:pt x="2512342" y="-161459"/>
                  <a:pt x="4514850" y="0"/>
                </a:cubicBezTo>
                <a:cubicBezTo>
                  <a:pt x="4489465" y="588087"/>
                  <a:pt x="4391153" y="1217463"/>
                  <a:pt x="4514850" y="1815882"/>
                </a:cubicBezTo>
                <a:cubicBezTo>
                  <a:pt x="3286702" y="1670022"/>
                  <a:pt x="1963438" y="1737558"/>
                  <a:pt x="0" y="1815882"/>
                </a:cubicBezTo>
                <a:cubicBezTo>
                  <a:pt x="-4011" y="1213773"/>
                  <a:pt x="-140669" y="598785"/>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Bộ lông dày của chim cánh cụt và gấu trắng Bắc Cực có tác dụng giữ ấm cơ thể chúng</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a:extLst>
              <a:ext uri="{FF2B5EF4-FFF2-40B4-BE49-F238E27FC236}">
                <a16:creationId xmlns:a16="http://schemas.microsoft.com/office/drawing/2014/main" id="{00314D81-78AE-D082-99D7-8B82227BD5D5}"/>
              </a:ext>
            </a:extLst>
          </p:cNvPr>
          <p:cNvSpPr/>
          <p:nvPr/>
        </p:nvSpPr>
        <p:spPr>
          <a:xfrm>
            <a:off x="6430759" y="32373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97497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Text Box 17">
            <a:extLst>
              <a:ext uri="{FF2B5EF4-FFF2-40B4-BE49-F238E27FC236}">
                <a16:creationId xmlns:a16="http://schemas.microsoft.com/office/drawing/2014/main" id="{584F2BE7-991A-9CE6-181F-A22F8A3994A1}"/>
              </a:ext>
            </a:extLst>
          </p:cNvPr>
          <p:cNvSpPr txBox="1">
            <a:spLocks noChangeArrowheads="1"/>
          </p:cNvSpPr>
          <p:nvPr/>
        </p:nvSpPr>
        <p:spPr bwMode="auto">
          <a:xfrm>
            <a:off x="5219700" y="1165433"/>
            <a:ext cx="6400800" cy="1384995"/>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 lông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sói</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xám</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dày</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đông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rụng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xuân</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mọc</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trở</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thu</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tác</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gì</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TextBox 6">
            <a:extLst>
              <a:ext uri="{FF2B5EF4-FFF2-40B4-BE49-F238E27FC236}">
                <a16:creationId xmlns:a16="http://schemas.microsoft.com/office/drawing/2014/main" id="{7A4AC5EC-2509-D374-2579-58FDA354D3C8}"/>
              </a:ext>
            </a:extLst>
          </p:cNvPr>
          <p:cNvSpPr txBox="1"/>
          <p:nvPr/>
        </p:nvSpPr>
        <p:spPr>
          <a:xfrm>
            <a:off x="6238874" y="3005602"/>
            <a:ext cx="5591175" cy="2677656"/>
          </a:xfrm>
          <a:custGeom>
            <a:avLst/>
            <a:gdLst>
              <a:gd name="connsiteX0" fmla="*/ 0 w 5591175"/>
              <a:gd name="connsiteY0" fmla="*/ 0 h 2677656"/>
              <a:gd name="connsiteX1" fmla="*/ 5591175 w 5591175"/>
              <a:gd name="connsiteY1" fmla="*/ 0 h 2677656"/>
              <a:gd name="connsiteX2" fmla="*/ 5591175 w 5591175"/>
              <a:gd name="connsiteY2" fmla="*/ 2677656 h 2677656"/>
              <a:gd name="connsiteX3" fmla="*/ 0 w 5591175"/>
              <a:gd name="connsiteY3" fmla="*/ 2677656 h 2677656"/>
              <a:gd name="connsiteX4" fmla="*/ 0 w 5591175"/>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1175" h="2677656" fill="none" extrusionOk="0">
                <a:moveTo>
                  <a:pt x="0" y="0"/>
                </a:moveTo>
                <a:cubicBezTo>
                  <a:pt x="820829" y="5222"/>
                  <a:pt x="3194385" y="24918"/>
                  <a:pt x="5591175" y="0"/>
                </a:cubicBezTo>
                <a:cubicBezTo>
                  <a:pt x="5429930" y="443471"/>
                  <a:pt x="5547415" y="2294398"/>
                  <a:pt x="5591175" y="2677656"/>
                </a:cubicBezTo>
                <a:cubicBezTo>
                  <a:pt x="4557596" y="2512895"/>
                  <a:pt x="2050874" y="2795806"/>
                  <a:pt x="0" y="2677656"/>
                </a:cubicBezTo>
                <a:cubicBezTo>
                  <a:pt x="-55725" y="2302615"/>
                  <a:pt x="17072" y="757238"/>
                  <a:pt x="0" y="0"/>
                </a:cubicBezTo>
                <a:close/>
              </a:path>
              <a:path w="5591175" h="2677656" stroke="0" extrusionOk="0">
                <a:moveTo>
                  <a:pt x="0" y="0"/>
                </a:moveTo>
                <a:cubicBezTo>
                  <a:pt x="1988594" y="11849"/>
                  <a:pt x="4414830" y="-161459"/>
                  <a:pt x="5591175" y="0"/>
                </a:cubicBezTo>
                <a:cubicBezTo>
                  <a:pt x="5594305" y="477733"/>
                  <a:pt x="5489999" y="1625713"/>
                  <a:pt x="5591175" y="2677656"/>
                </a:cubicBezTo>
                <a:cubicBezTo>
                  <a:pt x="4144765" y="2531796"/>
                  <a:pt x="1434552" y="2599332"/>
                  <a:pt x="0" y="2677656"/>
                </a:cubicBezTo>
                <a:cubicBezTo>
                  <a:pt x="74291" y="1655518"/>
                  <a:pt x="168006" y="129867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Bộ lông của sói xám rất dày vào mùa đông để chống rét, mùa xuân rụng bớt để cơ thể mát vào mùa hè. Đến mùa thu lại mọc lại để chống rét vào mùa đông.</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a:extLst>
              <a:ext uri="{FF2B5EF4-FFF2-40B4-BE49-F238E27FC236}">
                <a16:creationId xmlns:a16="http://schemas.microsoft.com/office/drawing/2014/main" id="{00314D81-78AE-D082-99D7-8B82227BD5D5}"/>
              </a:ext>
            </a:extLst>
          </p:cNvPr>
          <p:cNvSpPr/>
          <p:nvPr/>
        </p:nvSpPr>
        <p:spPr>
          <a:xfrm>
            <a:off x="5278234" y="25134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2EEFA922-D35E-5526-5924-7B2AF432033D}"/>
              </a:ext>
            </a:extLst>
          </p:cNvPr>
          <p:cNvPicPr>
            <a:picLocks noChangeAspect="1"/>
          </p:cNvPicPr>
          <p:nvPr/>
        </p:nvPicPr>
        <p:blipFill>
          <a:blip r:embed="rId2"/>
          <a:stretch>
            <a:fillRect/>
          </a:stretch>
        </p:blipFill>
        <p:spPr>
          <a:xfrm>
            <a:off x="962025" y="1355770"/>
            <a:ext cx="4152900" cy="3597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07977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18CAB7EC-E85A-2735-26B2-057C1AA3B816}"/>
              </a:ext>
            </a:extLst>
          </p:cNvPr>
          <p:cNvPicPr>
            <a:picLocks noChangeAspect="1"/>
          </p:cNvPicPr>
          <p:nvPr/>
        </p:nvPicPr>
        <p:blipFill>
          <a:blip r:embed="rId2"/>
          <a:stretch>
            <a:fillRect/>
          </a:stretch>
        </p:blipFill>
        <p:spPr>
          <a:xfrm>
            <a:off x="852487" y="719137"/>
            <a:ext cx="3697111" cy="2424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 Box 17">
            <a:extLst>
              <a:ext uri="{FF2B5EF4-FFF2-40B4-BE49-F238E27FC236}">
                <a16:creationId xmlns:a16="http://schemas.microsoft.com/office/drawing/2014/main" id="{682F8A1C-18C8-057B-9314-DF83E77690E4}"/>
              </a:ext>
            </a:extLst>
          </p:cNvPr>
          <p:cNvSpPr txBox="1">
            <a:spLocks noChangeArrowheads="1"/>
          </p:cNvSpPr>
          <p:nvPr/>
        </p:nvSpPr>
        <p:spPr bwMode="auto">
          <a:xfrm>
            <a:off x="4772025" y="1327358"/>
            <a:ext cx="6181725"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Cô giáo và các bạn đứng quanh đống lửa để sưởi ấm.</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12188D72-85B4-6497-77C7-A31AA45F42A2}"/>
              </a:ext>
            </a:extLst>
          </p:cNvPr>
          <p:cNvPicPr>
            <a:picLocks noChangeAspect="1"/>
          </p:cNvPicPr>
          <p:nvPr/>
        </p:nvPicPr>
        <p:blipFill>
          <a:blip r:embed="rId3"/>
          <a:stretch>
            <a:fillRect/>
          </a:stretch>
        </p:blipFill>
        <p:spPr>
          <a:xfrm>
            <a:off x="1543049" y="3552359"/>
            <a:ext cx="2543175" cy="2529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 Box 17">
            <a:extLst>
              <a:ext uri="{FF2B5EF4-FFF2-40B4-BE49-F238E27FC236}">
                <a16:creationId xmlns:a16="http://schemas.microsoft.com/office/drawing/2014/main" id="{39275886-0341-047C-AEB6-D84402F5A22F}"/>
              </a:ext>
            </a:extLst>
          </p:cNvPr>
          <p:cNvSpPr txBox="1">
            <a:spLocks noChangeArrowheads="1"/>
          </p:cNvSpPr>
          <p:nvPr/>
        </p:nvSpPr>
        <p:spPr bwMode="auto">
          <a:xfrm>
            <a:off x="4762500" y="4108658"/>
            <a:ext cx="6181725"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Dùng ni lon chống rét cho cây trồng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59929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791222" y="1951757"/>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01F407BC-459E-4583-AAF4-B5955D791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782" y="2076222"/>
            <a:ext cx="1352167" cy="1913660"/>
          </a:xfrm>
          <a:prstGeom prst="rect">
            <a:avLst/>
          </a:prstGeom>
        </p:spPr>
      </p:pic>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94514" y="890793"/>
            <a:ext cx="3522099" cy="4284517"/>
          </a:xfrm>
          <a:prstGeom prst="rect">
            <a:avLst/>
          </a:prstGeom>
        </p:spPr>
      </p:pic>
      <p:sp>
        <p:nvSpPr>
          <p:cNvPr id="36" name="Rectangle 35">
            <a:extLst>
              <a:ext uri="{FF2B5EF4-FFF2-40B4-BE49-F238E27FC236}">
                <a16:creationId xmlns:a16="http://schemas.microsoft.com/office/drawing/2014/main" id="{032D2FB2-5BDD-400C-9E97-13EED3ACCE16}"/>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94BE250-F1D5-459F-BFEA-5DDF647809D4}"/>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6576575-ADA1-4944-AFAF-339BF39A1165}"/>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65CA745E-B4C7-4636-9857-7A3248E3D329}"/>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F3967DA-336F-4FC9-AF05-173AA98F53CA}"/>
              </a:ext>
            </a:extLst>
          </p:cNvPr>
          <p:cNvSpPr/>
          <p:nvPr/>
        </p:nvSpPr>
        <p:spPr>
          <a:xfrm>
            <a:off x="129297" y="3714750"/>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518695A-384E-4C37-A233-6F6C7BEEF6B7}"/>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09257E9B-3FA5-4867-986D-D25D332B4DF9}"/>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7A66147-253E-4B64-9A6A-7C0BDA909C42}"/>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a:extLst>
              <a:ext uri="{FF2B5EF4-FFF2-40B4-BE49-F238E27FC236}">
                <a16:creationId xmlns:a16="http://schemas.microsoft.com/office/drawing/2014/main" id="{AA8DA606-8FDD-4431-978E-1FD6649C65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4" y="1407967"/>
            <a:ext cx="443345" cy="443345"/>
          </a:xfrm>
          <a:prstGeom prst="rect">
            <a:avLst/>
          </a:prstGeom>
        </p:spPr>
      </p:pic>
      <p:pic>
        <p:nvPicPr>
          <p:cNvPr id="49" name="Graphic 48" descr="Line arrow Straight">
            <a:extLst>
              <a:ext uri="{FF2B5EF4-FFF2-40B4-BE49-F238E27FC236}">
                <a16:creationId xmlns:a16="http://schemas.microsoft.com/office/drawing/2014/main" id="{2ABD3046-1545-4818-80BD-5DA08B1C074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78748" y="4982442"/>
            <a:ext cx="443345" cy="443345"/>
          </a:xfrm>
          <a:prstGeom prst="rect">
            <a:avLst/>
          </a:prstGeom>
        </p:spPr>
      </p:pic>
      <p:grpSp>
        <p:nvGrpSpPr>
          <p:cNvPr id="50" name="Group 49">
            <a:extLst>
              <a:ext uri="{FF2B5EF4-FFF2-40B4-BE49-F238E27FC236}">
                <a16:creationId xmlns:a16="http://schemas.microsoft.com/office/drawing/2014/main" id="{E5334101-AAA8-4111-9E8D-D7AC09F051B2}"/>
              </a:ext>
            </a:extLst>
          </p:cNvPr>
          <p:cNvGrpSpPr/>
          <p:nvPr/>
        </p:nvGrpSpPr>
        <p:grpSpPr>
          <a:xfrm>
            <a:off x="413314" y="518681"/>
            <a:ext cx="311797" cy="167984"/>
            <a:chOff x="2858712" y="1880751"/>
            <a:chExt cx="346363" cy="304800"/>
          </a:xfrm>
        </p:grpSpPr>
        <p:cxnSp>
          <p:nvCxnSpPr>
            <p:cNvPr id="51" name="Straight Connector 50">
              <a:extLst>
                <a:ext uri="{FF2B5EF4-FFF2-40B4-BE49-F238E27FC236}">
                  <a16:creationId xmlns:a16="http://schemas.microsoft.com/office/drawing/2014/main" id="{376076BB-0E17-43FE-A675-E8D1BDA2984D}"/>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17E7B04-99D0-4AF7-A969-FA74CF8A1EC8}"/>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B9C7E76-E090-48A8-ADEC-0F6295598486}"/>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5F2F795A-7EB1-49C4-8731-5278D61947D0}"/>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55" name="TextBox 54">
            <a:extLst>
              <a:ext uri="{FF2B5EF4-FFF2-40B4-BE49-F238E27FC236}">
                <a16:creationId xmlns:a16="http://schemas.microsoft.com/office/drawing/2014/main" id="{BEE5574A-2BD2-42E7-B664-0A9B7DBFD7CB}"/>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56" name="TextBox 55">
            <a:extLst>
              <a:ext uri="{FF2B5EF4-FFF2-40B4-BE49-F238E27FC236}">
                <a16:creationId xmlns:a16="http://schemas.microsoft.com/office/drawing/2014/main" id="{2CDDC06B-AB6A-4DA2-865A-DF6CA5411793}"/>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57" name="TextBox 56">
            <a:extLst>
              <a:ext uri="{FF2B5EF4-FFF2-40B4-BE49-F238E27FC236}">
                <a16:creationId xmlns:a16="http://schemas.microsoft.com/office/drawing/2014/main" id="{7D09A14F-20FF-4EF0-B5C5-C8D0B11440EA}"/>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58" name="TextBox 57">
            <a:extLst>
              <a:ext uri="{FF2B5EF4-FFF2-40B4-BE49-F238E27FC236}">
                <a16:creationId xmlns:a16="http://schemas.microsoft.com/office/drawing/2014/main" id="{F0A315EA-BBC7-4DDC-8EA1-840D17605778}"/>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2" name="Picture 1">
            <a:extLst>
              <a:ext uri="{FF2B5EF4-FFF2-40B4-BE49-F238E27FC236}">
                <a16:creationId xmlns:a16="http://schemas.microsoft.com/office/drawing/2014/main" id="{67F1EB7C-1506-AF92-C44E-EC32AEAEC2E4}"/>
              </a:ext>
            </a:extLst>
          </p:cNvPr>
          <p:cNvPicPr>
            <a:picLocks noChangeAspect="1"/>
          </p:cNvPicPr>
          <p:nvPr/>
        </p:nvPicPr>
        <p:blipFill>
          <a:blip r:embed="rId9"/>
          <a:stretch>
            <a:fillRect/>
          </a:stretch>
        </p:blipFill>
        <p:spPr>
          <a:xfrm>
            <a:off x="3065599" y="564131"/>
            <a:ext cx="7108552" cy="3005588"/>
          </a:xfrm>
          <a:prstGeom prst="rect">
            <a:avLst/>
          </a:prstGeom>
        </p:spPr>
      </p:pic>
    </p:spTree>
    <p:extLst>
      <p:ext uri="{BB962C8B-B14F-4D97-AF65-F5344CB8AC3E}">
        <p14:creationId xmlns:p14="http://schemas.microsoft.com/office/powerpoint/2010/main" val="969693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a:extLst>
              <a:ext uri="{FF2B5EF4-FFF2-40B4-BE49-F238E27FC236}">
                <a16:creationId xmlns:a16="http://schemas.microsoft.com/office/drawing/2014/main" id="{5DCCEC73-0CEC-9CE3-3065-FE754CAA5E83}"/>
              </a:ext>
            </a:extLst>
          </p:cNvPr>
          <p:cNvSpPr/>
          <p:nvPr/>
        </p:nvSpPr>
        <p:spPr>
          <a:xfrm>
            <a:off x="695325" y="650592"/>
            <a:ext cx="7613522" cy="1200329"/>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Kể tên một số vật dẫn nhiệt tốt, dẫn nhiệt kém có trong nhà em</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a:extLst>
              <a:ext uri="{FF2B5EF4-FFF2-40B4-BE49-F238E27FC236}">
                <a16:creationId xmlns:a16="http://schemas.microsoft.com/office/drawing/2014/main" id="{3832A390-5C3B-9F89-D249-46A581C57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a:extLst>
              <a:ext uri="{FF2B5EF4-FFF2-40B4-BE49-F238E27FC236}">
                <a16:creationId xmlns:a16="http://schemas.microsoft.com/office/drawing/2014/main" id="{20399A5E-76AE-AFDC-081A-DFEB08324D21}"/>
              </a:ext>
            </a:extLst>
          </p:cNvPr>
          <p:cNvSpPr txBox="1">
            <a:spLocks noChangeArrowheads="1"/>
          </p:cNvSpPr>
          <p:nvPr/>
        </p:nvSpPr>
        <p:spPr bwMode="auto">
          <a:xfrm>
            <a:off x="819150" y="2832308"/>
            <a:ext cx="7686676" cy="2062103"/>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Vật dẫn nhiệt tốt: nồi, chảo inox; xoong gang; thìa kim loại,…</a:t>
            </a:r>
          </a:p>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Vật dẫn nhiệt kém: Áo len, rèm vải, chăn len,…</a:t>
            </a:r>
          </a:p>
        </p:txBody>
      </p:sp>
    </p:spTree>
    <p:extLst>
      <p:ext uri="{BB962C8B-B14F-4D97-AF65-F5344CB8AC3E}">
        <p14:creationId xmlns:p14="http://schemas.microsoft.com/office/powerpoint/2010/main" val="2037535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483C51C3-700A-4314-BEA0-3D4287B70164}"/>
              </a:ext>
            </a:extLst>
          </p:cNvPr>
          <p:cNvSpPr txBox="1"/>
          <p:nvPr/>
        </p:nvSpPr>
        <p:spPr>
          <a:xfrm>
            <a:off x="1327714" y="347649"/>
            <a:ext cx="10218292" cy="1464231"/>
          </a:xfrm>
          <a:prstGeom prst="round2DiagRect">
            <a:avLst/>
          </a:prstGeom>
          <a:solidFill>
            <a:srgbClr val="D9ED92"/>
          </a:solidFill>
          <a:ln w="57150">
            <a:solidFill>
              <a:srgbClr val="52B69A"/>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Trong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dẫn</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nhiệt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tốt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Arrow: Right 38">
            <a:extLst>
              <a:ext uri="{FF2B5EF4-FFF2-40B4-BE49-F238E27FC236}">
                <a16:creationId xmlns:a16="http://schemas.microsoft.com/office/drawing/2014/main" id="{05648F5C-E5FA-4B99-A9F2-B3CD1DCBC3E2}"/>
              </a:ext>
            </a:extLst>
          </p:cNvPr>
          <p:cNvSpPr/>
          <p:nvPr/>
        </p:nvSpPr>
        <p:spPr>
          <a:xfrm rot="16200000">
            <a:off x="11187488" y="5913292"/>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descr="Close">
            <a:extLst>
              <a:ext uri="{FF2B5EF4-FFF2-40B4-BE49-F238E27FC236}">
                <a16:creationId xmlns:a16="http://schemas.microsoft.com/office/drawing/2014/main" id="{7F0E1B69-494B-45A4-932B-043CFC7AC50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7825" y="6038137"/>
            <a:ext cx="397254" cy="397254"/>
          </a:xfrm>
          <a:prstGeom prst="rect">
            <a:avLst/>
          </a:prstGeom>
        </p:spPr>
      </p:pic>
      <p:pic>
        <p:nvPicPr>
          <p:cNvPr id="42" name="Graphic 41" descr="Close">
            <a:extLst>
              <a:ext uri="{FF2B5EF4-FFF2-40B4-BE49-F238E27FC236}">
                <a16:creationId xmlns:a16="http://schemas.microsoft.com/office/drawing/2014/main" id="{4BE340A5-4E92-4E2E-A1D2-0E562B64CE6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1767" y="6038137"/>
            <a:ext cx="397254" cy="397254"/>
          </a:xfrm>
          <a:prstGeom prst="rect">
            <a:avLst/>
          </a:prstGeom>
        </p:spPr>
      </p:pic>
      <p:pic>
        <p:nvPicPr>
          <p:cNvPr id="43" name="Graphic 42" descr="Close">
            <a:extLst>
              <a:ext uri="{FF2B5EF4-FFF2-40B4-BE49-F238E27FC236}">
                <a16:creationId xmlns:a16="http://schemas.microsoft.com/office/drawing/2014/main" id="{6DD9D8A8-11F5-48D9-B779-BB33188DC92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704" y="6038137"/>
            <a:ext cx="397254" cy="397254"/>
          </a:xfrm>
          <a:prstGeom prst="rect">
            <a:avLst/>
          </a:prstGeom>
        </p:spPr>
      </p:pic>
      <p:grpSp>
        <p:nvGrpSpPr>
          <p:cNvPr id="7" name="Group 6">
            <a:extLst>
              <a:ext uri="{FF2B5EF4-FFF2-40B4-BE49-F238E27FC236}">
                <a16:creationId xmlns:a16="http://schemas.microsoft.com/office/drawing/2014/main" id="{1DDE24E2-FC1F-4084-B746-FD72C98B0204}"/>
              </a:ext>
            </a:extLst>
          </p:cNvPr>
          <p:cNvGrpSpPr/>
          <p:nvPr/>
        </p:nvGrpSpPr>
        <p:grpSpPr>
          <a:xfrm>
            <a:off x="1679768" y="1944541"/>
            <a:ext cx="9343231" cy="1262000"/>
            <a:chOff x="1679768" y="1944541"/>
            <a:chExt cx="9343231" cy="1262000"/>
          </a:xfrm>
        </p:grpSpPr>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9768" y="1944541"/>
              <a:ext cx="9343231" cy="1262000"/>
            </a:xfrm>
            <a:prstGeom prst="rect">
              <a:avLst/>
            </a:prstGeom>
          </p:spPr>
        </p:pic>
        <p:sp>
          <p:nvSpPr>
            <p:cNvPr id="60" name="Rectangle: Rounded Corners 8">
              <a:extLst>
                <a:ext uri="{FF2B5EF4-FFF2-40B4-BE49-F238E27FC236}">
                  <a16:creationId xmlns:a16="http://schemas.microsoft.com/office/drawing/2014/main" id="{D0A29492-AB75-4DBB-A9CF-3523384C021E}"/>
                </a:ext>
              </a:extLst>
            </p:cNvPr>
            <p:cNvSpPr/>
            <p:nvPr/>
          </p:nvSpPr>
          <p:spPr>
            <a:xfrm>
              <a:off x="2634019" y="2006621"/>
              <a:ext cx="8321545" cy="111238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sz="3600" b="1" dirty="0" err="1">
                  <a:solidFill>
                    <a:prstClr val="black">
                      <a:lumMod val="95000"/>
                      <a:lumOff val="5000"/>
                    </a:prstClr>
                  </a:solidFill>
                  <a:latin typeface="Calibri" panose="020F0502020204030204"/>
                </a:rPr>
                <a:t>Đôi</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dép</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nhựa</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D1DDA0BB-555F-465F-A216-DD6C21CDE3F0}"/>
              </a:ext>
            </a:extLst>
          </p:cNvPr>
          <p:cNvGrpSpPr/>
          <p:nvPr/>
        </p:nvGrpSpPr>
        <p:grpSpPr>
          <a:xfrm>
            <a:off x="1679767" y="3300847"/>
            <a:ext cx="9343231" cy="1274620"/>
            <a:chOff x="1679767" y="3300847"/>
            <a:chExt cx="9343231" cy="1274620"/>
          </a:xfrm>
        </p:grpSpPr>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9767" y="3300847"/>
              <a:ext cx="9343231" cy="1274620"/>
            </a:xfrm>
            <a:prstGeom prst="rect">
              <a:avLst/>
            </a:prstGeom>
          </p:spPr>
        </p:pic>
        <p:sp>
          <p:nvSpPr>
            <p:cNvPr id="61" name="Rectangle: Rounded Corners 66">
              <a:extLst>
                <a:ext uri="{FF2B5EF4-FFF2-40B4-BE49-F238E27FC236}">
                  <a16:creationId xmlns:a16="http://schemas.microsoft.com/office/drawing/2014/main" id="{705ACE6D-C16F-4B83-84DF-D39FF57D5948}"/>
                </a:ext>
              </a:extLst>
            </p:cNvPr>
            <p:cNvSpPr/>
            <p:nvPr/>
          </p:nvSpPr>
          <p:spPr>
            <a:xfrm>
              <a:off x="2634019" y="3373085"/>
              <a:ext cx="8338781" cy="113683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Thanh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thép</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7C964D0E-9B33-420F-AB8A-147BDC8E1EE9}"/>
              </a:ext>
            </a:extLst>
          </p:cNvPr>
          <p:cNvGrpSpPr/>
          <p:nvPr/>
        </p:nvGrpSpPr>
        <p:grpSpPr>
          <a:xfrm>
            <a:off x="1665231" y="4802434"/>
            <a:ext cx="9357767" cy="1262000"/>
            <a:chOff x="1665231" y="4802434"/>
            <a:chExt cx="9357767" cy="1262000"/>
          </a:xfrm>
        </p:grpSpPr>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5231" y="4802434"/>
              <a:ext cx="9357767" cy="1262000"/>
            </a:xfrm>
            <a:prstGeom prst="rect">
              <a:avLst/>
            </a:prstGeom>
          </p:spPr>
        </p:pic>
        <p:sp>
          <p:nvSpPr>
            <p:cNvPr id="62" name="Rectangle: Rounded Corners 67">
              <a:extLst>
                <a:ext uri="{FF2B5EF4-FFF2-40B4-BE49-F238E27FC236}">
                  <a16:creationId xmlns:a16="http://schemas.microsoft.com/office/drawing/2014/main" id="{DCB4D6FE-F522-494A-95C5-66CCB374E7C2}"/>
                </a:ext>
              </a:extLst>
            </p:cNvPr>
            <p:cNvSpPr/>
            <p:nvPr/>
          </p:nvSpPr>
          <p:spPr>
            <a:xfrm>
              <a:off x="2634020" y="4887825"/>
              <a:ext cx="8321544" cy="1093875"/>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sz="3600" b="1" dirty="0" err="1">
                  <a:solidFill>
                    <a:prstClr val="black">
                      <a:lumMod val="95000"/>
                      <a:lumOff val="5000"/>
                    </a:prstClr>
                  </a:solidFill>
                  <a:latin typeface="Calibri" panose="020F0502020204030204"/>
                </a:rPr>
                <a:t>Đôi</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đũa</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tre</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pic>
        <p:nvPicPr>
          <p:cNvPr id="44" name="Picture 43">
            <a:extLst>
              <a:ext uri="{FF2B5EF4-FFF2-40B4-BE49-F238E27FC236}">
                <a16:creationId xmlns:a16="http://schemas.microsoft.com/office/drawing/2014/main" id="{837B7BF3-FEF2-46F6-859A-E2E5D8DF4447}"/>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188516" y="3670179"/>
            <a:ext cx="1523181" cy="1136833"/>
          </a:xfrm>
          <a:prstGeom prst="rect">
            <a:avLst/>
          </a:prstGeom>
        </p:spPr>
      </p:pic>
      <p:sp>
        <p:nvSpPr>
          <p:cNvPr id="45" name="Rectangle 44">
            <a:extLst>
              <a:ext uri="{FF2B5EF4-FFF2-40B4-BE49-F238E27FC236}">
                <a16:creationId xmlns:a16="http://schemas.microsoft.com/office/drawing/2014/main" id="{9F3B264E-CE61-4F5C-A0AD-32D957CCD37E}"/>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31B51A5D-7C36-4843-9B8D-5DE5C260029C}"/>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04FC840-2CA5-493D-988C-A09245B9A0FB}"/>
              </a:ext>
            </a:extLst>
          </p:cNvPr>
          <p:cNvSpPr/>
          <p:nvPr/>
        </p:nvSpPr>
        <p:spPr>
          <a:xfrm>
            <a:off x="129297" y="1927512"/>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A115B482-3CE5-4160-86BF-347BEC558191}"/>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BB95A917-F9D4-4BBD-B596-B110DC84B351}"/>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E807DBB4-9CA0-4BDB-90FD-FBA5C529D905}"/>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1192DB8-82DA-40C3-B62C-0FC12BA6FEA6}"/>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6EC68D55-6F5C-4084-A76A-164297AE4663}"/>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Graphic 55" descr="Line arrow Straight">
            <a:extLst>
              <a:ext uri="{FF2B5EF4-FFF2-40B4-BE49-F238E27FC236}">
                <a16:creationId xmlns:a16="http://schemas.microsoft.com/office/drawing/2014/main" id="{C4013A00-A846-4A51-ADC7-4C34451C9C7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4824" y="1407967"/>
            <a:ext cx="443345" cy="443345"/>
          </a:xfrm>
          <a:prstGeom prst="rect">
            <a:avLst/>
          </a:prstGeom>
        </p:spPr>
      </p:pic>
      <p:pic>
        <p:nvPicPr>
          <p:cNvPr id="57" name="Graphic 56" descr="Line arrow Straight">
            <a:extLst>
              <a:ext uri="{FF2B5EF4-FFF2-40B4-BE49-F238E27FC236}">
                <a16:creationId xmlns:a16="http://schemas.microsoft.com/office/drawing/2014/main" id="{1BFB9D4D-FCCC-4F7D-B0C5-231DF5123FF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378748" y="4982442"/>
            <a:ext cx="443345" cy="443345"/>
          </a:xfrm>
          <a:prstGeom prst="rect">
            <a:avLst/>
          </a:prstGeom>
        </p:spPr>
      </p:pic>
      <p:grpSp>
        <p:nvGrpSpPr>
          <p:cNvPr id="58" name="Group 57">
            <a:extLst>
              <a:ext uri="{FF2B5EF4-FFF2-40B4-BE49-F238E27FC236}">
                <a16:creationId xmlns:a16="http://schemas.microsoft.com/office/drawing/2014/main" id="{3AA4CBE6-1A32-4F46-ACEE-88EF5DA87FB1}"/>
              </a:ext>
            </a:extLst>
          </p:cNvPr>
          <p:cNvGrpSpPr/>
          <p:nvPr/>
        </p:nvGrpSpPr>
        <p:grpSpPr>
          <a:xfrm>
            <a:off x="413314" y="518681"/>
            <a:ext cx="311797" cy="167984"/>
            <a:chOff x="2858712" y="1880751"/>
            <a:chExt cx="346363" cy="304800"/>
          </a:xfrm>
        </p:grpSpPr>
        <p:cxnSp>
          <p:nvCxnSpPr>
            <p:cNvPr id="59" name="Straight Connector 58">
              <a:extLst>
                <a:ext uri="{FF2B5EF4-FFF2-40B4-BE49-F238E27FC236}">
                  <a16:creationId xmlns:a16="http://schemas.microsoft.com/office/drawing/2014/main" id="{B14F5231-8F0B-4215-AE6C-ADB43039536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1AB9B9C-85EB-44AB-A969-6CAE4E8E1AAB}"/>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95B998D-7CDF-4039-9789-6E12F16BE025}"/>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681E1DCE-16D2-421C-9A2F-3A73EC51229B}"/>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66" name="TextBox 65">
            <a:extLst>
              <a:ext uri="{FF2B5EF4-FFF2-40B4-BE49-F238E27FC236}">
                <a16:creationId xmlns:a16="http://schemas.microsoft.com/office/drawing/2014/main" id="{4184A9E9-AC33-46AC-9525-D76CFEDB37FC}"/>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67" name="TextBox 66">
            <a:extLst>
              <a:ext uri="{FF2B5EF4-FFF2-40B4-BE49-F238E27FC236}">
                <a16:creationId xmlns:a16="http://schemas.microsoft.com/office/drawing/2014/main" id="{1CB45281-5230-4F4F-BEDC-116F6B20D942}"/>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68" name="TextBox 67">
            <a:extLst>
              <a:ext uri="{FF2B5EF4-FFF2-40B4-BE49-F238E27FC236}">
                <a16:creationId xmlns:a16="http://schemas.microsoft.com/office/drawing/2014/main" id="{10E62C95-F257-401B-9E04-65B56AF265C0}"/>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70" name="TextBox 69">
            <a:extLst>
              <a:ext uri="{FF2B5EF4-FFF2-40B4-BE49-F238E27FC236}">
                <a16:creationId xmlns:a16="http://schemas.microsoft.com/office/drawing/2014/main" id="{217DD69B-5A0E-49B4-9337-C45C17A5B40D}"/>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Tree>
    <p:extLst>
      <p:ext uri="{BB962C8B-B14F-4D97-AF65-F5344CB8AC3E}">
        <p14:creationId xmlns:p14="http://schemas.microsoft.com/office/powerpoint/2010/main" val="1111028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14:presetBounceEnd="71000">
                                      <p:stCondLst>
                                        <p:cond delay="0"/>
                                      </p:stCondLst>
                                      <p:endCondLst>
                                        <p:cond evt="onNext" delay="0">
                                          <p:tgtEl>
                                            <p:sldTgt/>
                                          </p:tgtEl>
                                        </p:cond>
                                      </p:endCondLst>
                                      <p:childTnLst>
                                        <p:animMotion origin="layout" path="M 0 0 L 0 -0.25 E" pathEditMode="relative" ptsTypes="" p14:bounceEnd="71000">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1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483C51C3-700A-4314-BEA0-3D4287B70164}"/>
              </a:ext>
            </a:extLst>
          </p:cNvPr>
          <p:cNvSpPr txBox="1"/>
          <p:nvPr/>
        </p:nvSpPr>
        <p:spPr>
          <a:xfrm>
            <a:off x="1327714" y="347649"/>
            <a:ext cx="10218292" cy="1464231"/>
          </a:xfrm>
          <a:prstGeom prst="round2DiagRect">
            <a:avLst/>
          </a:prstGeom>
          <a:solidFill>
            <a:srgbClr val="D9ED92"/>
          </a:solidFill>
          <a:ln w="57150">
            <a:solidFill>
              <a:srgbClr val="52B69A"/>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Trong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dẫn</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nhiệt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kém</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Arrow: Right 38">
            <a:extLst>
              <a:ext uri="{FF2B5EF4-FFF2-40B4-BE49-F238E27FC236}">
                <a16:creationId xmlns:a16="http://schemas.microsoft.com/office/drawing/2014/main" id="{05648F5C-E5FA-4B99-A9F2-B3CD1DCBC3E2}"/>
              </a:ext>
            </a:extLst>
          </p:cNvPr>
          <p:cNvSpPr/>
          <p:nvPr/>
        </p:nvSpPr>
        <p:spPr>
          <a:xfrm rot="16200000">
            <a:off x="11187488" y="5913292"/>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descr="Close">
            <a:extLst>
              <a:ext uri="{FF2B5EF4-FFF2-40B4-BE49-F238E27FC236}">
                <a16:creationId xmlns:a16="http://schemas.microsoft.com/office/drawing/2014/main" id="{7F0E1B69-494B-45A4-932B-043CFC7AC50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7825" y="6038137"/>
            <a:ext cx="397254" cy="397254"/>
          </a:xfrm>
          <a:prstGeom prst="rect">
            <a:avLst/>
          </a:prstGeom>
        </p:spPr>
      </p:pic>
      <p:pic>
        <p:nvPicPr>
          <p:cNvPr id="42" name="Graphic 41" descr="Close">
            <a:extLst>
              <a:ext uri="{FF2B5EF4-FFF2-40B4-BE49-F238E27FC236}">
                <a16:creationId xmlns:a16="http://schemas.microsoft.com/office/drawing/2014/main" id="{4BE340A5-4E92-4E2E-A1D2-0E562B64CE6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1767" y="6038137"/>
            <a:ext cx="397254" cy="397254"/>
          </a:xfrm>
          <a:prstGeom prst="rect">
            <a:avLst/>
          </a:prstGeom>
        </p:spPr>
      </p:pic>
      <p:pic>
        <p:nvPicPr>
          <p:cNvPr id="43" name="Graphic 42" descr="Close">
            <a:extLst>
              <a:ext uri="{FF2B5EF4-FFF2-40B4-BE49-F238E27FC236}">
                <a16:creationId xmlns:a16="http://schemas.microsoft.com/office/drawing/2014/main" id="{6DD9D8A8-11F5-48D9-B779-BB33188DC92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704" y="6038137"/>
            <a:ext cx="397254" cy="397254"/>
          </a:xfrm>
          <a:prstGeom prst="rect">
            <a:avLst/>
          </a:prstGeom>
        </p:spPr>
      </p:pic>
      <p:grpSp>
        <p:nvGrpSpPr>
          <p:cNvPr id="7" name="Group 6">
            <a:extLst>
              <a:ext uri="{FF2B5EF4-FFF2-40B4-BE49-F238E27FC236}">
                <a16:creationId xmlns:a16="http://schemas.microsoft.com/office/drawing/2014/main" id="{1DDE24E2-FC1F-4084-B746-FD72C98B0204}"/>
              </a:ext>
            </a:extLst>
          </p:cNvPr>
          <p:cNvGrpSpPr/>
          <p:nvPr/>
        </p:nvGrpSpPr>
        <p:grpSpPr>
          <a:xfrm>
            <a:off x="1679768" y="1944541"/>
            <a:ext cx="9343231" cy="1262000"/>
            <a:chOff x="1679768" y="1944541"/>
            <a:chExt cx="9343231" cy="1262000"/>
          </a:xfrm>
        </p:grpSpPr>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9768" y="1944541"/>
              <a:ext cx="9343231" cy="1262000"/>
            </a:xfrm>
            <a:prstGeom prst="rect">
              <a:avLst/>
            </a:prstGeom>
          </p:spPr>
        </p:pic>
        <p:sp>
          <p:nvSpPr>
            <p:cNvPr id="60" name="Rectangle: Rounded Corners 8">
              <a:extLst>
                <a:ext uri="{FF2B5EF4-FFF2-40B4-BE49-F238E27FC236}">
                  <a16:creationId xmlns:a16="http://schemas.microsoft.com/office/drawing/2014/main" id="{D0A29492-AB75-4DBB-A9CF-3523384C021E}"/>
                </a:ext>
              </a:extLst>
            </p:cNvPr>
            <p:cNvSpPr/>
            <p:nvPr/>
          </p:nvSpPr>
          <p:spPr>
            <a:xfrm>
              <a:off x="2634019" y="2006621"/>
              <a:ext cx="8321545" cy="111238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Thìa</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inox</a:t>
              </a:r>
            </a:p>
          </p:txBody>
        </p:sp>
      </p:grpSp>
      <p:grpSp>
        <p:nvGrpSpPr>
          <p:cNvPr id="8" name="Group 7">
            <a:extLst>
              <a:ext uri="{FF2B5EF4-FFF2-40B4-BE49-F238E27FC236}">
                <a16:creationId xmlns:a16="http://schemas.microsoft.com/office/drawing/2014/main" id="{D1DDA0BB-555F-465F-A216-DD6C21CDE3F0}"/>
              </a:ext>
            </a:extLst>
          </p:cNvPr>
          <p:cNvGrpSpPr/>
          <p:nvPr/>
        </p:nvGrpSpPr>
        <p:grpSpPr>
          <a:xfrm>
            <a:off x="1679767" y="3300847"/>
            <a:ext cx="9343231" cy="1274620"/>
            <a:chOff x="1679767" y="3300847"/>
            <a:chExt cx="9343231" cy="1274620"/>
          </a:xfrm>
        </p:grpSpPr>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9767" y="3300847"/>
              <a:ext cx="9343231" cy="1274620"/>
            </a:xfrm>
            <a:prstGeom prst="rect">
              <a:avLst/>
            </a:prstGeom>
          </p:spPr>
        </p:pic>
        <p:sp>
          <p:nvSpPr>
            <p:cNvPr id="61" name="Rectangle: Rounded Corners 66">
              <a:extLst>
                <a:ext uri="{FF2B5EF4-FFF2-40B4-BE49-F238E27FC236}">
                  <a16:creationId xmlns:a16="http://schemas.microsoft.com/office/drawing/2014/main" id="{705ACE6D-C16F-4B83-84DF-D39FF57D5948}"/>
                </a:ext>
              </a:extLst>
            </p:cNvPr>
            <p:cNvSpPr/>
            <p:nvPr/>
          </p:nvSpPr>
          <p:spPr>
            <a:xfrm>
              <a:off x="2634019" y="3373085"/>
              <a:ext cx="8338781" cy="113683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Nồi</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gang</a:t>
              </a:r>
            </a:p>
          </p:txBody>
        </p:sp>
      </p:grpSp>
      <p:grpSp>
        <p:nvGrpSpPr>
          <p:cNvPr id="9" name="Group 8">
            <a:extLst>
              <a:ext uri="{FF2B5EF4-FFF2-40B4-BE49-F238E27FC236}">
                <a16:creationId xmlns:a16="http://schemas.microsoft.com/office/drawing/2014/main" id="{7C964D0E-9B33-420F-AB8A-147BDC8E1EE9}"/>
              </a:ext>
            </a:extLst>
          </p:cNvPr>
          <p:cNvGrpSpPr/>
          <p:nvPr/>
        </p:nvGrpSpPr>
        <p:grpSpPr>
          <a:xfrm>
            <a:off x="1665231" y="4802434"/>
            <a:ext cx="9357767" cy="1262000"/>
            <a:chOff x="1665231" y="4802434"/>
            <a:chExt cx="9357767" cy="1262000"/>
          </a:xfrm>
        </p:grpSpPr>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5231" y="4802434"/>
              <a:ext cx="9357767" cy="1262000"/>
            </a:xfrm>
            <a:prstGeom prst="rect">
              <a:avLst/>
            </a:prstGeom>
          </p:spPr>
        </p:pic>
        <p:sp>
          <p:nvSpPr>
            <p:cNvPr id="62" name="Rectangle: Rounded Corners 67">
              <a:extLst>
                <a:ext uri="{FF2B5EF4-FFF2-40B4-BE49-F238E27FC236}">
                  <a16:creationId xmlns:a16="http://schemas.microsoft.com/office/drawing/2014/main" id="{DCB4D6FE-F522-494A-95C5-66CCB374E7C2}"/>
                </a:ext>
              </a:extLst>
            </p:cNvPr>
            <p:cNvSpPr/>
            <p:nvPr/>
          </p:nvSpPr>
          <p:spPr>
            <a:xfrm>
              <a:off x="2634020" y="4887825"/>
              <a:ext cx="8321544" cy="1093875"/>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Đôi</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đũa</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tre</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pic>
        <p:nvPicPr>
          <p:cNvPr id="44" name="Picture 43">
            <a:extLst>
              <a:ext uri="{FF2B5EF4-FFF2-40B4-BE49-F238E27FC236}">
                <a16:creationId xmlns:a16="http://schemas.microsoft.com/office/drawing/2014/main" id="{837B7BF3-FEF2-46F6-859A-E2E5D8DF4447}"/>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645591" y="4670304"/>
            <a:ext cx="1523181" cy="1136833"/>
          </a:xfrm>
          <a:prstGeom prst="rect">
            <a:avLst/>
          </a:prstGeom>
        </p:spPr>
      </p:pic>
      <p:sp>
        <p:nvSpPr>
          <p:cNvPr id="45" name="Rectangle 44">
            <a:extLst>
              <a:ext uri="{FF2B5EF4-FFF2-40B4-BE49-F238E27FC236}">
                <a16:creationId xmlns:a16="http://schemas.microsoft.com/office/drawing/2014/main" id="{9F3B264E-CE61-4F5C-A0AD-32D957CCD37E}"/>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31B51A5D-7C36-4843-9B8D-5DE5C260029C}"/>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04FC840-2CA5-493D-988C-A09245B9A0FB}"/>
              </a:ext>
            </a:extLst>
          </p:cNvPr>
          <p:cNvSpPr/>
          <p:nvPr/>
        </p:nvSpPr>
        <p:spPr>
          <a:xfrm>
            <a:off x="129297" y="1927512"/>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A115B482-3CE5-4160-86BF-347BEC558191}"/>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BB95A917-F9D4-4BBD-B596-B110DC84B351}"/>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E807DBB4-9CA0-4BDB-90FD-FBA5C529D905}"/>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1192DB8-82DA-40C3-B62C-0FC12BA6FEA6}"/>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6EC68D55-6F5C-4084-A76A-164297AE4663}"/>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Graphic 55" descr="Line arrow Straight">
            <a:extLst>
              <a:ext uri="{FF2B5EF4-FFF2-40B4-BE49-F238E27FC236}">
                <a16:creationId xmlns:a16="http://schemas.microsoft.com/office/drawing/2014/main" id="{C4013A00-A846-4A51-ADC7-4C34451C9C7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4824" y="1407967"/>
            <a:ext cx="443345" cy="443345"/>
          </a:xfrm>
          <a:prstGeom prst="rect">
            <a:avLst/>
          </a:prstGeom>
        </p:spPr>
      </p:pic>
      <p:pic>
        <p:nvPicPr>
          <p:cNvPr id="57" name="Graphic 56" descr="Line arrow Straight">
            <a:extLst>
              <a:ext uri="{FF2B5EF4-FFF2-40B4-BE49-F238E27FC236}">
                <a16:creationId xmlns:a16="http://schemas.microsoft.com/office/drawing/2014/main" id="{1BFB9D4D-FCCC-4F7D-B0C5-231DF5123FF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378748" y="4982442"/>
            <a:ext cx="443345" cy="443345"/>
          </a:xfrm>
          <a:prstGeom prst="rect">
            <a:avLst/>
          </a:prstGeom>
        </p:spPr>
      </p:pic>
      <p:grpSp>
        <p:nvGrpSpPr>
          <p:cNvPr id="58" name="Group 57">
            <a:extLst>
              <a:ext uri="{FF2B5EF4-FFF2-40B4-BE49-F238E27FC236}">
                <a16:creationId xmlns:a16="http://schemas.microsoft.com/office/drawing/2014/main" id="{3AA4CBE6-1A32-4F46-ACEE-88EF5DA87FB1}"/>
              </a:ext>
            </a:extLst>
          </p:cNvPr>
          <p:cNvGrpSpPr/>
          <p:nvPr/>
        </p:nvGrpSpPr>
        <p:grpSpPr>
          <a:xfrm>
            <a:off x="413314" y="518681"/>
            <a:ext cx="311797" cy="167984"/>
            <a:chOff x="2858712" y="1880751"/>
            <a:chExt cx="346363" cy="304800"/>
          </a:xfrm>
        </p:grpSpPr>
        <p:cxnSp>
          <p:nvCxnSpPr>
            <p:cNvPr id="59" name="Straight Connector 58">
              <a:extLst>
                <a:ext uri="{FF2B5EF4-FFF2-40B4-BE49-F238E27FC236}">
                  <a16:creationId xmlns:a16="http://schemas.microsoft.com/office/drawing/2014/main" id="{B14F5231-8F0B-4215-AE6C-ADB43039536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1AB9B9C-85EB-44AB-A969-6CAE4E8E1AAB}"/>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95B998D-7CDF-4039-9789-6E12F16BE025}"/>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681E1DCE-16D2-421C-9A2F-3A73EC51229B}"/>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66" name="TextBox 65">
            <a:extLst>
              <a:ext uri="{FF2B5EF4-FFF2-40B4-BE49-F238E27FC236}">
                <a16:creationId xmlns:a16="http://schemas.microsoft.com/office/drawing/2014/main" id="{4184A9E9-AC33-46AC-9525-D76CFEDB37FC}"/>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67" name="TextBox 66">
            <a:extLst>
              <a:ext uri="{FF2B5EF4-FFF2-40B4-BE49-F238E27FC236}">
                <a16:creationId xmlns:a16="http://schemas.microsoft.com/office/drawing/2014/main" id="{1CB45281-5230-4F4F-BEDC-116F6B20D942}"/>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68" name="TextBox 67">
            <a:extLst>
              <a:ext uri="{FF2B5EF4-FFF2-40B4-BE49-F238E27FC236}">
                <a16:creationId xmlns:a16="http://schemas.microsoft.com/office/drawing/2014/main" id="{10E62C95-F257-401B-9E04-65B56AF265C0}"/>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70" name="TextBox 69">
            <a:extLst>
              <a:ext uri="{FF2B5EF4-FFF2-40B4-BE49-F238E27FC236}">
                <a16:creationId xmlns:a16="http://schemas.microsoft.com/office/drawing/2014/main" id="{217DD69B-5A0E-49B4-9337-C45C17A5B40D}"/>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Tree>
    <p:extLst>
      <p:ext uri="{BB962C8B-B14F-4D97-AF65-F5344CB8AC3E}">
        <p14:creationId xmlns:p14="http://schemas.microsoft.com/office/powerpoint/2010/main" val="763986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14:presetBounceEnd="71000">
                                      <p:stCondLst>
                                        <p:cond delay="0"/>
                                      </p:stCondLst>
                                      <p:endCondLst>
                                        <p:cond evt="onNext" delay="0">
                                          <p:tgtEl>
                                            <p:sldTgt/>
                                          </p:tgtEl>
                                        </p:cond>
                                      </p:endCondLst>
                                      <p:childTnLst>
                                        <p:animMotion origin="layout" path="M 0 0 L 0 -0.25 E" pathEditMode="relative" ptsTypes="" p14:bounceEnd="71000">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1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741E79-0491-4133-A5BC-9D6CA78FA84E}"/>
              </a:ext>
            </a:extLst>
          </p:cNvPr>
          <p:cNvSpPr/>
          <p:nvPr/>
        </p:nvSpPr>
        <p:spPr>
          <a:xfrm>
            <a:off x="387364" y="401781"/>
            <a:ext cx="11111345" cy="605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Giáo vi</a:t>
            </a:r>
          </a:p>
        </p:txBody>
      </p:sp>
      <p:pic>
        <p:nvPicPr>
          <p:cNvPr id="13" name="Graphic 12" descr="Close">
            <a:extLst>
              <a:ext uri="{FF2B5EF4-FFF2-40B4-BE49-F238E27FC236}">
                <a16:creationId xmlns:a16="http://schemas.microsoft.com/office/drawing/2014/main" id="{3D45A188-9696-4D71-A954-92BAD5A5BBF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791" y="1499251"/>
            <a:ext cx="397254" cy="397254"/>
          </a:xfrm>
          <a:prstGeom prst="rect">
            <a:avLst/>
          </a:prstGeom>
        </p:spPr>
      </p:pic>
      <p:sp>
        <p:nvSpPr>
          <p:cNvPr id="14" name="TextBox 13">
            <a:extLst>
              <a:ext uri="{FF2B5EF4-FFF2-40B4-BE49-F238E27FC236}">
                <a16:creationId xmlns:a16="http://schemas.microsoft.com/office/drawing/2014/main" id="{3D2C7E67-552F-414E-970A-B1F9541220A5}"/>
              </a:ext>
            </a:extLst>
          </p:cNvPr>
          <p:cNvSpPr txBox="1"/>
          <p:nvPr/>
        </p:nvSpPr>
        <p:spPr>
          <a:xfrm>
            <a:off x="554183" y="0"/>
            <a:ext cx="864339"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rPr>
              <a:t>…</a:t>
            </a:r>
          </a:p>
        </p:txBody>
      </p:sp>
      <p:sp>
        <p:nvSpPr>
          <p:cNvPr id="17" name="TextBox 16">
            <a:extLst>
              <a:ext uri="{FF2B5EF4-FFF2-40B4-BE49-F238E27FC236}">
                <a16:creationId xmlns:a16="http://schemas.microsoft.com/office/drawing/2014/main" id="{D3080B61-E3C7-490D-908D-937B9FD016BA}"/>
              </a:ext>
            </a:extLst>
          </p:cNvPr>
          <p:cNvSpPr txBox="1"/>
          <p:nvPr/>
        </p:nvSpPr>
        <p:spPr>
          <a:xfrm>
            <a:off x="6374001" y="2517974"/>
            <a:ext cx="14350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 * * * *</a:t>
            </a:r>
          </a:p>
        </p:txBody>
      </p:sp>
      <p:pic>
        <p:nvPicPr>
          <p:cNvPr id="19" name="Graphic 18" descr="Close">
            <a:extLst>
              <a:ext uri="{FF2B5EF4-FFF2-40B4-BE49-F238E27FC236}">
                <a16:creationId xmlns:a16="http://schemas.microsoft.com/office/drawing/2014/main" id="{DD8DFEBF-9817-49B6-B9BE-70468E4C1D4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6254" y="5635091"/>
            <a:ext cx="397254" cy="397254"/>
          </a:xfrm>
          <a:prstGeom prst="rect">
            <a:avLst/>
          </a:prstGeom>
        </p:spPr>
      </p:pic>
      <p:pic>
        <p:nvPicPr>
          <p:cNvPr id="20" name="Graphic 19" descr="Close">
            <a:extLst>
              <a:ext uri="{FF2B5EF4-FFF2-40B4-BE49-F238E27FC236}">
                <a16:creationId xmlns:a16="http://schemas.microsoft.com/office/drawing/2014/main" id="{A1F6D2FB-681B-4333-AD66-77D363A5154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0196" y="5635091"/>
            <a:ext cx="397254" cy="397254"/>
          </a:xfrm>
          <a:prstGeom prst="rect">
            <a:avLst/>
          </a:prstGeom>
        </p:spPr>
      </p:pic>
      <p:pic>
        <p:nvPicPr>
          <p:cNvPr id="21" name="Graphic 20" descr="Close">
            <a:extLst>
              <a:ext uri="{FF2B5EF4-FFF2-40B4-BE49-F238E27FC236}">
                <a16:creationId xmlns:a16="http://schemas.microsoft.com/office/drawing/2014/main" id="{8D3A0CA8-2DA5-480A-AF61-E8189DF9240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2133" y="5635091"/>
            <a:ext cx="397254" cy="397254"/>
          </a:xfrm>
          <a:prstGeom prst="rect">
            <a:avLst/>
          </a:prstGeom>
        </p:spPr>
      </p:pic>
      <p:pic>
        <p:nvPicPr>
          <p:cNvPr id="22" name="Graphic 21" descr="Close">
            <a:extLst>
              <a:ext uri="{FF2B5EF4-FFF2-40B4-BE49-F238E27FC236}">
                <a16:creationId xmlns:a16="http://schemas.microsoft.com/office/drawing/2014/main" id="{63403E3B-F1F5-4C31-9BCB-C6A1F7C2FCD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04181" y="5635091"/>
            <a:ext cx="397254" cy="397254"/>
          </a:xfrm>
          <a:prstGeom prst="rect">
            <a:avLst/>
          </a:prstGeom>
        </p:spPr>
      </p:pic>
      <p:sp>
        <p:nvSpPr>
          <p:cNvPr id="23" name="TextBox 22">
            <a:extLst>
              <a:ext uri="{FF2B5EF4-FFF2-40B4-BE49-F238E27FC236}">
                <a16:creationId xmlns:a16="http://schemas.microsoft.com/office/drawing/2014/main" id="{B4C43AED-71F2-4AA1-89EF-AEEA4DE118A2}"/>
              </a:ext>
            </a:extLst>
          </p:cNvPr>
          <p:cNvSpPr txBox="1"/>
          <p:nvPr/>
        </p:nvSpPr>
        <p:spPr>
          <a:xfrm>
            <a:off x="11078974" y="997527"/>
            <a:ext cx="615553" cy="1528624"/>
          </a:xfrm>
          <a:prstGeom prst="rect">
            <a:avLst/>
          </a:prstGeom>
          <a:noFill/>
        </p:spPr>
        <p:txBody>
          <a:bodyPr ve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a:t>
            </a:r>
          </a:p>
        </p:txBody>
      </p:sp>
      <p:sp>
        <p:nvSpPr>
          <p:cNvPr id="24" name="Arrow: Right 23">
            <a:extLst>
              <a:ext uri="{FF2B5EF4-FFF2-40B4-BE49-F238E27FC236}">
                <a16:creationId xmlns:a16="http://schemas.microsoft.com/office/drawing/2014/main" id="{7AC0774B-F536-446B-A14D-B4572A573EA8}"/>
              </a:ext>
            </a:extLst>
          </p:cNvPr>
          <p:cNvSpPr/>
          <p:nvPr/>
        </p:nvSpPr>
        <p:spPr>
          <a:xfrm>
            <a:off x="7547551" y="1132976"/>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Right 26">
            <a:extLst>
              <a:ext uri="{FF2B5EF4-FFF2-40B4-BE49-F238E27FC236}">
                <a16:creationId xmlns:a16="http://schemas.microsoft.com/office/drawing/2014/main" id="{6EB9C0CD-A183-40E1-9791-42329CC270D6}"/>
              </a:ext>
            </a:extLst>
          </p:cNvPr>
          <p:cNvSpPr/>
          <p:nvPr/>
        </p:nvSpPr>
        <p:spPr>
          <a:xfrm rot="16200000">
            <a:off x="460992" y="5596377"/>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5503" y="4414722"/>
            <a:ext cx="3022548" cy="2041496"/>
          </a:xfrm>
          <a:prstGeom prst="rect">
            <a:avLst/>
          </a:prstGeom>
        </p:spPr>
      </p:pic>
      <p:pic>
        <p:nvPicPr>
          <p:cNvPr id="30" name="Picture 29">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t="1" r="55441" b="41224"/>
          <a:stretch/>
        </p:blipFill>
        <p:spPr>
          <a:xfrm>
            <a:off x="382368" y="997527"/>
            <a:ext cx="2944837" cy="2587283"/>
          </a:xfrm>
          <a:prstGeom prst="rect">
            <a:avLst/>
          </a:prstGeom>
        </p:spPr>
      </p:pic>
      <p:pic>
        <p:nvPicPr>
          <p:cNvPr id="31" name="Picture 30">
            <a:extLst>
              <a:ext uri="{FF2B5EF4-FFF2-40B4-BE49-F238E27FC236}">
                <a16:creationId xmlns:a16="http://schemas.microsoft.com/office/drawing/2014/main" id="{F4364F4C-196C-4CA5-906E-2471BF66A121}"/>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a:off x="8447997" y="2526151"/>
            <a:ext cx="3050712" cy="3955310"/>
          </a:xfrm>
          <a:prstGeom prst="rect">
            <a:avLst/>
          </a:prstGeom>
        </p:spPr>
      </p:pic>
      <p:pic>
        <p:nvPicPr>
          <p:cNvPr id="36" name="Picture 35" descr="A picture containing text, clipart&#10;&#10;Description automatically generated">
            <a:extLst>
              <a:ext uri="{FF2B5EF4-FFF2-40B4-BE49-F238E27FC236}">
                <a16:creationId xmlns:a16="http://schemas.microsoft.com/office/drawing/2014/main" id="{92B2A9F3-476A-4EEB-88F5-D55D9115AD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4025" y="1005520"/>
            <a:ext cx="2117919" cy="1912545"/>
          </a:xfrm>
          <a:prstGeom prst="rect">
            <a:avLst/>
          </a:prstGeom>
        </p:spPr>
      </p:pic>
      <p:sp>
        <p:nvSpPr>
          <p:cNvPr id="9" name="Rectangle 8">
            <a:extLst>
              <a:ext uri="{FF2B5EF4-FFF2-40B4-BE49-F238E27FC236}">
                <a16:creationId xmlns:a16="http://schemas.microsoft.com/office/drawing/2014/main" id="{7E8478ED-58D5-4E71-B21C-242C7B50BFB3}"/>
              </a:ext>
            </a:extLst>
          </p:cNvPr>
          <p:cNvSpPr/>
          <p:nvPr/>
        </p:nvSpPr>
        <p:spPr>
          <a:xfrm>
            <a:off x="392360" y="401781"/>
            <a:ext cx="11111345"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6646" y="-940890"/>
            <a:ext cx="4893712" cy="4295014"/>
          </a:xfrm>
          <a:prstGeom prst="rect">
            <a:avLst/>
          </a:prstGeom>
        </p:spPr>
      </p:pic>
      <p:pic>
        <p:nvPicPr>
          <p:cNvPr id="2" name="Picture 1">
            <a:extLst>
              <a:ext uri="{FF2B5EF4-FFF2-40B4-BE49-F238E27FC236}">
                <a16:creationId xmlns:a16="http://schemas.microsoft.com/office/drawing/2014/main" id="{5A0CF21A-35CB-42EC-0929-A0677AD38B22}"/>
              </a:ext>
            </a:extLst>
          </p:cNvPr>
          <p:cNvPicPr>
            <a:picLocks noChangeAspect="1"/>
          </p:cNvPicPr>
          <p:nvPr/>
        </p:nvPicPr>
        <p:blipFill>
          <a:blip r:embed="rId9"/>
          <a:stretch>
            <a:fillRect/>
          </a:stretch>
        </p:blipFill>
        <p:spPr>
          <a:xfrm>
            <a:off x="3641406" y="1157408"/>
            <a:ext cx="4413887" cy="1609483"/>
          </a:xfrm>
          <a:prstGeom prst="rect">
            <a:avLst/>
          </a:prstGeom>
        </p:spPr>
      </p:pic>
      <p:pic>
        <p:nvPicPr>
          <p:cNvPr id="5" name="Picture 4">
            <a:extLst>
              <a:ext uri="{FF2B5EF4-FFF2-40B4-BE49-F238E27FC236}">
                <a16:creationId xmlns:a16="http://schemas.microsoft.com/office/drawing/2014/main" id="{E5A2788A-8380-F4EB-D6A0-E8AF6B388350}"/>
              </a:ext>
            </a:extLst>
          </p:cNvPr>
          <p:cNvPicPr>
            <a:picLocks noChangeAspect="1"/>
          </p:cNvPicPr>
          <p:nvPr/>
        </p:nvPicPr>
        <p:blipFill>
          <a:blip r:embed="rId10"/>
          <a:stretch>
            <a:fillRect/>
          </a:stretch>
        </p:blipFill>
        <p:spPr>
          <a:xfrm>
            <a:off x="1930917" y="2884442"/>
            <a:ext cx="8577815" cy="2517866"/>
          </a:xfrm>
          <a:prstGeom prst="rect">
            <a:avLst/>
          </a:prstGeom>
        </p:spPr>
      </p:pic>
      <p:pic>
        <p:nvPicPr>
          <p:cNvPr id="8" name="Picture 7">
            <a:extLst>
              <a:ext uri="{FF2B5EF4-FFF2-40B4-BE49-F238E27FC236}">
                <a16:creationId xmlns:a16="http://schemas.microsoft.com/office/drawing/2014/main" id="{CA510A08-06AB-08B0-90EF-9D17D28EE216}"/>
              </a:ext>
            </a:extLst>
          </p:cNvPr>
          <p:cNvPicPr>
            <a:picLocks noChangeAspect="1"/>
          </p:cNvPicPr>
          <p:nvPr/>
        </p:nvPicPr>
        <p:blipFill>
          <a:blip r:embed="rId11"/>
          <a:stretch>
            <a:fillRect/>
          </a:stretch>
        </p:blipFill>
        <p:spPr>
          <a:xfrm>
            <a:off x="1907962" y="2370544"/>
            <a:ext cx="1975275" cy="859611"/>
          </a:xfrm>
          <a:prstGeom prst="rect">
            <a:avLst/>
          </a:prstGeom>
        </p:spPr>
      </p:pic>
      <p:sp>
        <p:nvSpPr>
          <p:cNvPr id="4" name="TextBox 3">
            <a:extLst>
              <a:ext uri="{FF2B5EF4-FFF2-40B4-BE49-F238E27FC236}">
                <a16:creationId xmlns:a16="http://schemas.microsoft.com/office/drawing/2014/main" id="{6F7EF95D-B2E8-6BAE-2E61-47FEB601465B}"/>
              </a:ext>
            </a:extLst>
          </p:cNvPr>
          <p:cNvSpPr txBox="1"/>
          <p:nvPr/>
        </p:nvSpPr>
        <p:spPr>
          <a:xfrm>
            <a:off x="5391150" y="5019675"/>
            <a:ext cx="1952625" cy="646331"/>
          </a:xfrm>
          <a:prstGeom prst="rect">
            <a:avLst/>
          </a:prstGeom>
          <a:noFill/>
        </p:spPr>
        <p:txBody>
          <a:bodyPr wrap="square" rtlCol="0">
            <a:spAutoFit/>
          </a:bodyPr>
          <a:lstStyle/>
          <a:p>
            <a:r>
              <a:rPr lang="en-US" sz="3600" b="1" dirty="0">
                <a:solidFill>
                  <a:srgbClr val="002060"/>
                </a:solidFill>
              </a:rPr>
              <a:t>(</a:t>
            </a:r>
            <a:r>
              <a:rPr lang="en-US" sz="3600" b="1" dirty="0" err="1">
                <a:solidFill>
                  <a:srgbClr val="002060"/>
                </a:solidFill>
              </a:rPr>
              <a:t>Tiết</a:t>
            </a:r>
            <a:r>
              <a:rPr lang="en-US" sz="3600" b="1" dirty="0">
                <a:solidFill>
                  <a:srgbClr val="002060"/>
                </a:solidFill>
              </a:rPr>
              <a:t> 2)</a:t>
            </a:r>
          </a:p>
        </p:txBody>
      </p:sp>
    </p:spTree>
    <p:extLst>
      <p:ext uri="{BB962C8B-B14F-4D97-AF65-F5344CB8AC3E}">
        <p14:creationId xmlns:p14="http://schemas.microsoft.com/office/powerpoint/2010/main" val="2033124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14:presetBounceEnd="55000">
                                      <p:stCondLst>
                                        <p:cond delay="0"/>
                                      </p:stCondLst>
                                      <p:endCondLst>
                                        <p:cond evt="onNext" delay="0">
                                          <p:tgtEl>
                                            <p:sldTgt/>
                                          </p:tgtEl>
                                        </p:cond>
                                      </p:endCondLst>
                                      <p:childTnLst>
                                        <p:animMotion origin="layout" path="M -0.01523 3.7037E-7 L 0.23477 3.7037E-7 " pathEditMode="relative" rAng="0" ptsTypes="AA" p14:bounceEnd="55000">
                                          <p:cBhvr>
                                            <p:cTn id="6" dur="2000" fill="hold"/>
                                            <p:tgtEl>
                                              <p:spTgt spid="24"/>
                                            </p:tgtEl>
                                            <p:attrNameLst>
                                              <p:attrName>ppt_x</p:attrName>
                                              <p:attrName>ppt_y</p:attrName>
                                            </p:attrNameLst>
                                          </p:cBhvr>
                                          <p:rCtr x="12500" y="0"/>
                                        </p:animMotion>
                                      </p:childTnLst>
                                    </p:cTn>
                                  </p:par>
                                  <p:par>
                                    <p:cTn id="7" presetID="64" presetClass="path" presetSubtype="0" repeatCount="indefinite" accel="50000" grpId="0" nodeType="withEffect" p14:presetBounceEnd="60000">
                                      <p:stCondLst>
                                        <p:cond delay="0"/>
                                      </p:stCondLst>
                                      <p:endCondLst>
                                        <p:cond evt="onNext" delay="0">
                                          <p:tgtEl>
                                            <p:sldTgt/>
                                          </p:tgtEl>
                                        </p:cond>
                                      </p:endCondLst>
                                      <p:childTnLst>
                                        <p:animMotion origin="layout" path="M 0 0 L 0 -0.25 E" pathEditMode="relative" ptsTypes="" p14:bounceEnd="60000">
                                          <p:cBhvr>
                                            <p:cTn id="8" dur="2000" fill="hold"/>
                                            <p:tgtEl>
                                              <p:spTgt spid="27"/>
                                            </p:tgtEl>
                                            <p:attrNameLst>
                                              <p:attrName>ppt_x</p:attrName>
                                              <p:attrName>ppt_y</p:attrName>
                                            </p:attrNameLst>
                                          </p:cBhvr>
                                        </p:animMotion>
                                      </p:childTnLst>
                                    </p:cTn>
                                  </p:par>
                                  <p:par>
                                    <p:cTn id="9" presetID="49" presetClass="entr" presetSubtype="0" repeatCount="indefinite" decel="100000" fill="hold" nodeType="withEffect">
                                      <p:stCondLst>
                                        <p:cond delay="0"/>
                                      </p:stCondLst>
                                      <p:endCondLst>
                                        <p:cond evt="onNext" delay="0">
                                          <p:tgtEl>
                                            <p:sldTgt/>
                                          </p:tgtEl>
                                        </p:cond>
                                      </p:endCondLst>
                                      <p:childTnLst>
                                        <p:set>
                                          <p:cBhvr>
                                            <p:cTn id="10" dur="1" fill="hold">
                                              <p:stCondLst>
                                                <p:cond delay="0"/>
                                              </p:stCondLst>
                                            </p:cTn>
                                            <p:tgtEl>
                                              <p:spTgt spid="21"/>
                                            </p:tgtEl>
                                            <p:attrNameLst>
                                              <p:attrName>style.visibility</p:attrName>
                                            </p:attrNameLst>
                                          </p:cBhvr>
                                          <p:to>
                                            <p:strVal val="visible"/>
                                          </p:to>
                                        </p:set>
                                        <p:anim calcmode="lin" valueType="num">
                                          <p:cBhvr>
                                            <p:cTn id="11" dur="2000" fill="hold"/>
                                            <p:tgtEl>
                                              <p:spTgt spid="21"/>
                                            </p:tgtEl>
                                            <p:attrNameLst>
                                              <p:attrName>ppt_w</p:attrName>
                                            </p:attrNameLst>
                                          </p:cBhvr>
                                          <p:tavLst>
                                            <p:tav tm="0">
                                              <p:val>
                                                <p:fltVal val="0"/>
                                              </p:val>
                                            </p:tav>
                                            <p:tav tm="100000">
                                              <p:val>
                                                <p:strVal val="#ppt_w"/>
                                              </p:val>
                                            </p:tav>
                                          </p:tavLst>
                                        </p:anim>
                                        <p:anim calcmode="lin" valueType="num">
                                          <p:cBhvr>
                                            <p:cTn id="12" dur="2000" fill="hold"/>
                                            <p:tgtEl>
                                              <p:spTgt spid="21"/>
                                            </p:tgtEl>
                                            <p:attrNameLst>
                                              <p:attrName>ppt_h</p:attrName>
                                            </p:attrNameLst>
                                          </p:cBhvr>
                                          <p:tavLst>
                                            <p:tav tm="0">
                                              <p:val>
                                                <p:fltVal val="0"/>
                                              </p:val>
                                            </p:tav>
                                            <p:tav tm="100000">
                                              <p:val>
                                                <p:strVal val="#ppt_h"/>
                                              </p:val>
                                            </p:tav>
                                          </p:tavLst>
                                        </p:anim>
                                        <p:anim calcmode="lin" valueType="num">
                                          <p:cBhvr>
                                            <p:cTn id="13" dur="2000" fill="hold"/>
                                            <p:tgtEl>
                                              <p:spTgt spid="21"/>
                                            </p:tgtEl>
                                            <p:attrNameLst>
                                              <p:attrName>style.rotation</p:attrName>
                                            </p:attrNameLst>
                                          </p:cBhvr>
                                          <p:tavLst>
                                            <p:tav tm="0">
                                              <p:val>
                                                <p:fltVal val="360"/>
                                              </p:val>
                                            </p:tav>
                                            <p:tav tm="100000">
                                              <p:val>
                                                <p:fltVal val="0"/>
                                              </p:val>
                                            </p:tav>
                                          </p:tavLst>
                                        </p:anim>
                                        <p:animEffect transition="in" filter="fade">
                                          <p:cBhvr>
                                            <p:cTn id="14" dur="2000"/>
                                            <p:tgtEl>
                                              <p:spTgt spid="21"/>
                                            </p:tgtEl>
                                          </p:cBhvr>
                                        </p:animEffect>
                                      </p:childTnLst>
                                    </p:cTn>
                                  </p:par>
                                  <p:par>
                                    <p:cTn id="15" presetID="49" presetClass="entr" presetSubtype="0" repeatCount="indefinite" decel="100000" fill="hold" nodeType="withEffect">
                                      <p:stCondLst>
                                        <p:cond delay="0"/>
                                      </p:stCondLst>
                                      <p:endCondLst>
                                        <p:cond evt="onNext" delay="0">
                                          <p:tgtEl>
                                            <p:sldTgt/>
                                          </p:tgtEl>
                                        </p:cond>
                                      </p:end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anim calcmode="lin" valueType="num">
                                          <p:cBhvr>
                                            <p:cTn id="19" dur="2000" fill="hold"/>
                                            <p:tgtEl>
                                              <p:spTgt spid="20"/>
                                            </p:tgtEl>
                                            <p:attrNameLst>
                                              <p:attrName>style.rotation</p:attrName>
                                            </p:attrNameLst>
                                          </p:cBhvr>
                                          <p:tavLst>
                                            <p:tav tm="0">
                                              <p:val>
                                                <p:fltVal val="360"/>
                                              </p:val>
                                            </p:tav>
                                            <p:tav tm="100000">
                                              <p:val>
                                                <p:fltVal val="0"/>
                                              </p:val>
                                            </p:tav>
                                          </p:tavLst>
                                        </p:anim>
                                        <p:animEffect transition="in" filter="fade">
                                          <p:cBhvr>
                                            <p:cTn id="20" dur="2000"/>
                                            <p:tgtEl>
                                              <p:spTgt spid="20"/>
                                            </p:tgtEl>
                                          </p:cBhvr>
                                        </p:animEffect>
                                      </p:childTnLst>
                                    </p:cTn>
                                  </p:par>
                                  <p:par>
                                    <p:cTn id="21" presetID="49" presetClass="entr" presetSubtype="0" repeatCount="indefinite" decel="100000" fill="hold" nodeType="withEffect">
                                      <p:stCondLst>
                                        <p:cond delay="0"/>
                                      </p:stCondLst>
                                      <p:endCondLst>
                                        <p:cond evt="onNext" delay="0">
                                          <p:tgtEl>
                                            <p:sldTgt/>
                                          </p:tgtEl>
                                        </p:cond>
                                      </p:end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360"/>
                                              </p:val>
                                            </p:tav>
                                            <p:tav tm="100000">
                                              <p:val>
                                                <p:fltVal val="0"/>
                                              </p:val>
                                            </p:tav>
                                          </p:tavLst>
                                        </p:anim>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stCondLst>
                                        <p:cond delay="0"/>
                                      </p:stCondLst>
                                      <p:endCondLst>
                                        <p:cond evt="onNext" delay="0">
                                          <p:tgtEl>
                                            <p:sldTgt/>
                                          </p:tgtEl>
                                        </p:cond>
                                      </p:endCondLst>
                                      <p:childTnLst>
                                        <p:animMotion origin="layout" path="M -0.01523 3.7037E-7 L 0.23477 3.7037E-7 " pathEditMode="relative" rAng="0" ptsTypes="AA">
                                          <p:cBhvr>
                                            <p:cTn id="6" dur="2000" fill="hold"/>
                                            <p:tgtEl>
                                              <p:spTgt spid="24"/>
                                            </p:tgtEl>
                                            <p:attrNameLst>
                                              <p:attrName>ppt_x</p:attrName>
                                              <p:attrName>ppt_y</p:attrName>
                                            </p:attrNameLst>
                                          </p:cBhvr>
                                          <p:rCtr x="12500" y="0"/>
                                        </p:animMotion>
                                      </p:childTnLst>
                                    </p:cTn>
                                  </p:par>
                                  <p:par>
                                    <p:cTn id="7"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8" dur="2000" fill="hold"/>
                                            <p:tgtEl>
                                              <p:spTgt spid="27"/>
                                            </p:tgtEl>
                                            <p:attrNameLst>
                                              <p:attrName>ppt_x</p:attrName>
                                              <p:attrName>ppt_y</p:attrName>
                                            </p:attrNameLst>
                                          </p:cBhvr>
                                        </p:animMotion>
                                      </p:childTnLst>
                                    </p:cTn>
                                  </p:par>
                                  <p:par>
                                    <p:cTn id="9" presetID="49" presetClass="entr" presetSubtype="0" repeatCount="indefinite" decel="100000" fill="hold" nodeType="withEffect">
                                      <p:stCondLst>
                                        <p:cond delay="0"/>
                                      </p:stCondLst>
                                      <p:endCondLst>
                                        <p:cond evt="onNext" delay="0">
                                          <p:tgtEl>
                                            <p:sldTgt/>
                                          </p:tgtEl>
                                        </p:cond>
                                      </p:endCondLst>
                                      <p:childTnLst>
                                        <p:set>
                                          <p:cBhvr>
                                            <p:cTn id="10" dur="1" fill="hold">
                                              <p:stCondLst>
                                                <p:cond delay="0"/>
                                              </p:stCondLst>
                                            </p:cTn>
                                            <p:tgtEl>
                                              <p:spTgt spid="21"/>
                                            </p:tgtEl>
                                            <p:attrNameLst>
                                              <p:attrName>style.visibility</p:attrName>
                                            </p:attrNameLst>
                                          </p:cBhvr>
                                          <p:to>
                                            <p:strVal val="visible"/>
                                          </p:to>
                                        </p:set>
                                        <p:anim calcmode="lin" valueType="num">
                                          <p:cBhvr>
                                            <p:cTn id="11" dur="2000" fill="hold"/>
                                            <p:tgtEl>
                                              <p:spTgt spid="21"/>
                                            </p:tgtEl>
                                            <p:attrNameLst>
                                              <p:attrName>ppt_w</p:attrName>
                                            </p:attrNameLst>
                                          </p:cBhvr>
                                          <p:tavLst>
                                            <p:tav tm="0">
                                              <p:val>
                                                <p:fltVal val="0"/>
                                              </p:val>
                                            </p:tav>
                                            <p:tav tm="100000">
                                              <p:val>
                                                <p:strVal val="#ppt_w"/>
                                              </p:val>
                                            </p:tav>
                                          </p:tavLst>
                                        </p:anim>
                                        <p:anim calcmode="lin" valueType="num">
                                          <p:cBhvr>
                                            <p:cTn id="12" dur="2000" fill="hold"/>
                                            <p:tgtEl>
                                              <p:spTgt spid="21"/>
                                            </p:tgtEl>
                                            <p:attrNameLst>
                                              <p:attrName>ppt_h</p:attrName>
                                            </p:attrNameLst>
                                          </p:cBhvr>
                                          <p:tavLst>
                                            <p:tav tm="0">
                                              <p:val>
                                                <p:fltVal val="0"/>
                                              </p:val>
                                            </p:tav>
                                            <p:tav tm="100000">
                                              <p:val>
                                                <p:strVal val="#ppt_h"/>
                                              </p:val>
                                            </p:tav>
                                          </p:tavLst>
                                        </p:anim>
                                        <p:anim calcmode="lin" valueType="num">
                                          <p:cBhvr>
                                            <p:cTn id="13" dur="2000" fill="hold"/>
                                            <p:tgtEl>
                                              <p:spTgt spid="21"/>
                                            </p:tgtEl>
                                            <p:attrNameLst>
                                              <p:attrName>style.rotation</p:attrName>
                                            </p:attrNameLst>
                                          </p:cBhvr>
                                          <p:tavLst>
                                            <p:tav tm="0">
                                              <p:val>
                                                <p:fltVal val="360"/>
                                              </p:val>
                                            </p:tav>
                                            <p:tav tm="100000">
                                              <p:val>
                                                <p:fltVal val="0"/>
                                              </p:val>
                                            </p:tav>
                                          </p:tavLst>
                                        </p:anim>
                                        <p:animEffect transition="in" filter="fade">
                                          <p:cBhvr>
                                            <p:cTn id="14" dur="2000"/>
                                            <p:tgtEl>
                                              <p:spTgt spid="21"/>
                                            </p:tgtEl>
                                          </p:cBhvr>
                                        </p:animEffect>
                                      </p:childTnLst>
                                    </p:cTn>
                                  </p:par>
                                  <p:par>
                                    <p:cTn id="15" presetID="49" presetClass="entr" presetSubtype="0" repeatCount="indefinite" decel="100000" fill="hold" nodeType="withEffect">
                                      <p:stCondLst>
                                        <p:cond delay="0"/>
                                      </p:stCondLst>
                                      <p:endCondLst>
                                        <p:cond evt="onNext" delay="0">
                                          <p:tgtEl>
                                            <p:sldTgt/>
                                          </p:tgtEl>
                                        </p:cond>
                                      </p:end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anim calcmode="lin" valueType="num">
                                          <p:cBhvr>
                                            <p:cTn id="19" dur="2000" fill="hold"/>
                                            <p:tgtEl>
                                              <p:spTgt spid="20"/>
                                            </p:tgtEl>
                                            <p:attrNameLst>
                                              <p:attrName>style.rotation</p:attrName>
                                            </p:attrNameLst>
                                          </p:cBhvr>
                                          <p:tavLst>
                                            <p:tav tm="0">
                                              <p:val>
                                                <p:fltVal val="360"/>
                                              </p:val>
                                            </p:tav>
                                            <p:tav tm="100000">
                                              <p:val>
                                                <p:fltVal val="0"/>
                                              </p:val>
                                            </p:tav>
                                          </p:tavLst>
                                        </p:anim>
                                        <p:animEffect transition="in" filter="fade">
                                          <p:cBhvr>
                                            <p:cTn id="20" dur="2000"/>
                                            <p:tgtEl>
                                              <p:spTgt spid="20"/>
                                            </p:tgtEl>
                                          </p:cBhvr>
                                        </p:animEffect>
                                      </p:childTnLst>
                                    </p:cTn>
                                  </p:par>
                                  <p:par>
                                    <p:cTn id="21" presetID="49" presetClass="entr" presetSubtype="0" repeatCount="indefinite" decel="100000" fill="hold" nodeType="withEffect">
                                      <p:stCondLst>
                                        <p:cond delay="0"/>
                                      </p:stCondLst>
                                      <p:endCondLst>
                                        <p:cond evt="onNext" delay="0">
                                          <p:tgtEl>
                                            <p:sldTgt/>
                                          </p:tgtEl>
                                        </p:cond>
                                      </p:end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360"/>
                                              </p:val>
                                            </p:tav>
                                            <p:tav tm="100000">
                                              <p:val>
                                                <p:fltVal val="0"/>
                                              </p:val>
                                            </p:tav>
                                          </p:tavLst>
                                        </p:anim>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791222" y="1951757"/>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01F407BC-459E-4583-AAF4-B5955D791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782" y="2076222"/>
            <a:ext cx="1352167" cy="1913660"/>
          </a:xfrm>
          <a:prstGeom prst="rect">
            <a:avLst/>
          </a:prstGeom>
        </p:spPr>
      </p:pic>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94514" y="380999"/>
            <a:ext cx="3522099" cy="4284517"/>
          </a:xfrm>
          <a:prstGeom prst="rect">
            <a:avLst/>
          </a:prstGeom>
        </p:spPr>
      </p:pic>
      <p:sp>
        <p:nvSpPr>
          <p:cNvPr id="59" name="Rectangle 58">
            <a:extLst>
              <a:ext uri="{FF2B5EF4-FFF2-40B4-BE49-F238E27FC236}">
                <a16:creationId xmlns:a16="http://schemas.microsoft.com/office/drawing/2014/main" id="{9E4D4290-0A7C-4CC1-AA00-2DB01D3B090C}"/>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64CE11B1-9724-472A-95E4-7F9707D462FB}"/>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Down 60">
            <a:extLst>
              <a:ext uri="{FF2B5EF4-FFF2-40B4-BE49-F238E27FC236}">
                <a16:creationId xmlns:a16="http://schemas.microsoft.com/office/drawing/2014/main" id="{7015DA37-D17D-42FD-B3D9-0AC84DD740C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3CE1BDD5-7D3C-4D72-8BBE-70B4118BF909}"/>
              </a:ext>
            </a:extLst>
          </p:cNvPr>
          <p:cNvGrpSpPr/>
          <p:nvPr/>
        </p:nvGrpSpPr>
        <p:grpSpPr>
          <a:xfrm>
            <a:off x="413314" y="518681"/>
            <a:ext cx="311797" cy="167984"/>
            <a:chOff x="2858712" y="1880751"/>
            <a:chExt cx="346363" cy="304800"/>
          </a:xfrm>
        </p:grpSpPr>
        <p:cxnSp>
          <p:nvCxnSpPr>
            <p:cNvPr id="63" name="Straight Connector 62">
              <a:extLst>
                <a:ext uri="{FF2B5EF4-FFF2-40B4-BE49-F238E27FC236}">
                  <a16:creationId xmlns:a16="http://schemas.microsoft.com/office/drawing/2014/main" id="{E69B5085-23DF-4154-BF87-0845A79C29AA}"/>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9DFDC0E-2FAF-454C-9EF9-1969037CBDD0}"/>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2E35C6D-87CB-416C-8BB8-A9B6E4DABFCC}"/>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54D00751-129F-4DC8-9541-BDE3AED66BDE}"/>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9A9C3B6F-D040-484B-9A73-9168F95ABCBC}"/>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77F4371A-5830-4E37-8126-062410BC1A2B}"/>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290F2D2E-D959-440C-9469-A258B9F772E2}"/>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C8741252-CAF5-4CCB-8F8F-F5C09C4AB74D}"/>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15BAB559-794E-45DF-BA65-1A626A616B0B}"/>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F9549823-F70C-4C14-9CB4-1F2A7AC04571}"/>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Graphic 72" descr="Line arrow Straight">
            <a:extLst>
              <a:ext uri="{FF2B5EF4-FFF2-40B4-BE49-F238E27FC236}">
                <a16:creationId xmlns:a16="http://schemas.microsoft.com/office/drawing/2014/main" id="{CC1F0AC5-0989-4A1C-B0CC-B573D24DC9D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4" y="1407967"/>
            <a:ext cx="443345" cy="443345"/>
          </a:xfrm>
          <a:prstGeom prst="rect">
            <a:avLst/>
          </a:prstGeom>
        </p:spPr>
      </p:pic>
      <p:pic>
        <p:nvPicPr>
          <p:cNvPr id="74" name="Graphic 73" descr="Line arrow Straight">
            <a:extLst>
              <a:ext uri="{FF2B5EF4-FFF2-40B4-BE49-F238E27FC236}">
                <a16:creationId xmlns:a16="http://schemas.microsoft.com/office/drawing/2014/main" id="{CDE10D76-33BB-4BC1-BBE1-87E878B5AF8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78748" y="4982442"/>
            <a:ext cx="443345" cy="443345"/>
          </a:xfrm>
          <a:prstGeom prst="rect">
            <a:avLst/>
          </a:prstGeom>
        </p:spPr>
      </p:pic>
      <p:sp>
        <p:nvSpPr>
          <p:cNvPr id="75" name="TextBox 74">
            <a:extLst>
              <a:ext uri="{FF2B5EF4-FFF2-40B4-BE49-F238E27FC236}">
                <a16:creationId xmlns:a16="http://schemas.microsoft.com/office/drawing/2014/main" id="{D1DB3077-4EAD-4CDB-92BC-3A70E5F003EA}"/>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76" name="TextBox 75">
            <a:extLst>
              <a:ext uri="{FF2B5EF4-FFF2-40B4-BE49-F238E27FC236}">
                <a16:creationId xmlns:a16="http://schemas.microsoft.com/office/drawing/2014/main" id="{CF6415E6-734F-4008-8D87-ED7D5591FFA9}"/>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77" name="TextBox 76">
            <a:extLst>
              <a:ext uri="{FF2B5EF4-FFF2-40B4-BE49-F238E27FC236}">
                <a16:creationId xmlns:a16="http://schemas.microsoft.com/office/drawing/2014/main" id="{70D9AC9F-142C-43A2-9D3E-1022C220C9F2}"/>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78" name="TextBox 77">
            <a:extLst>
              <a:ext uri="{FF2B5EF4-FFF2-40B4-BE49-F238E27FC236}">
                <a16:creationId xmlns:a16="http://schemas.microsoft.com/office/drawing/2014/main" id="{8163E632-F7D6-4036-B80C-3E7027C01361}"/>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79" name="TextBox 78">
            <a:extLst>
              <a:ext uri="{FF2B5EF4-FFF2-40B4-BE49-F238E27FC236}">
                <a16:creationId xmlns:a16="http://schemas.microsoft.com/office/drawing/2014/main" id="{7ABC6D29-413E-4EAF-8C11-0B63DD0D52A5}"/>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2" name="Picture 1">
            <a:extLst>
              <a:ext uri="{FF2B5EF4-FFF2-40B4-BE49-F238E27FC236}">
                <a16:creationId xmlns:a16="http://schemas.microsoft.com/office/drawing/2014/main" id="{038A5EFA-8855-C6F7-82AC-A95E0F807725}"/>
              </a:ext>
            </a:extLst>
          </p:cNvPr>
          <p:cNvPicPr>
            <a:picLocks noChangeAspect="1"/>
          </p:cNvPicPr>
          <p:nvPr/>
        </p:nvPicPr>
        <p:blipFill>
          <a:blip r:embed="rId9"/>
          <a:stretch>
            <a:fillRect/>
          </a:stretch>
        </p:blipFill>
        <p:spPr>
          <a:xfrm>
            <a:off x="2936818" y="326006"/>
            <a:ext cx="7175614" cy="3005588"/>
          </a:xfrm>
          <a:prstGeom prst="rect">
            <a:avLst/>
          </a:prstGeom>
        </p:spPr>
      </p:pic>
    </p:spTree>
    <p:extLst>
      <p:ext uri="{BB962C8B-B14F-4D97-AF65-F5344CB8AC3E}">
        <p14:creationId xmlns:p14="http://schemas.microsoft.com/office/powerpoint/2010/main" val="406072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06775" y="900546"/>
            <a:ext cx="10668000" cy="5652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6" name="Rectangle 5">
            <a:extLst>
              <a:ext uri="{FF2B5EF4-FFF2-40B4-BE49-F238E27FC236}">
                <a16:creationId xmlns:a16="http://schemas.microsoft.com/office/drawing/2014/main" id="{525E115A-CE20-47C8-AA2E-E28A7799D1E5}"/>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09B7B62F-1471-4D15-9D86-CB0C20018386}"/>
              </a:ext>
            </a:extLst>
          </p:cNvPr>
          <p:cNvGrpSpPr/>
          <p:nvPr/>
        </p:nvGrpSpPr>
        <p:grpSpPr>
          <a:xfrm>
            <a:off x="413314" y="518681"/>
            <a:ext cx="311797" cy="167984"/>
            <a:chOff x="2858712" y="1880751"/>
            <a:chExt cx="346363" cy="304800"/>
          </a:xfrm>
        </p:grpSpPr>
        <p:cxnSp>
          <p:nvCxnSpPr>
            <p:cNvPr id="28" name="Straight Connector 27">
              <a:extLst>
                <a:ext uri="{FF2B5EF4-FFF2-40B4-BE49-F238E27FC236}">
                  <a16:creationId xmlns:a16="http://schemas.microsoft.com/office/drawing/2014/main" id="{23990BE9-A728-40B4-A9A7-02AD9A0B4A7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3E35F6-C376-4AA0-9A97-C016257C189D}"/>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7368D2-49CE-4412-AAE8-732A7EF04571}"/>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6" name="Picture 45">
            <a:extLst>
              <a:ext uri="{FF2B5EF4-FFF2-40B4-BE49-F238E27FC236}">
                <a16:creationId xmlns:a16="http://schemas.microsoft.com/office/drawing/2014/main" id="{328307A9-FE1C-4B9C-A5F9-80C82FE7EF8F}"/>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68848" y="899041"/>
            <a:ext cx="3522099" cy="4284517"/>
          </a:xfrm>
          <a:prstGeom prst="rect">
            <a:avLst/>
          </a:prstGeom>
        </p:spPr>
      </p:pic>
      <p:sp>
        <p:nvSpPr>
          <p:cNvPr id="38" name="Rectangle 37">
            <a:extLst>
              <a:ext uri="{FF2B5EF4-FFF2-40B4-BE49-F238E27FC236}">
                <a16:creationId xmlns:a16="http://schemas.microsoft.com/office/drawing/2014/main" id="{2D1EFF56-5306-4C11-9763-72DD28A7071E}"/>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CA1C7D3B-CFA0-42AD-989C-DFC3A5E3FAC9}"/>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9E3D200-2199-4AEA-B561-B169BDC2A9F0}"/>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FECCF240-F1D1-4875-872C-813441E9E956}"/>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7B16E97-B66D-458A-8C21-989019D04511}"/>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768156C8-B7EA-42AA-9F6D-EA015D70C6FE}"/>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86649CF-36F1-4D56-8C9E-9FC58603B2D9}"/>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a:extLst>
              <a:ext uri="{FF2B5EF4-FFF2-40B4-BE49-F238E27FC236}">
                <a16:creationId xmlns:a16="http://schemas.microsoft.com/office/drawing/2014/main" id="{099234C5-4BE4-4912-85C3-EBA97BE4100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4824" y="1407967"/>
            <a:ext cx="443345" cy="443345"/>
          </a:xfrm>
          <a:prstGeom prst="rect">
            <a:avLst/>
          </a:prstGeom>
        </p:spPr>
      </p:pic>
      <p:pic>
        <p:nvPicPr>
          <p:cNvPr id="49" name="Graphic 48" descr="Line arrow Straight">
            <a:extLst>
              <a:ext uri="{FF2B5EF4-FFF2-40B4-BE49-F238E27FC236}">
                <a16:creationId xmlns:a16="http://schemas.microsoft.com/office/drawing/2014/main" id="{B7F71E30-CE4E-478D-9453-AD5EE85ADD1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78748" y="4982442"/>
            <a:ext cx="443345" cy="443345"/>
          </a:xfrm>
          <a:prstGeom prst="rect">
            <a:avLst/>
          </a:prstGeom>
        </p:spPr>
      </p:pic>
      <p:sp>
        <p:nvSpPr>
          <p:cNvPr id="50" name="TextBox 49">
            <a:extLst>
              <a:ext uri="{FF2B5EF4-FFF2-40B4-BE49-F238E27FC236}">
                <a16:creationId xmlns:a16="http://schemas.microsoft.com/office/drawing/2014/main" id="{0CABB2F7-178E-4586-B26D-D6D23FB9A81F}"/>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51" name="TextBox 50">
            <a:extLst>
              <a:ext uri="{FF2B5EF4-FFF2-40B4-BE49-F238E27FC236}">
                <a16:creationId xmlns:a16="http://schemas.microsoft.com/office/drawing/2014/main" id="{BC80471D-654C-4CDE-835F-696E91AB8D25}"/>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52" name="TextBox 51">
            <a:extLst>
              <a:ext uri="{FF2B5EF4-FFF2-40B4-BE49-F238E27FC236}">
                <a16:creationId xmlns:a16="http://schemas.microsoft.com/office/drawing/2014/main" id="{6CDFC87D-E2A2-4CD9-929D-385FF1E794D8}"/>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53" name="TextBox 52">
            <a:extLst>
              <a:ext uri="{FF2B5EF4-FFF2-40B4-BE49-F238E27FC236}">
                <a16:creationId xmlns:a16="http://schemas.microsoft.com/office/drawing/2014/main" id="{0FDC1083-65C0-40BD-8CD9-7F1DA1D019E4}"/>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54" name="TextBox 53">
            <a:extLst>
              <a:ext uri="{FF2B5EF4-FFF2-40B4-BE49-F238E27FC236}">
                <a16:creationId xmlns:a16="http://schemas.microsoft.com/office/drawing/2014/main" id="{F693BFD3-482D-4361-BC11-2884D3C93D79}"/>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
        <p:nvSpPr>
          <p:cNvPr id="2" name="Snip Diagonal Corner Rectangle 6">
            <a:extLst>
              <a:ext uri="{FF2B5EF4-FFF2-40B4-BE49-F238E27FC236}">
                <a16:creationId xmlns:a16="http://schemas.microsoft.com/office/drawing/2014/main" id="{CA874FE8-32A6-ADD1-CD7B-3350B3F677EB}"/>
              </a:ext>
            </a:extLst>
          </p:cNvPr>
          <p:cNvSpPr/>
          <p:nvPr/>
        </p:nvSpPr>
        <p:spPr>
          <a:xfrm>
            <a:off x="2352674" y="1126842"/>
            <a:ext cx="6543675" cy="1384995"/>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algn="just"/>
            <a:r>
              <a:rPr lang="en-US" altLang="en-US" sz="4200" b="1" dirty="0">
                <a:latin typeface="Cambria" panose="02040503050406030204" pitchFamily="18" charset="0"/>
                <a:ea typeface="Cambria" panose="02040503050406030204" pitchFamily="18" charset="0"/>
                <a:cs typeface="Arial" panose="020B0604020202020204" pitchFamily="34" charset="0"/>
              </a:rPr>
              <a:t>2. </a:t>
            </a:r>
            <a:r>
              <a:rPr lang="en-US" altLang="en-US" sz="4200" b="1" dirty="0" err="1">
                <a:latin typeface="Cambria" panose="02040503050406030204" pitchFamily="18" charset="0"/>
                <a:ea typeface="Cambria" panose="02040503050406030204" pitchFamily="18" charset="0"/>
                <a:cs typeface="Arial" panose="020B0604020202020204" pitchFamily="34" charset="0"/>
              </a:rPr>
              <a:t>Ứng</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dụng</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tính</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dẫn</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nhiệt</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của</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vật</a:t>
            </a:r>
            <a:r>
              <a:rPr lang="en-US" altLang="en-US" sz="4200" b="1" dirty="0">
                <a:latin typeface="Cambria" panose="02040503050406030204" pitchFamily="18" charset="0"/>
                <a:ea typeface="Cambria" panose="02040503050406030204" pitchFamily="18" charset="0"/>
                <a:cs typeface="Arial" panose="020B0604020202020204" pitchFamily="34" charset="0"/>
              </a:rPr>
              <a:t> </a:t>
            </a:r>
            <a:endParaRPr lang="en-US" altLang="en-US" sz="4200" dirty="0">
              <a:latin typeface="Cambria" panose="02040503050406030204" pitchFamily="18" charset="0"/>
              <a:ea typeface="Cambria" panose="02040503050406030204" pitchFamily="18" charset="0"/>
              <a:cs typeface="Arial" panose="020B0604020202020204" pitchFamily="34" charset="0"/>
            </a:endParaRPr>
          </a:p>
        </p:txBody>
      </p:sp>
      <p:pic>
        <p:nvPicPr>
          <p:cNvPr id="8" name="Picture 7" descr="A picture containing indoor, blender, bottle, vessel&#10;&#10;Description automatically generated">
            <a:extLst>
              <a:ext uri="{FF2B5EF4-FFF2-40B4-BE49-F238E27FC236}">
                <a16:creationId xmlns:a16="http://schemas.microsoft.com/office/drawing/2014/main" id="{85263780-4F9E-9FAE-E245-92EF0FEA429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144995" y="2446689"/>
            <a:ext cx="3920613" cy="3920613"/>
          </a:xfrm>
          <a:prstGeom prst="rect">
            <a:avLst/>
          </a:prstGeom>
        </p:spPr>
      </p:pic>
      <p:pic>
        <p:nvPicPr>
          <p:cNvPr id="9" name="Picture 8" descr="A picture containing cup, indoor, sitting, coffee&#10;&#10;Description automatically generated">
            <a:extLst>
              <a:ext uri="{FF2B5EF4-FFF2-40B4-BE49-F238E27FC236}">
                <a16:creationId xmlns:a16="http://schemas.microsoft.com/office/drawing/2014/main" id="{194EA9AD-59A7-3908-DCA0-72977831BE5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834663" y="4423703"/>
            <a:ext cx="2448197" cy="1658348"/>
          </a:xfrm>
          <a:prstGeom prst="rect">
            <a:avLst/>
          </a:prstGeom>
        </p:spPr>
      </p:pic>
      <p:pic>
        <p:nvPicPr>
          <p:cNvPr id="10" name="Picture 9" descr="A picture containing toy, doll&#10;&#10;Description automatically generated">
            <a:extLst>
              <a:ext uri="{FF2B5EF4-FFF2-40B4-BE49-F238E27FC236}">
                <a16:creationId xmlns:a16="http://schemas.microsoft.com/office/drawing/2014/main" id="{C9D34F0F-1DF0-CD46-82E2-91CB8D0756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00841" y="1786167"/>
            <a:ext cx="2703843" cy="4452912"/>
          </a:xfrm>
          <a:prstGeom prst="rect">
            <a:avLst/>
          </a:prstGeom>
        </p:spPr>
      </p:pic>
    </p:spTree>
    <p:extLst>
      <p:ext uri="{BB962C8B-B14F-4D97-AF65-F5344CB8AC3E}">
        <p14:creationId xmlns:p14="http://schemas.microsoft.com/office/powerpoint/2010/main" val="2915840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8" name="Picture 7">
            <a:extLst>
              <a:ext uri="{FF2B5EF4-FFF2-40B4-BE49-F238E27FC236}">
                <a16:creationId xmlns:a16="http://schemas.microsoft.com/office/drawing/2014/main" id="{C8A7C005-6C63-A0F2-3E9B-0E21663D2AAE}"/>
              </a:ext>
            </a:extLst>
          </p:cNvPr>
          <p:cNvPicPr>
            <a:picLocks noChangeAspect="1"/>
          </p:cNvPicPr>
          <p:nvPr/>
        </p:nvPicPr>
        <p:blipFill>
          <a:blip r:embed="rId2"/>
          <a:stretch>
            <a:fillRect/>
          </a:stretch>
        </p:blipFill>
        <p:spPr>
          <a:xfrm>
            <a:off x="476249" y="1824037"/>
            <a:ext cx="4715617" cy="2938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524500" y="1527383"/>
            <a:ext cx="6153150" cy="1569660"/>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Bộ phận nào của nồi và chảo (Hình 2a) dẫn nhiệt kém, bộ phận nào dẫn nhiệt tốt?</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6397900" y="4053352"/>
            <a:ext cx="5555975" cy="1200329"/>
          </a:xfrm>
          <a:custGeom>
            <a:avLst/>
            <a:gdLst>
              <a:gd name="connsiteX0" fmla="*/ 0 w 5555975"/>
              <a:gd name="connsiteY0" fmla="*/ 0 h 1200329"/>
              <a:gd name="connsiteX1" fmla="*/ 5555975 w 5555975"/>
              <a:gd name="connsiteY1" fmla="*/ 0 h 1200329"/>
              <a:gd name="connsiteX2" fmla="*/ 5555975 w 5555975"/>
              <a:gd name="connsiteY2" fmla="*/ 1200329 h 1200329"/>
              <a:gd name="connsiteX3" fmla="*/ 0 w 5555975"/>
              <a:gd name="connsiteY3" fmla="*/ 1200329 h 1200329"/>
              <a:gd name="connsiteX4" fmla="*/ 0 w 555597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5975" h="1200329" fill="none" extrusionOk="0">
                <a:moveTo>
                  <a:pt x="0" y="0"/>
                </a:moveTo>
                <a:cubicBezTo>
                  <a:pt x="2558145" y="5222"/>
                  <a:pt x="3281506" y="24918"/>
                  <a:pt x="5555975" y="0"/>
                </a:cubicBezTo>
                <a:cubicBezTo>
                  <a:pt x="5622709" y="180425"/>
                  <a:pt x="5608992" y="1037242"/>
                  <a:pt x="5555975" y="1200329"/>
                </a:cubicBezTo>
                <a:cubicBezTo>
                  <a:pt x="4296724" y="1035568"/>
                  <a:pt x="2118340" y="1318479"/>
                  <a:pt x="0" y="1200329"/>
                </a:cubicBezTo>
                <a:cubicBezTo>
                  <a:pt x="40680" y="790633"/>
                  <a:pt x="-39089" y="241570"/>
                  <a:pt x="0" y="0"/>
                </a:cubicBezTo>
                <a:close/>
              </a:path>
              <a:path w="5555975" h="1200329" stroke="0" extrusionOk="0">
                <a:moveTo>
                  <a:pt x="0" y="0"/>
                </a:moveTo>
                <a:cubicBezTo>
                  <a:pt x="1424123" y="11849"/>
                  <a:pt x="4727231" y="-161459"/>
                  <a:pt x="5555975" y="0"/>
                </a:cubicBezTo>
                <a:cubicBezTo>
                  <a:pt x="5480933" y="255061"/>
                  <a:pt x="5626497" y="845340"/>
                  <a:pt x="5555975" y="1200329"/>
                </a:cubicBezTo>
                <a:cubicBezTo>
                  <a:pt x="4737689" y="1054469"/>
                  <a:pt x="2302329" y="1122005"/>
                  <a:pt x="0" y="1200329"/>
                </a:cubicBezTo>
                <a:cubicBezTo>
                  <a:pt x="-104018" y="661816"/>
                  <a:pt x="-19313" y="34284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en-US" sz="3600" b="1" dirty="0">
                <a:latin typeface="Calibri" panose="020F0502020204030204" pitchFamily="34" charset="0"/>
                <a:cs typeface="Calibri" panose="020F0502020204030204" pitchFamily="34" charset="0"/>
              </a:rPr>
              <a:t>C</a:t>
            </a:r>
            <a:r>
              <a:rPr lang="vi-VN" sz="3600" b="1" dirty="0">
                <a:latin typeface="Calibri" panose="020F0502020204030204" pitchFamily="34" charset="0"/>
                <a:cs typeface="Calibri" panose="020F0502020204030204" pitchFamily="34" charset="0"/>
              </a:rPr>
              <a:t>án nồi/chảo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dẫn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nhiệt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kém</a:t>
            </a:r>
            <a:endParaRPr lang="en-US" sz="3600" b="1" dirty="0">
              <a:latin typeface="Calibri" panose="020F0502020204030204" pitchFamily="34" charset="0"/>
              <a:cs typeface="Calibri" panose="020F0502020204030204" pitchFamily="34" charset="0"/>
            </a:endParaRPr>
          </a:p>
          <a:p>
            <a:pPr algn="just"/>
            <a:r>
              <a:rPr lang="en-US" sz="3600" b="1" dirty="0" err="1">
                <a:latin typeface="Calibri" panose="020F0502020204030204" pitchFamily="34" charset="0"/>
                <a:cs typeface="Calibri" panose="020F0502020204030204" pitchFamily="34" charset="0"/>
              </a:rPr>
              <a:t>Lòng</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nồi</a:t>
            </a:r>
            <a:r>
              <a:rPr lang="en-US" sz="3600" b="1" dirty="0">
                <a:latin typeface="Calibri" panose="020F0502020204030204" pitchFamily="34" charset="0"/>
                <a:cs typeface="Calibri" panose="020F0502020204030204" pitchFamily="34" charset="0"/>
              </a:rPr>
              <a:t>/</a:t>
            </a:r>
            <a:r>
              <a:rPr lang="en-US" sz="3600" b="1" dirty="0" err="1">
                <a:latin typeface="Calibri" panose="020F0502020204030204" pitchFamily="34" charset="0"/>
                <a:cs typeface="Calibri" panose="020F0502020204030204" pitchFamily="34" charset="0"/>
              </a:rPr>
              <a:t>chảo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dẫn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nhiệt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tốt</a:t>
            </a:r>
            <a:endParaRPr lang="vi-VN" sz="3600" b="1" dirty="0">
              <a:latin typeface="Calibri" panose="020F0502020204030204" pitchFamily="34"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430634" y="31135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612564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353050" y="1222583"/>
            <a:ext cx="6153150" cy="1938992"/>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2400" b="1" dirty="0">
                <a:solidFill>
                  <a:srgbClr val="FF0000"/>
                </a:solidFill>
                <a:latin typeface="Cambria" panose="02040503050406030204" pitchFamily="18" charset="0"/>
                <a:ea typeface="Cambria" panose="02040503050406030204" pitchFamily="18" charset="0"/>
                <a:cs typeface="Arial" panose="020B0604020202020204" pitchFamily="34" charset="0"/>
              </a:rPr>
              <a:t>Để giữ cho nước trong ấm nóng lâu thì giỏ đựng ấm và bên trong giỏ (Hình 2b) cần làm bằng vật dẫn nhiệt tốt hay dẫn nhiệt kém? Nêu tên một số vật có thể sử dụng làm giỏ và lót trong giỏ ấm.</a:t>
            </a:r>
            <a:endParaRPr kumimoji="0" lang="vi-VN"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5912125" y="3824752"/>
            <a:ext cx="5946500" cy="2308324"/>
          </a:xfrm>
          <a:custGeom>
            <a:avLst/>
            <a:gdLst>
              <a:gd name="connsiteX0" fmla="*/ 0 w 5946500"/>
              <a:gd name="connsiteY0" fmla="*/ 0 h 2308324"/>
              <a:gd name="connsiteX1" fmla="*/ 5946500 w 5946500"/>
              <a:gd name="connsiteY1" fmla="*/ 0 h 2308324"/>
              <a:gd name="connsiteX2" fmla="*/ 5946500 w 5946500"/>
              <a:gd name="connsiteY2" fmla="*/ 2308324 h 2308324"/>
              <a:gd name="connsiteX3" fmla="*/ 0 w 5946500"/>
              <a:gd name="connsiteY3" fmla="*/ 2308324 h 2308324"/>
              <a:gd name="connsiteX4" fmla="*/ 0 w 5946500"/>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2308324" fill="none" extrusionOk="0">
                <a:moveTo>
                  <a:pt x="0" y="0"/>
                </a:moveTo>
                <a:cubicBezTo>
                  <a:pt x="2963857" y="5222"/>
                  <a:pt x="4970093" y="24918"/>
                  <a:pt x="5946500" y="0"/>
                </a:cubicBezTo>
                <a:cubicBezTo>
                  <a:pt x="5785255" y="295473"/>
                  <a:pt x="5902740" y="1186317"/>
                  <a:pt x="5946500" y="2308324"/>
                </a:cubicBezTo>
                <a:cubicBezTo>
                  <a:pt x="3509381" y="2143563"/>
                  <a:pt x="2771210" y="2426474"/>
                  <a:pt x="0" y="2308324"/>
                </a:cubicBezTo>
                <a:cubicBezTo>
                  <a:pt x="-55725" y="1490219"/>
                  <a:pt x="17072" y="609588"/>
                  <a:pt x="0" y="0"/>
                </a:cubicBezTo>
                <a:close/>
              </a:path>
              <a:path w="5946500" h="2308324" stroke="0" extrusionOk="0">
                <a:moveTo>
                  <a:pt x="0" y="0"/>
                </a:moveTo>
                <a:cubicBezTo>
                  <a:pt x="1902993" y="11849"/>
                  <a:pt x="3916458" y="-161459"/>
                  <a:pt x="5946500" y="0"/>
                </a:cubicBezTo>
                <a:cubicBezTo>
                  <a:pt x="5949630" y="699270"/>
                  <a:pt x="5845324" y="2031698"/>
                  <a:pt x="5946500" y="2308324"/>
                </a:cubicBezTo>
                <a:cubicBezTo>
                  <a:pt x="4643832" y="2162464"/>
                  <a:pt x="2238412"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Để giữ cho nước trong ấm nóng lâu thì giỏ đựng ấm và bên trong giỏ</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cần làm bằng vật dẫn nhiệt kém. </a:t>
            </a:r>
            <a:endPar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342900" lvl="0" indent="-342900" algn="just">
              <a:buFont typeface="Arial" panose="020B0604020202020204" pitchFamily="34" charset="0"/>
              <a:buChar cha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Một số vật có thể sử dụng làm giỏ và lót trong giỏ ấm: xốp, len, bông, nhựa, ...</a:t>
            </a:r>
            <a:endPar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325859" y="314210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2387A78B-DA78-001E-04F9-3B67D068FB4F}"/>
              </a:ext>
            </a:extLst>
          </p:cNvPr>
          <p:cNvPicPr>
            <a:picLocks noChangeAspect="1"/>
          </p:cNvPicPr>
          <p:nvPr/>
        </p:nvPicPr>
        <p:blipFill>
          <a:blip r:embed="rId2"/>
          <a:stretch>
            <a:fillRect/>
          </a:stretch>
        </p:blipFill>
        <p:spPr>
          <a:xfrm>
            <a:off x="1138237" y="2070100"/>
            <a:ext cx="3938588" cy="2625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219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353050" y="1222583"/>
            <a:ext cx="6153150" cy="1938992"/>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000" b="1" dirty="0">
                <a:solidFill>
                  <a:srgbClr val="FF0000"/>
                </a:solidFill>
                <a:latin typeface="Cambria" panose="02040503050406030204" pitchFamily="18" charset="0"/>
                <a:ea typeface="Cambria" panose="02040503050406030204" pitchFamily="18" charset="0"/>
                <a:cs typeface="Arial" panose="020B0604020202020204" pitchFamily="34" charset="0"/>
              </a:rPr>
              <a:t> Nồi gang (Hình 2c) dẫn nhiệt tốt hay dẫn nhiệt kém? Khi chuyển nồi gang rời khỏi bếp lửa cần chú ý điều gì?</a:t>
            </a:r>
            <a:endParaRPr kumimoji="0" lang="vi-VN"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5912125" y="3824752"/>
            <a:ext cx="5946500" cy="2062103"/>
          </a:xfrm>
          <a:custGeom>
            <a:avLst/>
            <a:gdLst>
              <a:gd name="connsiteX0" fmla="*/ 0 w 5946500"/>
              <a:gd name="connsiteY0" fmla="*/ 0 h 2062103"/>
              <a:gd name="connsiteX1" fmla="*/ 5946500 w 5946500"/>
              <a:gd name="connsiteY1" fmla="*/ 0 h 2062103"/>
              <a:gd name="connsiteX2" fmla="*/ 5946500 w 5946500"/>
              <a:gd name="connsiteY2" fmla="*/ 2062103 h 2062103"/>
              <a:gd name="connsiteX3" fmla="*/ 0 w 5946500"/>
              <a:gd name="connsiteY3" fmla="*/ 2062103 h 2062103"/>
              <a:gd name="connsiteX4" fmla="*/ 0 w 59465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2062103" fill="none" extrusionOk="0">
                <a:moveTo>
                  <a:pt x="0" y="0"/>
                </a:moveTo>
                <a:cubicBezTo>
                  <a:pt x="2963857" y="5222"/>
                  <a:pt x="4970093" y="24918"/>
                  <a:pt x="5946500" y="0"/>
                </a:cubicBezTo>
                <a:cubicBezTo>
                  <a:pt x="5785255" y="602541"/>
                  <a:pt x="5902740" y="1321515"/>
                  <a:pt x="5946500" y="2062103"/>
                </a:cubicBezTo>
                <a:cubicBezTo>
                  <a:pt x="3509381" y="1897342"/>
                  <a:pt x="2771210" y="2180253"/>
                  <a:pt x="0" y="2062103"/>
                </a:cubicBezTo>
                <a:cubicBezTo>
                  <a:pt x="-55725" y="1736798"/>
                  <a:pt x="17072" y="843718"/>
                  <a:pt x="0" y="0"/>
                </a:cubicBezTo>
                <a:close/>
              </a:path>
              <a:path w="5946500" h="2062103" stroke="0" extrusionOk="0">
                <a:moveTo>
                  <a:pt x="0" y="0"/>
                </a:moveTo>
                <a:cubicBezTo>
                  <a:pt x="1902993" y="11849"/>
                  <a:pt x="3916458" y="-161459"/>
                  <a:pt x="5946500" y="0"/>
                </a:cubicBezTo>
                <a:cubicBezTo>
                  <a:pt x="5949630" y="760657"/>
                  <a:pt x="5845324" y="1587749"/>
                  <a:pt x="5946500" y="2062103"/>
                </a:cubicBezTo>
                <a:cubicBezTo>
                  <a:pt x="4643832" y="1916243"/>
                  <a:pt x="2238412" y="1983779"/>
                  <a:pt x="0" y="2062103"/>
                </a:cubicBezTo>
                <a:cubicBezTo>
                  <a:pt x="74291" y="1594718"/>
                  <a:pt x="168006" y="46247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Nồi gang dẫn nhiệt tốt. </a:t>
            </a:r>
            <a:endPar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Khi chuyển nồi gang rời khỏi bếp lửa cần chú ý dùng đồ lót tay cầm vì dễ bị bỏng.</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316334" y="31992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5" name="Picture 4">
            <a:extLst>
              <a:ext uri="{FF2B5EF4-FFF2-40B4-BE49-F238E27FC236}">
                <a16:creationId xmlns:a16="http://schemas.microsoft.com/office/drawing/2014/main" id="{B91761AE-2568-0004-A990-AFE6B8125857}"/>
              </a:ext>
            </a:extLst>
          </p:cNvPr>
          <p:cNvPicPr>
            <a:picLocks noChangeAspect="1"/>
          </p:cNvPicPr>
          <p:nvPr/>
        </p:nvPicPr>
        <p:blipFill>
          <a:blip r:embed="rId2"/>
          <a:stretch>
            <a:fillRect/>
          </a:stretch>
        </p:blipFill>
        <p:spPr>
          <a:xfrm>
            <a:off x="923926" y="1971675"/>
            <a:ext cx="3928088" cy="2810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51964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537</Words>
  <Application>Microsoft Office PowerPoint</Application>
  <PresentationFormat>Widescreen</PresentationFormat>
  <Paragraphs>65</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微软雅黑</vt:lpstr>
      <vt:lpstr>Arial</vt:lpstr>
      <vt:lpstr>Berlin Sans FB Demi</vt:lpstr>
      <vt:lpstr>Bernard MT Condensed</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22</cp:revision>
  <dcterms:created xsi:type="dcterms:W3CDTF">2023-09-28T13:16:18Z</dcterms:created>
  <dcterms:modified xsi:type="dcterms:W3CDTF">2025-12-01T15:29:14Z</dcterms:modified>
</cp:coreProperties>
</file>