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1" r:id="rId2"/>
    <p:sldId id="261" r:id="rId3"/>
    <p:sldId id="291" r:id="rId4"/>
    <p:sldId id="263" r:id="rId5"/>
    <p:sldId id="280" r:id="rId6"/>
    <p:sldId id="283" r:id="rId7"/>
    <p:sldId id="284" r:id="rId8"/>
    <p:sldId id="279" r:id="rId9"/>
    <p:sldId id="285" r:id="rId10"/>
    <p:sldId id="270" r:id="rId11"/>
    <p:sldId id="281" r:id="rId12"/>
    <p:sldId id="298" r:id="rId13"/>
    <p:sldId id="299" r:id="rId14"/>
    <p:sldId id="300" r:id="rId15"/>
    <p:sldId id="282" r:id="rId16"/>
  </p:sldIdLst>
  <p:sldSz cx="16276638" cy="9144000"/>
  <p:notesSz cx="6858000" cy="9144000"/>
  <p:defaultTextStyle>
    <a:defPPr>
      <a:defRPr lang="en-US"/>
    </a:defPPr>
    <a:lvl1pPr marL="0" algn="l" defTabSz="1452237" rtl="0" eaLnBrk="1" latinLnBrk="0" hangingPunct="1">
      <a:defRPr sz="2900" kern="1200">
        <a:solidFill>
          <a:schemeClr val="tx1"/>
        </a:solidFill>
        <a:latin typeface="+mn-lt"/>
        <a:ea typeface="+mn-ea"/>
        <a:cs typeface="+mn-cs"/>
      </a:defRPr>
    </a:lvl1pPr>
    <a:lvl2pPr marL="726118" algn="l" defTabSz="1452237" rtl="0" eaLnBrk="1" latinLnBrk="0" hangingPunct="1">
      <a:defRPr sz="2900" kern="1200">
        <a:solidFill>
          <a:schemeClr val="tx1"/>
        </a:solidFill>
        <a:latin typeface="+mn-lt"/>
        <a:ea typeface="+mn-ea"/>
        <a:cs typeface="+mn-cs"/>
      </a:defRPr>
    </a:lvl2pPr>
    <a:lvl3pPr marL="1452237" algn="l" defTabSz="1452237" rtl="0" eaLnBrk="1" latinLnBrk="0" hangingPunct="1">
      <a:defRPr sz="2900" kern="1200">
        <a:solidFill>
          <a:schemeClr val="tx1"/>
        </a:solidFill>
        <a:latin typeface="+mn-lt"/>
        <a:ea typeface="+mn-ea"/>
        <a:cs typeface="+mn-cs"/>
      </a:defRPr>
    </a:lvl3pPr>
    <a:lvl4pPr marL="2178356" algn="l" defTabSz="1452237" rtl="0" eaLnBrk="1" latinLnBrk="0" hangingPunct="1">
      <a:defRPr sz="2900" kern="1200">
        <a:solidFill>
          <a:schemeClr val="tx1"/>
        </a:solidFill>
        <a:latin typeface="+mn-lt"/>
        <a:ea typeface="+mn-ea"/>
        <a:cs typeface="+mn-cs"/>
      </a:defRPr>
    </a:lvl4pPr>
    <a:lvl5pPr marL="2904474" algn="l" defTabSz="1452237" rtl="0" eaLnBrk="1" latinLnBrk="0" hangingPunct="1">
      <a:defRPr sz="2900" kern="1200">
        <a:solidFill>
          <a:schemeClr val="tx1"/>
        </a:solidFill>
        <a:latin typeface="+mn-lt"/>
        <a:ea typeface="+mn-ea"/>
        <a:cs typeface="+mn-cs"/>
      </a:defRPr>
    </a:lvl5pPr>
    <a:lvl6pPr marL="3630591" algn="l" defTabSz="1452237" rtl="0" eaLnBrk="1" latinLnBrk="0" hangingPunct="1">
      <a:defRPr sz="2900" kern="1200">
        <a:solidFill>
          <a:schemeClr val="tx1"/>
        </a:solidFill>
        <a:latin typeface="+mn-lt"/>
        <a:ea typeface="+mn-ea"/>
        <a:cs typeface="+mn-cs"/>
      </a:defRPr>
    </a:lvl6pPr>
    <a:lvl7pPr marL="4356709" algn="l" defTabSz="1452237" rtl="0" eaLnBrk="1" latinLnBrk="0" hangingPunct="1">
      <a:defRPr sz="2900" kern="1200">
        <a:solidFill>
          <a:schemeClr val="tx1"/>
        </a:solidFill>
        <a:latin typeface="+mn-lt"/>
        <a:ea typeface="+mn-ea"/>
        <a:cs typeface="+mn-cs"/>
      </a:defRPr>
    </a:lvl7pPr>
    <a:lvl8pPr marL="5082828" algn="l" defTabSz="1452237" rtl="0" eaLnBrk="1" latinLnBrk="0" hangingPunct="1">
      <a:defRPr sz="2900" kern="1200">
        <a:solidFill>
          <a:schemeClr val="tx1"/>
        </a:solidFill>
        <a:latin typeface="+mn-lt"/>
        <a:ea typeface="+mn-ea"/>
        <a:cs typeface="+mn-cs"/>
      </a:defRPr>
    </a:lvl8pPr>
    <a:lvl9pPr marL="5808948" algn="l" defTabSz="1452237"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21" autoAdjust="0"/>
  </p:normalViewPr>
  <p:slideViewPr>
    <p:cSldViewPr>
      <p:cViewPr varScale="1">
        <p:scale>
          <a:sx n="59" d="100"/>
          <a:sy n="59" d="100"/>
        </p:scale>
        <p:origin x="835" y="62"/>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5E6C30-C9DA-4A8B-84F1-D0BFA922DFEE}" type="datetimeFigureOut">
              <a:rPr lang="en-US" smtClean="0"/>
              <a:t>11/14/2025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7C7564-DF97-4093-8F3F-BCD9E4F14F27}" type="slidenum">
              <a:rPr lang="en-US" smtClean="0"/>
              <a:t>‹#›</a:t>
            </a:fld>
            <a:endParaRPr lang="en-US"/>
          </a:p>
        </p:txBody>
      </p:sp>
    </p:spTree>
    <p:extLst>
      <p:ext uri="{BB962C8B-B14F-4D97-AF65-F5344CB8AC3E}">
        <p14:creationId xmlns:p14="http://schemas.microsoft.com/office/powerpoint/2010/main" val="1065139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E44B0-32CC-A9E4-F9F5-C510CA878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F8D02-B224-496C-A99F-460D41C484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00208-2862-DFD6-53F0-CC9BD50AEB4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35D691-710A-CCC8-A8F8-A98C2044748B}"/>
              </a:ext>
            </a:extLst>
          </p:cNvPr>
          <p:cNvSpPr>
            <a:spLocks noGrp="1"/>
          </p:cNvSpPr>
          <p:nvPr>
            <p:ph type="sldNum" sz="quarter" idx="10"/>
          </p:nvPr>
        </p:nvSpPr>
        <p:spPr/>
        <p:txBody>
          <a:bodyPr/>
          <a:lstStyle/>
          <a:p>
            <a:pPr marL="0" marR="0" lvl="0" indent="0" algn="r" defTabSz="1452237" rtl="0" eaLnBrk="1" fontAlgn="auto" latinLnBrk="0" hangingPunct="1">
              <a:lnSpc>
                <a:spcPct val="100000"/>
              </a:lnSpc>
              <a:spcBef>
                <a:spcPts val="0"/>
              </a:spcBef>
              <a:spcAft>
                <a:spcPts val="0"/>
              </a:spcAft>
              <a:buClrTx/>
              <a:buSzTx/>
              <a:buFontTx/>
              <a:buNone/>
              <a:tabLst/>
              <a:defRPr/>
            </a:pPr>
            <a:fld id="{E57C7564-DF97-4093-8F3F-BCD9E4F14F2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45223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9877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p>
        </p:txBody>
      </p:sp>
      <p:sp>
        <p:nvSpPr>
          <p:cNvPr id="3" name="Subtitle 2"/>
          <p:cNvSpPr>
            <a:spLocks noGrp="1"/>
          </p:cNvSpPr>
          <p:nvPr>
            <p:ph type="subTitle" idx="1"/>
          </p:nvPr>
        </p:nvSpPr>
        <p:spPr>
          <a:xfrm>
            <a:off x="2441497" y="5181600"/>
            <a:ext cx="11393647" cy="2336800"/>
          </a:xfrm>
        </p:spPr>
        <p:txBody>
          <a:bodyPr/>
          <a:lstStyle>
            <a:lvl1pPr marL="0" indent="0" algn="ctr">
              <a:buNone/>
              <a:defRPr>
                <a:solidFill>
                  <a:schemeClr val="tx1">
                    <a:tint val="75000"/>
                  </a:schemeClr>
                </a:solidFill>
              </a:defRPr>
            </a:lvl1pPr>
            <a:lvl2pPr marL="726118" indent="0" algn="ctr">
              <a:buNone/>
              <a:defRPr>
                <a:solidFill>
                  <a:schemeClr val="tx1">
                    <a:tint val="75000"/>
                  </a:schemeClr>
                </a:solidFill>
              </a:defRPr>
            </a:lvl2pPr>
            <a:lvl3pPr marL="1452237" indent="0" algn="ctr">
              <a:buNone/>
              <a:defRPr>
                <a:solidFill>
                  <a:schemeClr val="tx1">
                    <a:tint val="75000"/>
                  </a:schemeClr>
                </a:solidFill>
              </a:defRPr>
            </a:lvl3pPr>
            <a:lvl4pPr marL="2178356" indent="0" algn="ctr">
              <a:buNone/>
              <a:defRPr>
                <a:solidFill>
                  <a:schemeClr val="tx1">
                    <a:tint val="75000"/>
                  </a:schemeClr>
                </a:solidFill>
              </a:defRPr>
            </a:lvl4pPr>
            <a:lvl5pPr marL="2904474" indent="0" algn="ctr">
              <a:buNone/>
              <a:defRPr>
                <a:solidFill>
                  <a:schemeClr val="tx1">
                    <a:tint val="75000"/>
                  </a:schemeClr>
                </a:solidFill>
              </a:defRPr>
            </a:lvl5pPr>
            <a:lvl6pPr marL="3630591" indent="0" algn="ctr">
              <a:buNone/>
              <a:defRPr>
                <a:solidFill>
                  <a:schemeClr val="tx1">
                    <a:tint val="75000"/>
                  </a:schemeClr>
                </a:solidFill>
              </a:defRPr>
            </a:lvl6pPr>
            <a:lvl7pPr marL="4356709" indent="0" algn="ctr">
              <a:buNone/>
              <a:defRPr>
                <a:solidFill>
                  <a:schemeClr val="tx1">
                    <a:tint val="75000"/>
                  </a:schemeClr>
                </a:solidFill>
              </a:defRPr>
            </a:lvl7pPr>
            <a:lvl8pPr marL="5082828" indent="0" algn="ctr">
              <a:buNone/>
              <a:defRPr>
                <a:solidFill>
                  <a:schemeClr val="tx1">
                    <a:tint val="75000"/>
                  </a:schemeClr>
                </a:solidFill>
              </a:defRPr>
            </a:lvl8pPr>
            <a:lvl9pPr marL="580894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971D23-0D64-4784-AB44-338DF6BC44E3}"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98406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71D23-0D64-4784-AB44-338DF6BC44E3}"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3283737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8"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1"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71D23-0D64-4784-AB44-338DF6BC44E3}"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202155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971D23-0D64-4784-AB44-338DF6BC44E3}"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2467020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20"/>
            <a:ext cx="13835142" cy="2000249"/>
          </a:xfrm>
        </p:spPr>
        <p:txBody>
          <a:bodyPr anchor="b"/>
          <a:lstStyle>
            <a:lvl1pPr marL="0" indent="0">
              <a:buNone/>
              <a:defRPr sz="3200">
                <a:solidFill>
                  <a:schemeClr val="tx1">
                    <a:tint val="75000"/>
                  </a:schemeClr>
                </a:solidFill>
              </a:defRPr>
            </a:lvl1pPr>
            <a:lvl2pPr marL="726118" indent="0">
              <a:buNone/>
              <a:defRPr sz="2900">
                <a:solidFill>
                  <a:schemeClr val="tx1">
                    <a:tint val="75000"/>
                  </a:schemeClr>
                </a:solidFill>
              </a:defRPr>
            </a:lvl2pPr>
            <a:lvl3pPr marL="1452237" indent="0">
              <a:buNone/>
              <a:defRPr sz="2500">
                <a:solidFill>
                  <a:schemeClr val="tx1">
                    <a:tint val="75000"/>
                  </a:schemeClr>
                </a:solidFill>
              </a:defRPr>
            </a:lvl3pPr>
            <a:lvl4pPr marL="2178356" indent="0">
              <a:buNone/>
              <a:defRPr sz="2200">
                <a:solidFill>
                  <a:schemeClr val="tx1">
                    <a:tint val="75000"/>
                  </a:schemeClr>
                </a:solidFill>
              </a:defRPr>
            </a:lvl4pPr>
            <a:lvl5pPr marL="2904474" indent="0">
              <a:buNone/>
              <a:defRPr sz="2200">
                <a:solidFill>
                  <a:schemeClr val="tx1">
                    <a:tint val="75000"/>
                  </a:schemeClr>
                </a:solidFill>
              </a:defRPr>
            </a:lvl5pPr>
            <a:lvl6pPr marL="3630591" indent="0">
              <a:buNone/>
              <a:defRPr sz="2200">
                <a:solidFill>
                  <a:schemeClr val="tx1">
                    <a:tint val="75000"/>
                  </a:schemeClr>
                </a:solidFill>
              </a:defRPr>
            </a:lvl6pPr>
            <a:lvl7pPr marL="4356709" indent="0">
              <a:buNone/>
              <a:defRPr sz="2200">
                <a:solidFill>
                  <a:schemeClr val="tx1">
                    <a:tint val="75000"/>
                  </a:schemeClr>
                </a:solidFill>
              </a:defRPr>
            </a:lvl7pPr>
            <a:lvl8pPr marL="5082828" indent="0">
              <a:buNone/>
              <a:defRPr sz="2200">
                <a:solidFill>
                  <a:schemeClr val="tx1">
                    <a:tint val="75000"/>
                  </a:schemeClr>
                </a:solidFill>
              </a:defRPr>
            </a:lvl8pPr>
            <a:lvl9pPr marL="580894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971D23-0D64-4784-AB44-338DF6BC44E3}"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113827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2" y="2844801"/>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9" y="2844801"/>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971D23-0D64-4784-AB44-338DF6BC44E3}"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3894477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9" y="2046817"/>
            <a:ext cx="7194500" cy="853016"/>
          </a:xfrm>
        </p:spPr>
        <p:txBody>
          <a:bodyPr anchor="b"/>
          <a:lstStyle>
            <a:lvl1pPr marL="0" indent="0">
              <a:buNone/>
              <a:defRPr sz="3800" b="1"/>
            </a:lvl1pPr>
            <a:lvl2pPr marL="726118" indent="0">
              <a:buNone/>
              <a:defRPr sz="3200" b="1"/>
            </a:lvl2pPr>
            <a:lvl3pPr marL="1452237" indent="0">
              <a:buNone/>
              <a:defRPr sz="2900" b="1"/>
            </a:lvl3pPr>
            <a:lvl4pPr marL="2178356" indent="0">
              <a:buNone/>
              <a:defRPr sz="2500" b="1"/>
            </a:lvl4pPr>
            <a:lvl5pPr marL="2904474" indent="0">
              <a:buNone/>
              <a:defRPr sz="2500" b="1"/>
            </a:lvl5pPr>
            <a:lvl6pPr marL="3630591" indent="0">
              <a:buNone/>
              <a:defRPr sz="2500" b="1"/>
            </a:lvl6pPr>
            <a:lvl7pPr marL="4356709" indent="0">
              <a:buNone/>
              <a:defRPr sz="2500" b="1"/>
            </a:lvl7pPr>
            <a:lvl8pPr marL="5082828" indent="0">
              <a:buNone/>
              <a:defRPr sz="2500" b="1"/>
            </a:lvl8pPr>
            <a:lvl9pPr marL="580894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9"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971D23-0D64-4784-AB44-338DF6BC44E3}"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3556771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971D23-0D64-4784-AB44-338DF6BC44E3}"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116778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71D23-0D64-4784-AB44-338DF6BC44E3}"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1991993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4"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9"/>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4" y="1913469"/>
            <a:ext cx="5354902" cy="6254751"/>
          </a:xfrm>
        </p:spPr>
        <p:txBody>
          <a:bodyPr/>
          <a:lstStyle>
            <a:lvl1pPr marL="0" indent="0">
              <a:buNone/>
              <a:defRPr sz="2200"/>
            </a:lvl1pPr>
            <a:lvl2pPr marL="726118" indent="0">
              <a:buNone/>
              <a:defRPr sz="1900"/>
            </a:lvl2pPr>
            <a:lvl3pPr marL="1452237" indent="0">
              <a:buNone/>
              <a:defRPr sz="1600"/>
            </a:lvl3pPr>
            <a:lvl4pPr marL="2178356" indent="0">
              <a:buNone/>
              <a:defRPr sz="1400"/>
            </a:lvl4pPr>
            <a:lvl5pPr marL="2904474" indent="0">
              <a:buNone/>
              <a:defRPr sz="1400"/>
            </a:lvl5pPr>
            <a:lvl6pPr marL="3630591" indent="0">
              <a:buNone/>
              <a:defRPr sz="1400"/>
            </a:lvl6pPr>
            <a:lvl7pPr marL="4356709" indent="0">
              <a:buNone/>
              <a:defRPr sz="1400"/>
            </a:lvl7pPr>
            <a:lvl8pPr marL="5082828" indent="0">
              <a:buNone/>
              <a:defRPr sz="1400"/>
            </a:lvl8pPr>
            <a:lvl9pPr marL="580894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51971D23-0D64-4784-AB44-338DF6BC44E3}"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2156471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118" indent="0">
              <a:buNone/>
              <a:defRPr sz="4400"/>
            </a:lvl2pPr>
            <a:lvl3pPr marL="1452237" indent="0">
              <a:buNone/>
              <a:defRPr sz="3800"/>
            </a:lvl3pPr>
            <a:lvl4pPr marL="2178356" indent="0">
              <a:buNone/>
              <a:defRPr sz="3200"/>
            </a:lvl4pPr>
            <a:lvl5pPr marL="2904474" indent="0">
              <a:buNone/>
              <a:defRPr sz="3200"/>
            </a:lvl5pPr>
            <a:lvl6pPr marL="3630591" indent="0">
              <a:buNone/>
              <a:defRPr sz="3200"/>
            </a:lvl6pPr>
            <a:lvl7pPr marL="4356709" indent="0">
              <a:buNone/>
              <a:defRPr sz="3200"/>
            </a:lvl7pPr>
            <a:lvl8pPr marL="5082828" indent="0">
              <a:buNone/>
              <a:defRPr sz="3200"/>
            </a:lvl8pPr>
            <a:lvl9pPr marL="5808948" indent="0">
              <a:buNone/>
              <a:defRPr sz="3200"/>
            </a:lvl9pPr>
          </a:lstStyle>
          <a:p>
            <a:endParaRPr lang="en-US"/>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26118" indent="0">
              <a:buNone/>
              <a:defRPr sz="1900"/>
            </a:lvl2pPr>
            <a:lvl3pPr marL="1452237" indent="0">
              <a:buNone/>
              <a:defRPr sz="1600"/>
            </a:lvl3pPr>
            <a:lvl4pPr marL="2178356" indent="0">
              <a:buNone/>
              <a:defRPr sz="1400"/>
            </a:lvl4pPr>
            <a:lvl5pPr marL="2904474" indent="0">
              <a:buNone/>
              <a:defRPr sz="1400"/>
            </a:lvl5pPr>
            <a:lvl6pPr marL="3630591" indent="0">
              <a:buNone/>
              <a:defRPr sz="1400"/>
            </a:lvl6pPr>
            <a:lvl7pPr marL="4356709" indent="0">
              <a:buNone/>
              <a:defRPr sz="1400"/>
            </a:lvl7pPr>
            <a:lvl8pPr marL="5082828" indent="0">
              <a:buNone/>
              <a:defRPr sz="1400"/>
            </a:lvl8pPr>
            <a:lvl9pPr marL="580894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51971D23-0D64-4784-AB44-338DF6BC44E3}"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05A367-5C50-4FC9-8917-D7E62AE6C876}" type="slidenum">
              <a:rPr lang="en-US" smtClean="0"/>
              <a:t>‹#›</a:t>
            </a:fld>
            <a:endParaRPr lang="en-US"/>
          </a:p>
        </p:txBody>
      </p:sp>
    </p:spTree>
    <p:extLst>
      <p:ext uri="{BB962C8B-B14F-4D97-AF65-F5344CB8AC3E}">
        <p14:creationId xmlns:p14="http://schemas.microsoft.com/office/powerpoint/2010/main" val="144938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24" tIns="72612" rIns="145224" bIns="72612" rtlCol="0" anchor="ctr">
            <a:normAutofit/>
          </a:bodyPr>
          <a:lstStyle/>
          <a:p>
            <a:r>
              <a:rPr lang="en-US"/>
              <a:t>Click to edit Master title style</a:t>
            </a:r>
          </a:p>
        </p:txBody>
      </p:sp>
      <p:sp>
        <p:nvSpPr>
          <p:cNvPr id="3" name="Text Placeholder 2"/>
          <p:cNvSpPr>
            <a:spLocks noGrp="1"/>
          </p:cNvSpPr>
          <p:nvPr>
            <p:ph type="body" idx="1"/>
          </p:nvPr>
        </p:nvSpPr>
        <p:spPr>
          <a:xfrm>
            <a:off x="813832" y="2133602"/>
            <a:ext cx="14648974" cy="6034617"/>
          </a:xfrm>
          <a:prstGeom prst="rect">
            <a:avLst/>
          </a:prstGeom>
        </p:spPr>
        <p:txBody>
          <a:bodyPr vert="horz" lIns="145224" tIns="72612" rIns="145224" bIns="7261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6"/>
            <a:ext cx="3797882" cy="486833"/>
          </a:xfrm>
          <a:prstGeom prst="rect">
            <a:avLst/>
          </a:prstGeom>
        </p:spPr>
        <p:txBody>
          <a:bodyPr vert="horz" lIns="145224" tIns="72612" rIns="145224" bIns="72612" rtlCol="0" anchor="ctr"/>
          <a:lstStyle>
            <a:lvl1pPr algn="l">
              <a:defRPr sz="1900">
                <a:solidFill>
                  <a:schemeClr val="tx1">
                    <a:tint val="75000"/>
                  </a:schemeClr>
                </a:solidFill>
              </a:defRPr>
            </a:lvl1pPr>
          </a:lstStyle>
          <a:p>
            <a:fld id="{51971D23-0D64-4784-AB44-338DF6BC44E3}" type="datetimeFigureOut">
              <a:rPr lang="en-US" smtClean="0"/>
              <a:t>11/14/2025</a:t>
            </a:fld>
            <a:endParaRPr lang="en-US"/>
          </a:p>
        </p:txBody>
      </p:sp>
      <p:sp>
        <p:nvSpPr>
          <p:cNvPr id="5" name="Footer Placeholder 4"/>
          <p:cNvSpPr>
            <a:spLocks noGrp="1"/>
          </p:cNvSpPr>
          <p:nvPr>
            <p:ph type="ftr" sz="quarter" idx="3"/>
          </p:nvPr>
        </p:nvSpPr>
        <p:spPr>
          <a:xfrm>
            <a:off x="5561186" y="8475136"/>
            <a:ext cx="5154269" cy="486833"/>
          </a:xfrm>
          <a:prstGeom prst="rect">
            <a:avLst/>
          </a:prstGeom>
        </p:spPr>
        <p:txBody>
          <a:bodyPr vert="horz" lIns="145224" tIns="72612" rIns="145224" bIns="72612"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6"/>
            <a:ext cx="3797882" cy="486833"/>
          </a:xfrm>
          <a:prstGeom prst="rect">
            <a:avLst/>
          </a:prstGeom>
        </p:spPr>
        <p:txBody>
          <a:bodyPr vert="horz" lIns="145224" tIns="72612" rIns="145224" bIns="72612" rtlCol="0" anchor="ctr"/>
          <a:lstStyle>
            <a:lvl1pPr algn="r">
              <a:defRPr sz="1900">
                <a:solidFill>
                  <a:schemeClr val="tx1">
                    <a:tint val="75000"/>
                  </a:schemeClr>
                </a:solidFill>
              </a:defRPr>
            </a:lvl1pPr>
          </a:lstStyle>
          <a:p>
            <a:fld id="{9B05A367-5C50-4FC9-8917-D7E62AE6C876}" type="slidenum">
              <a:rPr lang="en-US" smtClean="0"/>
              <a:t>‹#›</a:t>
            </a:fld>
            <a:endParaRPr lang="en-US"/>
          </a:p>
        </p:txBody>
      </p:sp>
    </p:spTree>
    <p:extLst>
      <p:ext uri="{BB962C8B-B14F-4D97-AF65-F5344CB8AC3E}">
        <p14:creationId xmlns:p14="http://schemas.microsoft.com/office/powerpoint/2010/main" val="780268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237" rtl="0" eaLnBrk="1" latinLnBrk="0" hangingPunct="1">
        <a:spcBef>
          <a:spcPct val="0"/>
        </a:spcBef>
        <a:buNone/>
        <a:defRPr sz="7000" kern="1200">
          <a:solidFill>
            <a:schemeClr val="tx1"/>
          </a:solidFill>
          <a:latin typeface="+mj-lt"/>
          <a:ea typeface="+mj-ea"/>
          <a:cs typeface="+mj-cs"/>
        </a:defRPr>
      </a:lvl1pPr>
    </p:titleStyle>
    <p:bodyStyle>
      <a:lvl1pPr marL="544589" indent="-544589" algn="l" defTabSz="1452237"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9943" indent="-453823" algn="l" defTabSz="1452237"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296" indent="-363060" algn="l" defTabSz="1452237"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414"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7532"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3651"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9769"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5888"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2006" indent="-363060" algn="l" defTabSz="1452237"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237" rtl="0" eaLnBrk="1" latinLnBrk="0" hangingPunct="1">
        <a:defRPr sz="2900" kern="1200">
          <a:solidFill>
            <a:schemeClr val="tx1"/>
          </a:solidFill>
          <a:latin typeface="+mn-lt"/>
          <a:ea typeface="+mn-ea"/>
          <a:cs typeface="+mn-cs"/>
        </a:defRPr>
      </a:lvl1pPr>
      <a:lvl2pPr marL="726118" algn="l" defTabSz="1452237" rtl="0" eaLnBrk="1" latinLnBrk="0" hangingPunct="1">
        <a:defRPr sz="2900" kern="1200">
          <a:solidFill>
            <a:schemeClr val="tx1"/>
          </a:solidFill>
          <a:latin typeface="+mn-lt"/>
          <a:ea typeface="+mn-ea"/>
          <a:cs typeface="+mn-cs"/>
        </a:defRPr>
      </a:lvl2pPr>
      <a:lvl3pPr marL="1452237" algn="l" defTabSz="1452237" rtl="0" eaLnBrk="1" latinLnBrk="0" hangingPunct="1">
        <a:defRPr sz="2900" kern="1200">
          <a:solidFill>
            <a:schemeClr val="tx1"/>
          </a:solidFill>
          <a:latin typeface="+mn-lt"/>
          <a:ea typeface="+mn-ea"/>
          <a:cs typeface="+mn-cs"/>
        </a:defRPr>
      </a:lvl3pPr>
      <a:lvl4pPr marL="2178356" algn="l" defTabSz="1452237" rtl="0" eaLnBrk="1" latinLnBrk="0" hangingPunct="1">
        <a:defRPr sz="2900" kern="1200">
          <a:solidFill>
            <a:schemeClr val="tx1"/>
          </a:solidFill>
          <a:latin typeface="+mn-lt"/>
          <a:ea typeface="+mn-ea"/>
          <a:cs typeface="+mn-cs"/>
        </a:defRPr>
      </a:lvl4pPr>
      <a:lvl5pPr marL="2904474" algn="l" defTabSz="1452237" rtl="0" eaLnBrk="1" latinLnBrk="0" hangingPunct="1">
        <a:defRPr sz="2900" kern="1200">
          <a:solidFill>
            <a:schemeClr val="tx1"/>
          </a:solidFill>
          <a:latin typeface="+mn-lt"/>
          <a:ea typeface="+mn-ea"/>
          <a:cs typeface="+mn-cs"/>
        </a:defRPr>
      </a:lvl5pPr>
      <a:lvl6pPr marL="3630591" algn="l" defTabSz="1452237" rtl="0" eaLnBrk="1" latinLnBrk="0" hangingPunct="1">
        <a:defRPr sz="2900" kern="1200">
          <a:solidFill>
            <a:schemeClr val="tx1"/>
          </a:solidFill>
          <a:latin typeface="+mn-lt"/>
          <a:ea typeface="+mn-ea"/>
          <a:cs typeface="+mn-cs"/>
        </a:defRPr>
      </a:lvl6pPr>
      <a:lvl7pPr marL="4356709" algn="l" defTabSz="1452237" rtl="0" eaLnBrk="1" latinLnBrk="0" hangingPunct="1">
        <a:defRPr sz="2900" kern="1200">
          <a:solidFill>
            <a:schemeClr val="tx1"/>
          </a:solidFill>
          <a:latin typeface="+mn-lt"/>
          <a:ea typeface="+mn-ea"/>
          <a:cs typeface="+mn-cs"/>
        </a:defRPr>
      </a:lvl7pPr>
      <a:lvl8pPr marL="5082828" algn="l" defTabSz="1452237" rtl="0" eaLnBrk="1" latinLnBrk="0" hangingPunct="1">
        <a:defRPr sz="2900" kern="1200">
          <a:solidFill>
            <a:schemeClr val="tx1"/>
          </a:solidFill>
          <a:latin typeface="+mn-lt"/>
          <a:ea typeface="+mn-ea"/>
          <a:cs typeface="+mn-cs"/>
        </a:defRPr>
      </a:lvl8pPr>
      <a:lvl9pPr marL="5808948" algn="l" defTabSz="1452237"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8.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DEAB330-5D16-16D1-3D45-0CA2A0870B92}"/>
            </a:ext>
          </a:extLst>
        </p:cNvPr>
        <p:cNvGrpSpPr/>
        <p:nvPr/>
      </p:nvGrpSpPr>
      <p:grpSpPr>
        <a:xfrm>
          <a:off x="0" y="0"/>
          <a:ext cx="0" cy="0"/>
          <a:chOff x="0" y="0"/>
          <a:chExt cx="0" cy="0"/>
        </a:xfrm>
      </p:grpSpPr>
      <p:sp>
        <p:nvSpPr>
          <p:cNvPr id="15" name="Text Box 14">
            <a:extLst>
              <a:ext uri="{FF2B5EF4-FFF2-40B4-BE49-F238E27FC236}">
                <a16:creationId xmlns:a16="http://schemas.microsoft.com/office/drawing/2014/main" id="{AFB86527-0024-F162-0EF2-352072946A0F}"/>
              </a:ext>
            </a:extLst>
          </p:cNvPr>
          <p:cNvSpPr txBox="1">
            <a:spLocks noChangeArrowheads="1"/>
          </p:cNvSpPr>
          <p:nvPr/>
        </p:nvSpPr>
        <p:spPr bwMode="auto">
          <a:xfrm>
            <a:off x="1348389" y="685800"/>
            <a:ext cx="13579859" cy="273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61" tIns="71830" rIns="143661" bIns="7183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237" rtl="0" eaLnBrk="1" fontAlgn="auto" latinLnBrk="0" hangingPunct="1">
              <a:lnSpc>
                <a:spcPct val="100000"/>
              </a:lnSpc>
              <a:spcBef>
                <a:spcPts val="1800"/>
              </a:spcBef>
              <a:spcAft>
                <a:spcPts val="2400"/>
              </a:spcAft>
              <a:buClrTx/>
              <a:buSzTx/>
              <a:buFontTx/>
              <a:buNone/>
              <a:tabLst/>
              <a:defRPr/>
            </a:pPr>
            <a:r>
              <a:rPr kumimoji="0" lang="en-US" sz="4000" b="1" i="0" u="none" strike="noStrike" kern="1200" cap="none" spc="0" normalizeH="0" baseline="0" noProof="0" dirty="0">
                <a:ln>
                  <a:noFill/>
                </a:ln>
                <a:solidFill>
                  <a:srgbClr val="FF3399"/>
                </a:solidFill>
                <a:effectLst>
                  <a:outerShdw blurRad="38100" dist="38100" dir="2700000" algn="tl">
                    <a:srgbClr val="000000">
                      <a:alpha val="43137"/>
                    </a:srgbClr>
                  </a:outerShdw>
                </a:effectLst>
                <a:uLnTx/>
                <a:uFillTx/>
                <a:latin typeface="Times New Roman" pitchFamily="18" charset="0"/>
                <a:ea typeface="+mn-ea"/>
                <a:cs typeface="+mn-cs"/>
              </a:rPr>
              <a:t>HOẠT ĐỘNG TRẢI NGHIỆM LỚP 5</a:t>
            </a:r>
          </a:p>
          <a:p>
            <a:pPr marL="0" marR="0" lvl="0" indent="0" algn="ctr" defTabSz="145223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 10: GIẢI QUYẾT MỘT SỐ VẤN ĐỀ NẢY SINH TRONG QUAN HỆ THẦY TRÒ</a:t>
            </a:r>
          </a:p>
        </p:txBody>
      </p:sp>
      <p:pic>
        <p:nvPicPr>
          <p:cNvPr id="1026" name="Picture 2" descr="Hình ảnh Viền Hoa đẹp PNG, Vector, PSD, và biểu tượng để tải về miễn phí |  pngtree">
            <a:extLst>
              <a:ext uri="{FF2B5EF4-FFF2-40B4-BE49-F238E27FC236}">
                <a16:creationId xmlns:a16="http://schemas.microsoft.com/office/drawing/2014/main" id="{7A3FD263-CA5F-80FC-B47F-5996BD220B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98823" y="43919"/>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ình ảnh Viền Hoa đẹp PNG, Vector, PSD, và biểu tượng để tải về miễn phí |  pngtree">
            <a:extLst>
              <a:ext uri="{FF2B5EF4-FFF2-40B4-BE49-F238E27FC236}">
                <a16:creationId xmlns:a16="http://schemas.microsoft.com/office/drawing/2014/main" id="{1BCAE46C-F45A-0724-50FD-2AD55F4F5B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6723" y="-70939"/>
            <a:ext cx="3124200"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C64231C-BC89-817C-9080-09CE7DA535D1}"/>
              </a:ext>
            </a:extLst>
          </p:cNvPr>
          <p:cNvSpPr txBox="1"/>
          <p:nvPr/>
        </p:nvSpPr>
        <p:spPr>
          <a:xfrm>
            <a:off x="3947319" y="4031941"/>
            <a:ext cx="7543800" cy="830997"/>
          </a:xfrm>
          <a:prstGeom prst="rect">
            <a:avLst/>
          </a:prstGeom>
          <a:noFill/>
        </p:spPr>
        <p:txBody>
          <a:bodyPr wrap="square" rtlCol="0">
            <a:spAutoFit/>
          </a:bodyPr>
          <a:lstStyle/>
          <a:p>
            <a:pPr marL="0" marR="0" lvl="0" indent="0" algn="l" defTabSz="1452237"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Calibri"/>
                <a:ea typeface="+mn-ea"/>
                <a:cs typeface="+mn-cs"/>
              </a:rPr>
              <a:t>Giáo</a:t>
            </a:r>
            <a:r>
              <a:rPr kumimoji="0" lang="en-US" sz="4800" b="1" i="0" u="none" strike="noStrike" kern="1200" cap="none" spc="0" normalizeH="0" baseline="0" noProof="0" dirty="0">
                <a:ln>
                  <a:noFill/>
                </a:ln>
                <a:solidFill>
                  <a:srgbClr val="FF0000"/>
                </a:solidFill>
                <a:effectLst/>
                <a:uLnTx/>
                <a:uFillTx/>
                <a:latin typeface="Calibri"/>
                <a:ea typeface="+mn-ea"/>
                <a:cs typeface="+mn-cs"/>
              </a:rPr>
              <a:t> </a:t>
            </a:r>
            <a:r>
              <a:rPr kumimoji="0" lang="en-US" sz="4800" b="1" i="0" u="none" strike="noStrike" kern="1200" cap="none" spc="0" normalizeH="0" baseline="0" noProof="0" dirty="0" err="1">
                <a:ln>
                  <a:noFill/>
                </a:ln>
                <a:solidFill>
                  <a:srgbClr val="FF0000"/>
                </a:solidFill>
                <a:effectLst/>
                <a:uLnTx/>
                <a:uFillTx/>
                <a:latin typeface="Calibri"/>
                <a:ea typeface="+mn-ea"/>
                <a:cs typeface="+mn-cs"/>
              </a:rPr>
              <a:t>viên</a:t>
            </a:r>
            <a:r>
              <a:rPr kumimoji="0" lang="en-US" sz="4800" b="1" i="0" u="none" strike="noStrike" kern="1200" cap="none" spc="0" normalizeH="0" baseline="0" noProof="0" dirty="0">
                <a:ln>
                  <a:noFill/>
                </a:ln>
                <a:solidFill>
                  <a:srgbClr val="FF0000"/>
                </a:solidFill>
                <a:effectLst/>
                <a:uLnTx/>
                <a:uFillTx/>
                <a:latin typeface="Calibri"/>
                <a:ea typeface="+mn-ea"/>
                <a:cs typeface="+mn-cs"/>
              </a:rPr>
              <a:t>: Nguyễn Anh Thư</a:t>
            </a:r>
          </a:p>
        </p:txBody>
      </p:sp>
    </p:spTree>
    <p:extLst>
      <p:ext uri="{BB962C8B-B14F-4D97-AF65-F5344CB8AC3E}">
        <p14:creationId xmlns:p14="http://schemas.microsoft.com/office/powerpoint/2010/main" val="828267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1" name="Rectangle 30"/>
          <p:cNvSpPr/>
          <p:nvPr/>
        </p:nvSpPr>
        <p:spPr>
          <a:xfrm>
            <a:off x="2423319" y="1888376"/>
            <a:ext cx="10668000" cy="186204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1500" b="1" spc="50">
                <a:ln w="11430"/>
                <a:solidFill>
                  <a:srgbClr val="FF0000"/>
                </a:solidFill>
                <a:effectLst>
                  <a:outerShdw blurRad="76200" dist="50800" dir="5400000" algn="tl" rotWithShape="0">
                    <a:srgbClr val="000000">
                      <a:alpha val="65000"/>
                    </a:srgbClr>
                  </a:outerShdw>
                </a:effectLst>
                <a:latin typeface="Vni 13 Annabelle" pitchFamily="66" charset="0"/>
              </a:rPr>
              <a:t>Sinh hoaït chuû ñeà</a:t>
            </a:r>
            <a:endParaRPr lang="en-US" sz="11500" b="1" cap="none" spc="50">
              <a:ln w="11430"/>
              <a:solidFill>
                <a:srgbClr val="FF0000"/>
              </a:solidFill>
              <a:effectLst>
                <a:outerShdw blurRad="76200" dist="50800" dir="5400000" algn="tl" rotWithShape="0">
                  <a:srgbClr val="000000">
                    <a:alpha val="65000"/>
                  </a:srgbClr>
                </a:outerShdw>
              </a:effectLst>
              <a:latin typeface="Vni 13 Annabelle" pitchFamily="66" charset="0"/>
            </a:endParaRPr>
          </a:p>
        </p:txBody>
      </p:sp>
      <p:grpSp>
        <p:nvGrpSpPr>
          <p:cNvPr id="8" name="Group 7"/>
          <p:cNvGrpSpPr/>
          <p:nvPr/>
        </p:nvGrpSpPr>
        <p:grpSpPr>
          <a:xfrm>
            <a:off x="2266397" y="14415"/>
            <a:ext cx="11660373" cy="990492"/>
            <a:chOff x="2266397" y="14415"/>
            <a:chExt cx="11660373" cy="990492"/>
          </a:xfrm>
        </p:grpSpPr>
        <p:sp>
          <p:nvSpPr>
            <p:cNvPr id="9" name="Rectangle 8"/>
            <p:cNvSpPr/>
            <p:nvPr/>
          </p:nvSpPr>
          <p:spPr>
            <a:xfrm>
              <a:off x="4937919" y="14415"/>
              <a:ext cx="6096000" cy="523220"/>
            </a:xfrm>
            <a:prstGeom prst="rect">
              <a:avLst/>
            </a:prstGeom>
          </p:spPr>
          <p:txBody>
            <a:bodyPr wrap="square">
              <a:spAutoFit/>
            </a:bodyPr>
            <a:lstStyle/>
            <a:p>
              <a:pPr algn="ctr"/>
              <a:r>
                <a:rPr lang="en-US" sz="2800">
                  <a:solidFill>
                    <a:srgbClr val="0000FF"/>
                  </a:solidFill>
                  <a:latin typeface="Times New Roman" pitchFamily="18" charset="0"/>
                  <a:cs typeface="Times New Roman" pitchFamily="18" charset="0"/>
                </a:rPr>
                <a:t>Thứ……ngày……tháng…..năm 2024</a:t>
              </a:r>
            </a:p>
          </p:txBody>
        </p:sp>
        <p:sp>
          <p:nvSpPr>
            <p:cNvPr id="10" name="TextBox 9"/>
            <p:cNvSpPr txBox="1"/>
            <p:nvPr/>
          </p:nvSpPr>
          <p:spPr>
            <a:xfrm>
              <a:off x="2266397" y="543242"/>
              <a:ext cx="11660373" cy="461665"/>
            </a:xfrm>
            <a:prstGeom prst="rect">
              <a:avLst/>
            </a:prstGeom>
            <a:noFill/>
          </p:spPr>
          <p:txBody>
            <a:bodyPr wrap="none" rtlCol="0">
              <a:spAutoFit/>
            </a:bodyPr>
            <a:lstStyle/>
            <a:p>
              <a:pPr algn="ctr">
                <a:defRPr/>
              </a:pPr>
              <a:r>
                <a:rPr lang="vi-VN" sz="2400" b="1">
                  <a:solidFill>
                    <a:srgbClr val="0000FF"/>
                  </a:solidFill>
                  <a:latin typeface="Times New Roman" pitchFamily="18" charset="0"/>
                  <a:cs typeface="Times New Roman" pitchFamily="18" charset="0"/>
                </a:rPr>
                <a:t>BÀI </a:t>
              </a:r>
              <a:r>
                <a:rPr lang="en-US" sz="2400" b="1">
                  <a:solidFill>
                    <a:srgbClr val="0000FF"/>
                  </a:solidFill>
                  <a:latin typeface="Times New Roman" pitchFamily="18" charset="0"/>
                  <a:cs typeface="Times New Roman" pitchFamily="18" charset="0"/>
                </a:rPr>
                <a:t>10: GIẢI QUYẾT MỘT SỐ VẤN ĐỀ NẢY SINH TRONG QUAN HỆ THẦY TRÒ</a:t>
              </a:r>
              <a:endParaRPr lang="en-US" sz="24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50424"/>
            <a:ext cx="4428482" cy="5198505"/>
          </a:xfrm>
          <a:prstGeom prst="rect">
            <a:avLst/>
          </a:prstGeom>
        </p:spPr>
      </p:pic>
    </p:spTree>
    <p:extLst>
      <p:ext uri="{BB962C8B-B14F-4D97-AF65-F5344CB8AC3E}">
        <p14:creationId xmlns:p14="http://schemas.microsoft.com/office/powerpoint/2010/main" val="3889476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8460989" y="1008885"/>
            <a:ext cx="7399463" cy="707886"/>
          </a:xfrm>
          <a:prstGeom prst="rect">
            <a:avLst/>
          </a:prstGeom>
        </p:spPr>
        <p:txBody>
          <a:bodyPr wrap="square">
            <a:spAutoFit/>
          </a:bodyPr>
          <a:lstStyle/>
          <a:p>
            <a:pPr algn="ctr"/>
            <a:r>
              <a:rPr lang="en-US" sz="4000" b="1" u="sng">
                <a:solidFill>
                  <a:srgbClr val="FF3399"/>
                </a:solidFill>
                <a:latin typeface="Times New Roman" pitchFamily="18" charset="0"/>
                <a:cs typeface="Times New Roman" pitchFamily="18" charset="0"/>
              </a:rPr>
              <a:t>SINH HOẠT NHÓM 4</a:t>
            </a:r>
          </a:p>
        </p:txBody>
      </p:sp>
      <p:grpSp>
        <p:nvGrpSpPr>
          <p:cNvPr id="7" name="Group 6"/>
          <p:cNvGrpSpPr/>
          <p:nvPr/>
        </p:nvGrpSpPr>
        <p:grpSpPr>
          <a:xfrm>
            <a:off x="2270919" y="-76092"/>
            <a:ext cx="11658599" cy="894043"/>
            <a:chOff x="2575719" y="14415"/>
            <a:chExt cx="11658599" cy="894043"/>
          </a:xfrm>
        </p:grpSpPr>
        <p:sp>
          <p:nvSpPr>
            <p:cNvPr id="8" name="Rectangle 7"/>
            <p:cNvSpPr/>
            <p:nvPr/>
          </p:nvSpPr>
          <p:spPr>
            <a:xfrm>
              <a:off x="5395119" y="14415"/>
              <a:ext cx="6096000" cy="523220"/>
            </a:xfrm>
            <a:prstGeom prst="rect">
              <a:avLst/>
            </a:prstGeom>
          </p:spPr>
          <p:txBody>
            <a:bodyPr wrap="square">
              <a:spAutoFit/>
            </a:bodyPr>
            <a:lstStyle/>
            <a:p>
              <a:pPr algn="ctr"/>
              <a:r>
                <a:rPr lang="en-US" sz="2800">
                  <a:solidFill>
                    <a:srgbClr val="0000FF"/>
                  </a:solidFill>
                  <a:latin typeface="Times New Roman" pitchFamily="18" charset="0"/>
                  <a:cs typeface="Times New Roman" pitchFamily="18" charset="0"/>
                </a:rPr>
                <a:t>Thứ……ngày……tháng…..năm 2024</a:t>
              </a:r>
            </a:p>
          </p:txBody>
        </p:sp>
        <p:sp>
          <p:nvSpPr>
            <p:cNvPr id="9" name="TextBox 8"/>
            <p:cNvSpPr txBox="1"/>
            <p:nvPr/>
          </p:nvSpPr>
          <p:spPr>
            <a:xfrm>
              <a:off x="2575719" y="446793"/>
              <a:ext cx="11658599" cy="461665"/>
            </a:xfrm>
            <a:prstGeom prst="rect">
              <a:avLst/>
            </a:prstGeom>
            <a:noFill/>
          </p:spPr>
          <p:txBody>
            <a:bodyPr wrap="square" rtlCol="0">
              <a:spAutoFit/>
            </a:bodyPr>
            <a:lstStyle/>
            <a:p>
              <a:pPr algn="ctr">
                <a:defRPr/>
              </a:pPr>
              <a:r>
                <a:rPr lang="vi-VN" sz="2400" b="1">
                  <a:solidFill>
                    <a:srgbClr val="0000FF"/>
                  </a:solidFill>
                  <a:latin typeface="Times New Roman" pitchFamily="18" charset="0"/>
                  <a:cs typeface="Times New Roman" pitchFamily="18" charset="0"/>
                </a:rPr>
                <a:t>BÀI </a:t>
              </a:r>
              <a:r>
                <a:rPr lang="en-US" sz="2400" b="1">
                  <a:solidFill>
                    <a:srgbClr val="0000FF"/>
                  </a:solidFill>
                  <a:latin typeface="Times New Roman" pitchFamily="18" charset="0"/>
                  <a:cs typeface="Times New Roman" pitchFamily="18" charset="0"/>
                </a:rPr>
                <a:t>10: GIẢI QUYẾT MỘT SỐ VẤN ĐỀ NẢY SINH TRONG QUAN HỆ THẦY TRÒ</a:t>
              </a:r>
              <a:endParaRPr lang="en-US" sz="24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0" name="TextBox 9"/>
          <p:cNvSpPr txBox="1"/>
          <p:nvPr/>
        </p:nvSpPr>
        <p:spPr>
          <a:xfrm>
            <a:off x="380682" y="838200"/>
            <a:ext cx="7376637" cy="1938992"/>
          </a:xfrm>
          <a:prstGeom prst="rect">
            <a:avLst/>
          </a:prstGeom>
          <a:noFill/>
        </p:spPr>
        <p:txBody>
          <a:bodyPr wrap="square" rtlCol="0">
            <a:spAutoFit/>
          </a:bodyPr>
          <a:lstStyle/>
          <a:p>
            <a:pPr algn="just"/>
            <a:r>
              <a:rPr lang="en-US" sz="4000" b="1" u="sng">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3</a:t>
            </a: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u="sng">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Thực hành giải quyết tình huống nảy sinh trong mối quan hệ thầy trò </a:t>
            </a:r>
            <a:endParaRPr lang="en-US" sz="4000" u="sng">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p:sp>
        <p:nvSpPr>
          <p:cNvPr id="12" name="TextBox 11"/>
          <p:cNvSpPr txBox="1"/>
          <p:nvPr/>
        </p:nvSpPr>
        <p:spPr>
          <a:xfrm>
            <a:off x="338890" y="2713888"/>
            <a:ext cx="7460219" cy="1938992"/>
          </a:xfrm>
          <a:prstGeom prst="rect">
            <a:avLst/>
          </a:prstGeom>
          <a:noFill/>
        </p:spPr>
        <p:txBody>
          <a:bodyPr wrap="square" rtlCol="0">
            <a:spAutoFit/>
          </a:bodyPr>
          <a:lstStyle/>
          <a:p>
            <a:pPr indent="396875" algn="just">
              <a:spcBef>
                <a:spcPts val="600"/>
              </a:spcBef>
              <a:spcAft>
                <a:spcPts val="600"/>
              </a:spcAft>
            </a:pPr>
            <a:r>
              <a:rPr lang="en-US" sz="4000">
                <a:solidFill>
                  <a:srgbClr val="0000FF"/>
                </a:solidFill>
                <a:latin typeface="Times New Roman" panose="02020603050405020304" pitchFamily="18" charset="0"/>
                <a:cs typeface="Times New Roman" panose="02020603050405020304" pitchFamily="18" charset="0"/>
              </a:rPr>
              <a:t>- Mỗi nhóm nêu một tình huống từng xảy ra để cả lớp cùng suy nghĩ cách giải quyết.</a:t>
            </a:r>
          </a:p>
        </p:txBody>
      </p:sp>
      <p:sp>
        <p:nvSpPr>
          <p:cNvPr id="15" name="TextBox 14"/>
          <p:cNvSpPr txBox="1"/>
          <p:nvPr/>
        </p:nvSpPr>
        <p:spPr>
          <a:xfrm>
            <a:off x="422472" y="7491984"/>
            <a:ext cx="7376637" cy="1323439"/>
          </a:xfrm>
          <a:prstGeom prst="rect">
            <a:avLst/>
          </a:prstGeom>
          <a:noFill/>
        </p:spPr>
        <p:txBody>
          <a:bodyPr wrap="square" rtlCol="0">
            <a:spAutoFit/>
          </a:bodyPr>
          <a:lstStyle/>
          <a:p>
            <a:pPr indent="396875" algn="just">
              <a:spcBef>
                <a:spcPts val="600"/>
              </a:spcBef>
              <a:spcAft>
                <a:spcPts val="600"/>
              </a:spcAft>
            </a:pPr>
            <a:r>
              <a:rPr lang="en-US" sz="4000">
                <a:solidFill>
                  <a:srgbClr val="0000FF"/>
                </a:solidFill>
                <a:latin typeface="Times New Roman" panose="02020603050405020304" pitchFamily="18" charset="0"/>
                <a:cs typeface="Times New Roman" panose="02020603050405020304" pitchFamily="18" charset="0"/>
              </a:rPr>
              <a:t>- Sắm vai xử lí tình huống vừa nêu.</a:t>
            </a:r>
          </a:p>
        </p:txBody>
      </p:sp>
      <p:sp>
        <p:nvSpPr>
          <p:cNvPr id="16" name="TextBox 15"/>
          <p:cNvSpPr txBox="1"/>
          <p:nvPr/>
        </p:nvSpPr>
        <p:spPr>
          <a:xfrm>
            <a:off x="8316652" y="1706962"/>
            <a:ext cx="7543800" cy="1938992"/>
          </a:xfrm>
          <a:prstGeom prst="rect">
            <a:avLst/>
          </a:prstGeom>
          <a:noFill/>
        </p:spPr>
        <p:txBody>
          <a:bodyPr wrap="square" rtlCol="0">
            <a:spAutoFit/>
          </a:bodyPr>
          <a:lstStyle/>
          <a:p>
            <a:pPr algn="just"/>
            <a:r>
              <a:rPr lang="vi-VN" sz="4000">
                <a:solidFill>
                  <a:srgbClr val="0000FF"/>
                </a:solidFill>
                <a:latin typeface="+mj-lt"/>
              </a:rPr>
              <a:t>- HS đưa ra các tình huống từng xảy ra và cùng suy nghĩ cách giải quyết.</a:t>
            </a:r>
          </a:p>
        </p:txBody>
      </p:sp>
      <p:pic>
        <p:nvPicPr>
          <p:cNvPr id="4" name="Picture 3">
            <a:extLst>
              <a:ext uri="{FF2B5EF4-FFF2-40B4-BE49-F238E27FC236}">
                <a16:creationId xmlns:a16="http://schemas.microsoft.com/office/drawing/2014/main" id="{4B03560F-AFBE-4E88-E724-01CDD797B581}"/>
              </a:ext>
            </a:extLst>
          </p:cNvPr>
          <p:cNvPicPr>
            <a:picLocks noChangeAspect="1"/>
          </p:cNvPicPr>
          <p:nvPr/>
        </p:nvPicPr>
        <p:blipFill>
          <a:blip r:embed="rId3"/>
          <a:stretch>
            <a:fillRect/>
          </a:stretch>
        </p:blipFill>
        <p:spPr>
          <a:xfrm>
            <a:off x="615808" y="4613621"/>
            <a:ext cx="7210425" cy="2676525"/>
          </a:xfrm>
          <a:prstGeom prst="rect">
            <a:avLst/>
          </a:prstGeom>
        </p:spPr>
      </p:pic>
      <p:sp>
        <p:nvSpPr>
          <p:cNvPr id="6" name="TextBox 5">
            <a:extLst>
              <a:ext uri="{FF2B5EF4-FFF2-40B4-BE49-F238E27FC236}">
                <a16:creationId xmlns:a16="http://schemas.microsoft.com/office/drawing/2014/main" id="{AAE0512A-0787-97BD-FDB8-473C7084AB4F}"/>
              </a:ext>
            </a:extLst>
          </p:cNvPr>
          <p:cNvSpPr txBox="1"/>
          <p:nvPr/>
        </p:nvSpPr>
        <p:spPr>
          <a:xfrm>
            <a:off x="8287716" y="3520878"/>
            <a:ext cx="7543800" cy="1323439"/>
          </a:xfrm>
          <a:prstGeom prst="rect">
            <a:avLst/>
          </a:prstGeom>
          <a:noFill/>
        </p:spPr>
        <p:txBody>
          <a:bodyPr wrap="square">
            <a:spAutoFit/>
          </a:bodyPr>
          <a:lstStyle/>
          <a:p>
            <a:pPr algn="just"/>
            <a:r>
              <a:rPr lang="en-US" sz="4000" b="0" i="0">
                <a:solidFill>
                  <a:srgbClr val="0000FF"/>
                </a:solidFill>
                <a:effectLst/>
                <a:highlight>
                  <a:srgbClr val="FFFFFF"/>
                </a:highlight>
                <a:latin typeface="Times New Roman" panose="02020603050405020304" pitchFamily="18" charset="0"/>
                <a:cs typeface="Times New Roman" panose="02020603050405020304" pitchFamily="18" charset="0"/>
              </a:rPr>
              <a:t>- Trình bày cách giải quyết bằng cách sắm vai.</a:t>
            </a:r>
            <a:endParaRPr lang="en-US" sz="4000">
              <a:solidFill>
                <a:srgbClr val="0000FF"/>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F665C1D-2124-93F6-FD8D-6490D64C7C2C}"/>
              </a:ext>
            </a:extLst>
          </p:cNvPr>
          <p:cNvSpPr txBox="1"/>
          <p:nvPr/>
        </p:nvSpPr>
        <p:spPr>
          <a:xfrm>
            <a:off x="8314840" y="4760758"/>
            <a:ext cx="7516676" cy="1323439"/>
          </a:xfrm>
          <a:prstGeom prst="rect">
            <a:avLst/>
          </a:prstGeom>
          <a:noFill/>
        </p:spPr>
        <p:txBody>
          <a:bodyPr wrap="square">
            <a:spAutoFit/>
          </a:bodyPr>
          <a:lstStyle/>
          <a:p>
            <a:pPr algn="just"/>
            <a:r>
              <a:rPr lang="en-US" sz="4000" b="0" i="0">
                <a:solidFill>
                  <a:srgbClr val="0000FF"/>
                </a:solidFill>
                <a:effectLst/>
                <a:highlight>
                  <a:srgbClr val="FFFFFF"/>
                </a:highlight>
                <a:latin typeface="Times New Roman" panose="02020603050405020304" pitchFamily="18" charset="0"/>
                <a:cs typeface="Times New Roman" panose="02020603050405020304" pitchFamily="18" charset="0"/>
              </a:rPr>
              <a:t>+ Xác định các nhân vật, lời thoại, cách giải quyết, thông điệp,…</a:t>
            </a:r>
            <a:endParaRPr lang="en-US" sz="4000">
              <a:solidFill>
                <a:srgbClr val="0000FF"/>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070B8A64-C722-869A-A152-33699EF08F8F}"/>
              </a:ext>
            </a:extLst>
          </p:cNvPr>
          <p:cNvSpPr txBox="1"/>
          <p:nvPr/>
        </p:nvSpPr>
        <p:spPr>
          <a:xfrm>
            <a:off x="8382886" y="6167410"/>
            <a:ext cx="7543800" cy="1323439"/>
          </a:xfrm>
          <a:prstGeom prst="rect">
            <a:avLst/>
          </a:prstGeom>
          <a:noFill/>
        </p:spPr>
        <p:txBody>
          <a:bodyPr wrap="square">
            <a:spAutoFit/>
          </a:bodyPr>
          <a:lstStyle/>
          <a:p>
            <a:pPr algn="just"/>
            <a:r>
              <a:rPr lang="en-US" sz="4000" b="0" i="0">
                <a:solidFill>
                  <a:srgbClr val="0000FF"/>
                </a:solidFill>
                <a:effectLst/>
                <a:highlight>
                  <a:srgbClr val="FFFFFF"/>
                </a:highlight>
                <a:latin typeface="Times New Roman" panose="02020603050405020304" pitchFamily="18" charset="0"/>
                <a:cs typeface="Times New Roman" panose="02020603050405020304" pitchFamily="18" charset="0"/>
              </a:rPr>
              <a:t>+ Phân công nhiệm vụ cho các thành viên.</a:t>
            </a:r>
            <a:endParaRPr lang="en-US" sz="4000">
              <a:solidFill>
                <a:srgbClr val="0000FF"/>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A61F102-6E1B-9424-BB15-2DB68F5F3276}"/>
              </a:ext>
            </a:extLst>
          </p:cNvPr>
          <p:cNvSpPr txBox="1"/>
          <p:nvPr/>
        </p:nvSpPr>
        <p:spPr>
          <a:xfrm>
            <a:off x="8287716" y="7376056"/>
            <a:ext cx="7543800" cy="1323439"/>
          </a:xfrm>
          <a:prstGeom prst="rect">
            <a:avLst/>
          </a:prstGeom>
          <a:noFill/>
        </p:spPr>
        <p:txBody>
          <a:bodyPr wrap="square">
            <a:spAutoFit/>
          </a:bodyPr>
          <a:lstStyle/>
          <a:p>
            <a:pPr algn="just"/>
            <a:r>
              <a:rPr lang="vi-VN" sz="4000" b="0" i="0">
                <a:solidFill>
                  <a:srgbClr val="0000FF"/>
                </a:solidFill>
                <a:effectLst/>
                <a:highlight>
                  <a:srgbClr val="FFFFFF"/>
                </a:highlight>
                <a:latin typeface="+mj-lt"/>
              </a:rPr>
              <a:t>- HS luyện tập trước khi sắm vai trước lớp.</a:t>
            </a:r>
            <a:endParaRPr lang="en-US" sz="4000">
              <a:solidFill>
                <a:srgbClr val="0000FF"/>
              </a:solidFill>
              <a:latin typeface="+mj-lt"/>
            </a:endParaRPr>
          </a:p>
        </p:txBody>
      </p:sp>
    </p:spTree>
    <p:extLst>
      <p:ext uri="{BB962C8B-B14F-4D97-AF65-F5344CB8AC3E}">
        <p14:creationId xmlns:p14="http://schemas.microsoft.com/office/powerpoint/2010/main" val="1237697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2" grpId="0"/>
      <p:bldP spid="15" grpId="0"/>
      <p:bldP spid="16" grpId="0"/>
      <p:bldP spid="6" grpId="0"/>
      <p:bldP spid="14" grpId="0"/>
      <p:bldP spid="19"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Invitation Flower Frame Border PNG Image Transparent Background Ai  Generative 32044510 PNG">
            <a:extLst>
              <a:ext uri="{FF2B5EF4-FFF2-40B4-BE49-F238E27FC236}">
                <a16:creationId xmlns:a16="http://schemas.microsoft.com/office/drawing/2014/main" id="{F90B6DA5-A93F-598F-D3D7-32EE13D97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000270" y="-3100952"/>
            <a:ext cx="8428497" cy="15392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BE4F8D7-6EF8-4219-0D7E-C259858C5631}"/>
              </a:ext>
            </a:extLst>
          </p:cNvPr>
          <p:cNvSpPr/>
          <p:nvPr/>
        </p:nvSpPr>
        <p:spPr>
          <a:xfrm>
            <a:off x="1432719" y="2438400"/>
            <a:ext cx="13639800" cy="5632311"/>
          </a:xfrm>
          <a:prstGeom prst="rect">
            <a:avLst/>
          </a:prstGeom>
          <a:noFill/>
        </p:spPr>
        <p:txBody>
          <a:bodyPr wrap="square">
            <a:spAutoFit/>
          </a:bodyPr>
          <a:lstStyle/>
          <a:p>
            <a:pPr algn="just"/>
            <a:r>
              <a:rPr lang="en-US" sz="6000" b="1">
                <a:solidFill>
                  <a:srgbClr val="FF3399"/>
                </a:solidFill>
                <a:latin typeface="Times New Roman" panose="02020603050405020304" pitchFamily="18" charset="0"/>
                <a:cs typeface="Times New Roman" pitchFamily="18" charset="0"/>
              </a:rPr>
              <a:t>        Trong cuộc sống không bao giờ tránh khỏi những vấn đề có thể nảy sinh trong mọi mối quan hệ. Với mối quan hệ thầy trò, chúng ta luôn cần bình tĩnh, cố gắng hiểu nhau để giữ được cảm xúc tích cực.</a:t>
            </a:r>
          </a:p>
        </p:txBody>
      </p:sp>
      <p:sp>
        <p:nvSpPr>
          <p:cNvPr id="5" name="Rectangle 4">
            <a:extLst>
              <a:ext uri="{FF2B5EF4-FFF2-40B4-BE49-F238E27FC236}">
                <a16:creationId xmlns:a16="http://schemas.microsoft.com/office/drawing/2014/main" id="{F27F18A0-AAF5-FC19-CDB2-C2F21CC9CAD6}"/>
              </a:ext>
            </a:extLst>
          </p:cNvPr>
          <p:cNvSpPr/>
          <p:nvPr/>
        </p:nvSpPr>
        <p:spPr>
          <a:xfrm>
            <a:off x="5395119" y="914400"/>
            <a:ext cx="549612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KẾT LUẬN</a:t>
            </a:r>
          </a:p>
        </p:txBody>
      </p:sp>
      <p:cxnSp>
        <p:nvCxnSpPr>
          <p:cNvPr id="6" name="Straight Connector 5">
            <a:extLst>
              <a:ext uri="{FF2B5EF4-FFF2-40B4-BE49-F238E27FC236}">
                <a16:creationId xmlns:a16="http://schemas.microsoft.com/office/drawing/2014/main" id="{702A75DF-6B59-F08E-8360-CC918CDF710A}"/>
              </a:ext>
            </a:extLst>
          </p:cNvPr>
          <p:cNvCxnSpPr/>
          <p:nvPr/>
        </p:nvCxnSpPr>
        <p:spPr>
          <a:xfrm>
            <a:off x="5699919" y="2209800"/>
            <a:ext cx="487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AA57431-1FBF-687D-CF2B-5243F932873F}"/>
              </a:ext>
            </a:extLst>
          </p:cNvPr>
          <p:cNvCxnSpPr/>
          <p:nvPr/>
        </p:nvCxnSpPr>
        <p:spPr>
          <a:xfrm>
            <a:off x="6004719" y="2286000"/>
            <a:ext cx="426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638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8460989" y="1008885"/>
            <a:ext cx="7399463" cy="707886"/>
          </a:xfrm>
          <a:prstGeom prst="rect">
            <a:avLst/>
          </a:prstGeom>
        </p:spPr>
        <p:txBody>
          <a:bodyPr wrap="square">
            <a:spAutoFit/>
          </a:bodyPr>
          <a:lstStyle/>
          <a:p>
            <a:pPr algn="ctr"/>
            <a:r>
              <a:rPr lang="en-US" sz="4000" b="1" u="sng">
                <a:solidFill>
                  <a:srgbClr val="FF3399"/>
                </a:solidFill>
                <a:latin typeface="Times New Roman" pitchFamily="18" charset="0"/>
                <a:cs typeface="Times New Roman" pitchFamily="18" charset="0"/>
              </a:rPr>
              <a:t>SINH HOẠT NHÓM 4</a:t>
            </a:r>
          </a:p>
        </p:txBody>
      </p:sp>
      <p:grpSp>
        <p:nvGrpSpPr>
          <p:cNvPr id="7" name="Group 6"/>
          <p:cNvGrpSpPr/>
          <p:nvPr/>
        </p:nvGrpSpPr>
        <p:grpSpPr>
          <a:xfrm>
            <a:off x="2270919" y="-76092"/>
            <a:ext cx="11658599" cy="894043"/>
            <a:chOff x="2575719" y="14415"/>
            <a:chExt cx="11658599" cy="894043"/>
          </a:xfrm>
        </p:grpSpPr>
        <p:sp>
          <p:nvSpPr>
            <p:cNvPr id="8" name="Rectangle 7"/>
            <p:cNvSpPr/>
            <p:nvPr/>
          </p:nvSpPr>
          <p:spPr>
            <a:xfrm>
              <a:off x="5395119" y="14415"/>
              <a:ext cx="6096000" cy="523220"/>
            </a:xfrm>
            <a:prstGeom prst="rect">
              <a:avLst/>
            </a:prstGeom>
          </p:spPr>
          <p:txBody>
            <a:bodyPr wrap="square">
              <a:spAutoFit/>
            </a:bodyPr>
            <a:lstStyle/>
            <a:p>
              <a:pPr algn="ctr"/>
              <a:r>
                <a:rPr lang="en-US" sz="2800">
                  <a:solidFill>
                    <a:srgbClr val="0000FF"/>
                  </a:solidFill>
                  <a:latin typeface="Times New Roman" pitchFamily="18" charset="0"/>
                  <a:cs typeface="Times New Roman" pitchFamily="18" charset="0"/>
                </a:rPr>
                <a:t>Thứ……ngày……tháng…..năm 2024</a:t>
              </a:r>
            </a:p>
          </p:txBody>
        </p:sp>
        <p:sp>
          <p:nvSpPr>
            <p:cNvPr id="9" name="TextBox 8"/>
            <p:cNvSpPr txBox="1"/>
            <p:nvPr/>
          </p:nvSpPr>
          <p:spPr>
            <a:xfrm>
              <a:off x="2575719" y="446793"/>
              <a:ext cx="11658599" cy="461665"/>
            </a:xfrm>
            <a:prstGeom prst="rect">
              <a:avLst/>
            </a:prstGeom>
            <a:noFill/>
          </p:spPr>
          <p:txBody>
            <a:bodyPr wrap="square" rtlCol="0">
              <a:spAutoFit/>
            </a:bodyPr>
            <a:lstStyle/>
            <a:p>
              <a:pPr algn="ctr">
                <a:defRPr/>
              </a:pPr>
              <a:r>
                <a:rPr lang="vi-VN" sz="2400" b="1">
                  <a:solidFill>
                    <a:srgbClr val="0000FF"/>
                  </a:solidFill>
                  <a:latin typeface="Times New Roman" pitchFamily="18" charset="0"/>
                  <a:cs typeface="Times New Roman" pitchFamily="18" charset="0"/>
                </a:rPr>
                <a:t>BÀI </a:t>
              </a:r>
              <a:r>
                <a:rPr lang="en-US" sz="2400" b="1">
                  <a:solidFill>
                    <a:srgbClr val="0000FF"/>
                  </a:solidFill>
                  <a:latin typeface="Times New Roman" pitchFamily="18" charset="0"/>
                  <a:cs typeface="Times New Roman" pitchFamily="18" charset="0"/>
                </a:rPr>
                <a:t>10: GIẢI QUYẾT MỘT SỐ VẤN ĐỀ NẢY SINH TRONG QUAN HỆ THẦY TRÒ</a:t>
              </a:r>
              <a:endParaRPr lang="en-US" sz="24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0" name="TextBox 9"/>
          <p:cNvSpPr txBox="1"/>
          <p:nvPr/>
        </p:nvSpPr>
        <p:spPr>
          <a:xfrm>
            <a:off x="380682" y="838200"/>
            <a:ext cx="7376637" cy="1938992"/>
          </a:xfrm>
          <a:prstGeom prst="rect">
            <a:avLst/>
          </a:prstGeom>
          <a:noFill/>
        </p:spPr>
        <p:txBody>
          <a:bodyPr wrap="square" rtlCol="0">
            <a:spAutoFit/>
          </a:bodyPr>
          <a:lstStyle/>
          <a:p>
            <a:pPr algn="just"/>
            <a:r>
              <a:rPr lang="en-US" sz="4000" b="1" u="sng">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4: </a:t>
            </a:r>
            <a:r>
              <a:rPr lang="en-US" sz="4000" b="1" u="sng">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Xác định các cách giải quyết vấn đề nảy sinh trong mối quan hệ thầy trò</a:t>
            </a:r>
            <a:endParaRPr lang="en-US" sz="4000" u="sng">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endParaRPr>
          </a:p>
        </p:txBody>
      </p:sp>
      <p:sp>
        <p:nvSpPr>
          <p:cNvPr id="12" name="TextBox 11"/>
          <p:cNvSpPr txBox="1"/>
          <p:nvPr/>
        </p:nvSpPr>
        <p:spPr>
          <a:xfrm>
            <a:off x="338890" y="2713888"/>
            <a:ext cx="7460219" cy="1938992"/>
          </a:xfrm>
          <a:prstGeom prst="rect">
            <a:avLst/>
          </a:prstGeom>
          <a:noFill/>
        </p:spPr>
        <p:txBody>
          <a:bodyPr wrap="square" rtlCol="0">
            <a:spAutoFit/>
          </a:bodyPr>
          <a:lstStyle/>
          <a:p>
            <a:pPr indent="396875" algn="just">
              <a:spcBef>
                <a:spcPts val="600"/>
              </a:spcBef>
              <a:spcAft>
                <a:spcPts val="600"/>
              </a:spcAft>
            </a:pPr>
            <a:r>
              <a:rPr lang="en-US" sz="4000" b="1">
                <a:solidFill>
                  <a:srgbClr val="0000FF"/>
                </a:solidFill>
                <a:latin typeface="Times New Roman" panose="02020603050405020304" pitchFamily="18" charset="0"/>
                <a:cs typeface="Times New Roman" panose="02020603050405020304" pitchFamily="18" charset="0"/>
              </a:rPr>
              <a:t>-</a:t>
            </a:r>
            <a:r>
              <a:rPr lang="en-US" sz="4000">
                <a:solidFill>
                  <a:srgbClr val="0000FF"/>
                </a:solidFill>
                <a:latin typeface="Times New Roman" panose="02020603050405020304" pitchFamily="18" charset="0"/>
                <a:cs typeface="Times New Roman" panose="02020603050405020304" pitchFamily="18" charset="0"/>
              </a:rPr>
              <a:t> Nêu các cách giải quyết vấn đề nảy sinh trong mối quan hệ thầy trò:</a:t>
            </a:r>
          </a:p>
        </p:txBody>
      </p:sp>
      <p:sp>
        <p:nvSpPr>
          <p:cNvPr id="5" name="TextBox 4">
            <a:extLst>
              <a:ext uri="{FF2B5EF4-FFF2-40B4-BE49-F238E27FC236}">
                <a16:creationId xmlns:a16="http://schemas.microsoft.com/office/drawing/2014/main" id="{CC9FCD9C-B105-C5BC-5E46-B91024D2B0B6}"/>
              </a:ext>
            </a:extLst>
          </p:cNvPr>
          <p:cNvSpPr txBox="1"/>
          <p:nvPr/>
        </p:nvSpPr>
        <p:spPr>
          <a:xfrm>
            <a:off x="246804" y="4584501"/>
            <a:ext cx="8136082" cy="707886"/>
          </a:xfrm>
          <a:prstGeom prst="rect">
            <a:avLst/>
          </a:prstGeom>
          <a:noFill/>
        </p:spPr>
        <p:txBody>
          <a:bodyPr wrap="square">
            <a:spAutoFit/>
          </a:bodyPr>
          <a:lstStyle/>
          <a:p>
            <a:r>
              <a:rPr lang="en-US" sz="4000" b="0" i="0">
                <a:solidFill>
                  <a:srgbClr val="0000FF"/>
                </a:solidFill>
                <a:effectLst/>
                <a:highlight>
                  <a:srgbClr val="FFFFFF"/>
                </a:highlight>
                <a:latin typeface="Times New Roman" panose="02020603050405020304" pitchFamily="18" charset="0"/>
                <a:cs typeface="Times New Roman" panose="02020603050405020304" pitchFamily="18" charset="0"/>
              </a:rPr>
              <a:t>+ Lắng nghe thầy cô phân tích;</a:t>
            </a:r>
            <a:endParaRPr lang="en-US" sz="4000">
              <a:solidFill>
                <a:srgbClr val="0000FF"/>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7099140-9797-9B15-DB2F-EA243410292E}"/>
              </a:ext>
            </a:extLst>
          </p:cNvPr>
          <p:cNvSpPr txBox="1"/>
          <p:nvPr/>
        </p:nvSpPr>
        <p:spPr>
          <a:xfrm>
            <a:off x="178758" y="5282227"/>
            <a:ext cx="8136082" cy="707886"/>
          </a:xfrm>
          <a:prstGeom prst="rect">
            <a:avLst/>
          </a:prstGeom>
          <a:noFill/>
        </p:spPr>
        <p:txBody>
          <a:bodyPr wrap="square">
            <a:spAutoFit/>
          </a:bodyPr>
          <a:lstStyle/>
          <a:p>
            <a:r>
              <a:rPr lang="en-US" sz="4000" b="0" i="0">
                <a:solidFill>
                  <a:srgbClr val="0000FF"/>
                </a:solidFill>
                <a:effectLst/>
                <a:highlight>
                  <a:srgbClr val="FFFFFF"/>
                </a:highlight>
                <a:latin typeface="Times New Roman" panose="02020603050405020304" pitchFamily="18" charset="0"/>
                <a:cs typeface="Times New Roman" panose="02020603050405020304" pitchFamily="18" charset="0"/>
              </a:rPr>
              <a:t>+ Đặt mình vào vị trí thầy cô để hiểu;</a:t>
            </a:r>
            <a:endParaRPr lang="en-US" sz="4000">
              <a:solidFill>
                <a:srgbClr val="0000FF"/>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D155913-A74D-79E9-24B4-289FCB3360D8}"/>
              </a:ext>
            </a:extLst>
          </p:cNvPr>
          <p:cNvSpPr txBox="1"/>
          <p:nvPr/>
        </p:nvSpPr>
        <p:spPr>
          <a:xfrm>
            <a:off x="212781" y="5950195"/>
            <a:ext cx="8136082" cy="707886"/>
          </a:xfrm>
          <a:prstGeom prst="rect">
            <a:avLst/>
          </a:prstGeom>
          <a:noFill/>
        </p:spPr>
        <p:txBody>
          <a:bodyPr wrap="square">
            <a:spAutoFit/>
          </a:bodyPr>
          <a:lstStyle/>
          <a:p>
            <a:r>
              <a:rPr lang="en-US" sz="4000" b="0" i="0">
                <a:solidFill>
                  <a:srgbClr val="0000FF"/>
                </a:solidFill>
                <a:effectLst/>
                <a:highlight>
                  <a:srgbClr val="FFFFFF"/>
                </a:highlight>
                <a:latin typeface="Times New Roman" panose="02020603050405020304" pitchFamily="18" charset="0"/>
                <a:cs typeface="Times New Roman" panose="02020603050405020304" pitchFamily="18" charset="0"/>
              </a:rPr>
              <a:t>+ Trình bày suy nghĩ của mình;</a:t>
            </a:r>
            <a:endParaRPr lang="en-US" sz="4000">
              <a:solidFill>
                <a:srgbClr val="0000FF"/>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18ABD70-4E79-A044-0057-EACCED503660}"/>
              </a:ext>
            </a:extLst>
          </p:cNvPr>
          <p:cNvSpPr txBox="1"/>
          <p:nvPr/>
        </p:nvSpPr>
        <p:spPr>
          <a:xfrm>
            <a:off x="246804" y="6752165"/>
            <a:ext cx="8136082" cy="707886"/>
          </a:xfrm>
          <a:prstGeom prst="rect">
            <a:avLst/>
          </a:prstGeom>
          <a:noFill/>
        </p:spPr>
        <p:txBody>
          <a:bodyPr wrap="square">
            <a:spAutoFit/>
          </a:bodyPr>
          <a:lstStyle/>
          <a:p>
            <a:r>
              <a:rPr lang="vi-VN" sz="4000" b="0" i="0">
                <a:solidFill>
                  <a:srgbClr val="0000FF"/>
                </a:solidFill>
                <a:effectLst/>
                <a:highlight>
                  <a:srgbClr val="FFFFFF"/>
                </a:highlight>
                <a:latin typeface="Times New Roman" panose="02020603050405020304" pitchFamily="18" charset="0"/>
                <a:cs typeface="Times New Roman" panose="02020603050405020304" pitchFamily="18" charset="0"/>
              </a:rPr>
              <a:t>+ Viết thư cho thầy cô.</a:t>
            </a:r>
            <a:endParaRPr lang="en-US" sz="4000">
              <a:solidFill>
                <a:srgbClr val="0000FF"/>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39C8A43B-B04B-57BF-AF03-A70F7D1E2E84}"/>
              </a:ext>
            </a:extLst>
          </p:cNvPr>
          <p:cNvSpPr txBox="1"/>
          <p:nvPr/>
        </p:nvSpPr>
        <p:spPr>
          <a:xfrm>
            <a:off x="338535" y="7467600"/>
            <a:ext cx="7494984" cy="1323439"/>
          </a:xfrm>
          <a:prstGeom prst="rect">
            <a:avLst/>
          </a:prstGeom>
          <a:noFill/>
        </p:spPr>
        <p:txBody>
          <a:bodyPr wrap="square">
            <a:spAutoFit/>
          </a:bodyPr>
          <a:lstStyle/>
          <a:p>
            <a:pPr algn="just"/>
            <a:r>
              <a:rPr lang="en-US" sz="4000" b="0" i="0">
                <a:solidFill>
                  <a:srgbClr val="0000FF"/>
                </a:solidFill>
                <a:effectLst/>
                <a:highlight>
                  <a:srgbClr val="FFFFFF"/>
                </a:highlight>
                <a:latin typeface="Times New Roman" panose="02020603050405020304" pitchFamily="18" charset="0"/>
                <a:cs typeface="Times New Roman" panose="02020603050405020304" pitchFamily="18" charset="0"/>
              </a:rPr>
              <a:t>- Vận dụng các cách trên vào một tình huống cụ thể:</a:t>
            </a:r>
            <a:endParaRPr lang="en-US" sz="4000">
              <a:solidFill>
                <a:srgbClr val="0000FF"/>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DC89E005-FE72-B2A7-F194-8861A5728AA6}"/>
              </a:ext>
            </a:extLst>
          </p:cNvPr>
          <p:cNvSpPr txBox="1"/>
          <p:nvPr/>
        </p:nvSpPr>
        <p:spPr>
          <a:xfrm>
            <a:off x="8314840" y="1683949"/>
            <a:ext cx="7511589" cy="2554545"/>
          </a:xfrm>
          <a:prstGeom prst="rect">
            <a:avLst/>
          </a:prstGeom>
          <a:noFill/>
        </p:spPr>
        <p:txBody>
          <a:bodyPr wrap="square">
            <a:spAutoFit/>
          </a:bodyPr>
          <a:lstStyle/>
          <a:p>
            <a:pPr algn="just"/>
            <a:r>
              <a:rPr lang="vi-VN" sz="4000" b="0" i="0">
                <a:solidFill>
                  <a:srgbClr val="0000FF"/>
                </a:solidFill>
                <a:effectLst/>
                <a:highlight>
                  <a:srgbClr val="FFFFFF"/>
                </a:highlight>
                <a:latin typeface="+mj-lt"/>
              </a:rPr>
              <a:t>- Vận dụng các cách trên vào một tình huống cụ thể mà em đã gặp phải hoặc tư vấn cho các bạn học sinh khác.</a:t>
            </a:r>
            <a:endParaRPr lang="en-US" sz="4000">
              <a:solidFill>
                <a:srgbClr val="0000FF"/>
              </a:solidFill>
              <a:latin typeface="+mj-lt"/>
            </a:endParaRPr>
          </a:p>
        </p:txBody>
      </p:sp>
      <p:pic>
        <p:nvPicPr>
          <p:cNvPr id="31" name="Picture 30">
            <a:extLst>
              <a:ext uri="{FF2B5EF4-FFF2-40B4-BE49-F238E27FC236}">
                <a16:creationId xmlns:a16="http://schemas.microsoft.com/office/drawing/2014/main" id="{3B72D235-819B-3B25-EFDF-DF416D11322E}"/>
              </a:ext>
            </a:extLst>
          </p:cNvPr>
          <p:cNvPicPr>
            <a:picLocks noChangeAspect="1"/>
          </p:cNvPicPr>
          <p:nvPr/>
        </p:nvPicPr>
        <p:blipFill>
          <a:blip r:embed="rId3"/>
          <a:stretch>
            <a:fillRect/>
          </a:stretch>
        </p:blipFill>
        <p:spPr>
          <a:xfrm>
            <a:off x="8348863" y="4230932"/>
            <a:ext cx="7399462" cy="4556782"/>
          </a:xfrm>
          <a:prstGeom prst="rect">
            <a:avLst/>
          </a:prstGeom>
        </p:spPr>
      </p:pic>
    </p:spTree>
    <p:extLst>
      <p:ext uri="{BB962C8B-B14F-4D97-AF65-F5344CB8AC3E}">
        <p14:creationId xmlns:p14="http://schemas.microsoft.com/office/powerpoint/2010/main" val="13749945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2" grpId="0"/>
      <p:bldP spid="5" grpId="0"/>
      <p:bldP spid="13" grpId="0"/>
      <p:bldP spid="20" grpId="0"/>
      <p:bldP spid="23" grpId="0"/>
      <p:bldP spid="27"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Invitation Flower Frame Border PNG Image Transparent Background Ai  Generative 32044510 PNG">
            <a:extLst>
              <a:ext uri="{FF2B5EF4-FFF2-40B4-BE49-F238E27FC236}">
                <a16:creationId xmlns:a16="http://schemas.microsoft.com/office/drawing/2014/main" id="{F90B6DA5-A93F-598F-D3D7-32EE13D97E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000270" y="-3100952"/>
            <a:ext cx="8428497" cy="15392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BE4F8D7-6EF8-4219-0D7E-C259858C5631}"/>
              </a:ext>
            </a:extLst>
          </p:cNvPr>
          <p:cNvSpPr/>
          <p:nvPr/>
        </p:nvSpPr>
        <p:spPr>
          <a:xfrm>
            <a:off x="1432719" y="2438400"/>
            <a:ext cx="13639800" cy="5632311"/>
          </a:xfrm>
          <a:prstGeom prst="rect">
            <a:avLst/>
          </a:prstGeom>
          <a:noFill/>
        </p:spPr>
        <p:txBody>
          <a:bodyPr wrap="square">
            <a:spAutoFit/>
          </a:bodyPr>
          <a:lstStyle/>
          <a:p>
            <a:pPr algn="just"/>
            <a:r>
              <a:rPr lang="en-US" sz="6000" b="1">
                <a:solidFill>
                  <a:srgbClr val="FF3399"/>
                </a:solidFill>
                <a:latin typeface="Times New Roman" panose="02020603050405020304" pitchFamily="18" charset="0"/>
                <a:cs typeface="Times New Roman" pitchFamily="18" charset="0"/>
              </a:rPr>
              <a:t>        Khi đã xác định nguyên tắc và biết áp dụng nguyên tắc giải quyết các mâu thuẫn nảy sinh trong mối quan hệ thầy trò, việc đối mặt với những vấn đề đó trở nên dễ dàng hơn, với tâm thế tích cực hơn.</a:t>
            </a:r>
          </a:p>
        </p:txBody>
      </p:sp>
      <p:sp>
        <p:nvSpPr>
          <p:cNvPr id="5" name="Rectangle 4">
            <a:extLst>
              <a:ext uri="{FF2B5EF4-FFF2-40B4-BE49-F238E27FC236}">
                <a16:creationId xmlns:a16="http://schemas.microsoft.com/office/drawing/2014/main" id="{F27F18A0-AAF5-FC19-CDB2-C2F21CC9CAD6}"/>
              </a:ext>
            </a:extLst>
          </p:cNvPr>
          <p:cNvSpPr/>
          <p:nvPr/>
        </p:nvSpPr>
        <p:spPr>
          <a:xfrm>
            <a:off x="5395119" y="914400"/>
            <a:ext cx="5496120"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cap="none" spc="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KẾT LUẬN</a:t>
            </a:r>
          </a:p>
        </p:txBody>
      </p:sp>
      <p:cxnSp>
        <p:nvCxnSpPr>
          <p:cNvPr id="6" name="Straight Connector 5">
            <a:extLst>
              <a:ext uri="{FF2B5EF4-FFF2-40B4-BE49-F238E27FC236}">
                <a16:creationId xmlns:a16="http://schemas.microsoft.com/office/drawing/2014/main" id="{702A75DF-6B59-F08E-8360-CC918CDF710A}"/>
              </a:ext>
            </a:extLst>
          </p:cNvPr>
          <p:cNvCxnSpPr/>
          <p:nvPr/>
        </p:nvCxnSpPr>
        <p:spPr>
          <a:xfrm>
            <a:off x="5699919" y="2209800"/>
            <a:ext cx="487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AA57431-1FBF-687D-CF2B-5243F932873F}"/>
              </a:ext>
            </a:extLst>
          </p:cNvPr>
          <p:cNvCxnSpPr/>
          <p:nvPr/>
        </p:nvCxnSpPr>
        <p:spPr>
          <a:xfrm>
            <a:off x="6004719" y="2286000"/>
            <a:ext cx="4267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568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3" cstate="print">
            <a:extLst>
              <a:ext uri="{28A0092B-C50C-407E-A947-70E740481C1C}">
                <a14:useLocalDpi xmlns:a14="http://schemas.microsoft.com/office/drawing/2010/main" val="0"/>
              </a:ext>
            </a:extLst>
          </a:blip>
          <a:srcRect r="357" b="202"/>
          <a:stretch>
            <a:fillRect/>
          </a:stretch>
        </p:blipFill>
        <p:spPr>
          <a:xfrm>
            <a:off x="159" y="-1"/>
            <a:ext cx="16276638" cy="9144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0"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12265768" y="6096000"/>
            <a:ext cx="4011028" cy="3047569"/>
          </a:xfrm>
          <a:prstGeom prst="rect">
            <a:avLst/>
          </a:prstGeom>
        </p:spPr>
      </p:pic>
      <p:pic>
        <p:nvPicPr>
          <p:cNvPr id="11" name="图片 29" descr="图片包含 游戏机, 台球, 房间, 桌子&#10;&#10;描述已自动生成">
            <a:extLst>
              <a:ext uri="{FF2B5EF4-FFF2-40B4-BE49-F238E27FC236}">
                <a16:creationId xmlns:a16="http://schemas.microsoft.com/office/drawing/2014/main" id="{68344E46-6C3D-06D7-A4BE-8F5134B9FD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0119" r="357"/>
          <a:stretch/>
        </p:blipFill>
        <p:spPr>
          <a:xfrm>
            <a:off x="9843648" y="429"/>
            <a:ext cx="6433149" cy="9143140"/>
          </a:xfrm>
          <a:custGeom>
            <a:avLst/>
            <a:gdLst>
              <a:gd name="connsiteX0" fmla="*/ 0 w 4818744"/>
              <a:gd name="connsiteY0" fmla="*/ 0 h 6857355"/>
              <a:gd name="connsiteX1" fmla="*/ 4818744 w 4818744"/>
              <a:gd name="connsiteY1" fmla="*/ 0 h 6857355"/>
              <a:gd name="connsiteX2" fmla="*/ 4818744 w 4818744"/>
              <a:gd name="connsiteY2" fmla="*/ 6857355 h 6857355"/>
              <a:gd name="connsiteX3" fmla="*/ 0 w 4818744"/>
              <a:gd name="connsiteY3" fmla="*/ 6857355 h 6857355"/>
            </a:gdLst>
            <a:ahLst/>
            <a:cxnLst>
              <a:cxn ang="0">
                <a:pos x="connsiteX0" y="connsiteY0"/>
              </a:cxn>
              <a:cxn ang="0">
                <a:pos x="connsiteX1" y="connsiteY1"/>
              </a:cxn>
              <a:cxn ang="0">
                <a:pos x="connsiteX2" y="connsiteY2"/>
              </a:cxn>
              <a:cxn ang="0">
                <a:pos x="connsiteX3" y="connsiteY3"/>
              </a:cxn>
            </a:cxnLst>
            <a:rect l="l" t="t" r="r" b="b"/>
            <a:pathLst>
              <a:path w="4818744" h="6857355">
                <a:moveTo>
                  <a:pt x="0" y="0"/>
                </a:moveTo>
                <a:lnTo>
                  <a:pt x="4818744" y="0"/>
                </a:lnTo>
                <a:lnTo>
                  <a:pt x="4818744" y="6857355"/>
                </a:lnTo>
                <a:lnTo>
                  <a:pt x="0" y="6857355"/>
                </a:lnTo>
                <a:close/>
              </a:path>
            </a:pathLst>
          </a:custGeom>
        </p:spPr>
      </p:pic>
      <p:pic>
        <p:nvPicPr>
          <p:cNvPr id="17"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159" y="4838094"/>
            <a:ext cx="3720375" cy="4305475"/>
          </a:xfrm>
          <a:prstGeom prst="rect">
            <a:avLst/>
          </a:prstGeom>
        </p:spPr>
      </p:pic>
      <p:pic>
        <p:nvPicPr>
          <p:cNvPr id="18" name="图片 15" descr="图片包含 游戏机, 台球, 房间, 桌子&#10;&#10;描述已自动生成">
            <a:extLst>
              <a:ext uri="{FF2B5EF4-FFF2-40B4-BE49-F238E27FC236}">
                <a16:creationId xmlns:a16="http://schemas.microsoft.com/office/drawing/2014/main" id="{F5450463-5FE5-CCCF-F833-D6AD72473E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3810"/>
          <a:stretch/>
        </p:blipFill>
        <p:spPr>
          <a:xfrm>
            <a:off x="160" y="860"/>
            <a:ext cx="4262929" cy="9143140"/>
          </a:xfrm>
          <a:prstGeom prst="rect">
            <a:avLst/>
          </a:prstGeom>
        </p:spPr>
      </p:pic>
      <p:pic>
        <p:nvPicPr>
          <p:cNvPr id="19" name="Picture 18">
            <a:extLst>
              <a:ext uri="{FF2B5EF4-FFF2-40B4-BE49-F238E27FC236}">
                <a16:creationId xmlns:a16="http://schemas.microsoft.com/office/drawing/2014/main" id="{6BFC3355-2575-E68A-55E8-09A9588512B8}"/>
              </a:ext>
            </a:extLst>
          </p:cNvPr>
          <p:cNvPicPr>
            <a:picLocks noChangeAspect="1"/>
          </p:cNvPicPr>
          <p:nvPr/>
        </p:nvPicPr>
        <p:blipFill>
          <a:blip r:embed="rId6"/>
          <a:stretch>
            <a:fillRect/>
          </a:stretch>
        </p:blipFill>
        <p:spPr>
          <a:xfrm>
            <a:off x="2713819" y="5642431"/>
            <a:ext cx="10849319" cy="3479085"/>
          </a:xfrm>
          <a:prstGeom prst="rect">
            <a:avLst/>
          </a:prstGeom>
        </p:spPr>
      </p:pic>
      <p:pic>
        <p:nvPicPr>
          <p:cNvPr id="20" name="Picture 19"/>
          <p:cNvPicPr>
            <a:picLocks noChangeAspect="1"/>
          </p:cNvPicPr>
          <p:nvPr/>
        </p:nvPicPr>
        <p:blipFill>
          <a:blip r:embed="rId7"/>
          <a:stretch>
            <a:fillRect/>
          </a:stretch>
        </p:blipFill>
        <p:spPr>
          <a:xfrm>
            <a:off x="2085239" y="2220222"/>
            <a:ext cx="12021338" cy="2617443"/>
          </a:xfrm>
          <a:prstGeom prst="rect">
            <a:avLst/>
          </a:prstGeom>
        </p:spPr>
      </p:pic>
    </p:spTree>
    <p:extLst>
      <p:ext uri="{BB962C8B-B14F-4D97-AF65-F5344CB8AC3E}">
        <p14:creationId xmlns:p14="http://schemas.microsoft.com/office/powerpoint/2010/main" val="977197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6276638" cy="9144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3"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12265609" y="6096001"/>
            <a:ext cx="4011028" cy="3047569"/>
          </a:xfrm>
          <a:prstGeom prst="rect">
            <a:avLst/>
          </a:prstGeom>
        </p:spPr>
      </p:pic>
      <p:pic>
        <p:nvPicPr>
          <p:cNvPr id="4"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4838095"/>
            <a:ext cx="3720375" cy="4305475"/>
          </a:xfrm>
          <a:prstGeom prst="rect">
            <a:avLst/>
          </a:prstGeom>
        </p:spPr>
      </p:pic>
      <p:pic>
        <p:nvPicPr>
          <p:cNvPr id="5" name="Picture 4">
            <a:extLst>
              <a:ext uri="{FF2B5EF4-FFF2-40B4-BE49-F238E27FC236}">
                <a16:creationId xmlns:a16="http://schemas.microsoft.com/office/drawing/2014/main" id="{6BFC3355-2575-E68A-55E8-09A9588512B8}"/>
              </a:ext>
            </a:extLst>
          </p:cNvPr>
          <p:cNvPicPr>
            <a:picLocks noChangeAspect="1"/>
          </p:cNvPicPr>
          <p:nvPr/>
        </p:nvPicPr>
        <p:blipFill>
          <a:blip r:embed="rId4"/>
          <a:stretch>
            <a:fillRect/>
          </a:stretch>
        </p:blipFill>
        <p:spPr>
          <a:xfrm>
            <a:off x="2713660" y="5642432"/>
            <a:ext cx="10849319" cy="3479085"/>
          </a:xfrm>
          <a:prstGeom prst="rect">
            <a:avLst/>
          </a:prstGeom>
        </p:spPr>
      </p:pic>
      <p:sp>
        <p:nvSpPr>
          <p:cNvPr id="6" name="Rectangle 5"/>
          <p:cNvSpPr/>
          <p:nvPr/>
        </p:nvSpPr>
        <p:spPr>
          <a:xfrm>
            <a:off x="3415715" y="1980746"/>
            <a:ext cx="9445214" cy="264687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6600" cap="none" spc="50">
                <a:ln w="11430"/>
                <a:solidFill>
                  <a:srgbClr val="FF0000"/>
                </a:solidFill>
                <a:effectLst>
                  <a:outerShdw blurRad="76200" dist="50800" dir="5400000" algn="tl" rotWithShape="0">
                    <a:srgbClr val="000000">
                      <a:alpha val="65000"/>
                    </a:srgbClr>
                  </a:outerShdw>
                </a:effectLst>
                <a:latin typeface="VNI-Brush" pitchFamily="2" charset="0"/>
              </a:rPr>
              <a:t>Khôûi ñoäng</a:t>
            </a:r>
          </a:p>
        </p:txBody>
      </p:sp>
    </p:spTree>
    <p:extLst>
      <p:ext uri="{BB962C8B-B14F-4D97-AF65-F5344CB8AC3E}">
        <p14:creationId xmlns:p14="http://schemas.microsoft.com/office/powerpoint/2010/main" val="15034363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8BE4A2-8AB5-8202-7438-88B0F03C8D83}"/>
              </a:ext>
            </a:extLst>
          </p:cNvPr>
          <p:cNvSpPr txBox="1"/>
          <p:nvPr/>
        </p:nvSpPr>
        <p:spPr>
          <a:xfrm>
            <a:off x="823119" y="714336"/>
            <a:ext cx="14630400" cy="2243884"/>
          </a:xfrm>
          <a:prstGeom prst="rect">
            <a:avLst/>
          </a:prstGeom>
          <a:noFill/>
        </p:spPr>
        <p:txBody>
          <a:bodyPr wrap="square">
            <a:spAutoFit/>
          </a:bodyPr>
          <a:lstStyle/>
          <a:p>
            <a:pPr algn="just">
              <a:lnSpc>
                <a:spcPct val="120000"/>
              </a:lnSpc>
            </a:pPr>
            <a:r>
              <a:rPr lang="nl-NL" sz="4000" i="1">
                <a:solidFill>
                  <a:srgbClr val="0000FF"/>
                </a:solidFill>
                <a:latin typeface="Times New Roman" panose="02020603050405020304" pitchFamily="18" charset="0"/>
                <a:cs typeface="Times New Roman" panose="02020603050405020304" pitchFamily="18" charset="0"/>
              </a:rPr>
              <a:t>Thầy – trò, mối quan hệ vô cùng gần gũi, thân thiết đối với mỗi chúng ta. Để mối quan hệ ấy luôn bền chặt và đáng quý, chúng ta cùng tiếp tục tìm hiểu qua tiết SHL ngày hôm nay.</a:t>
            </a:r>
            <a:endParaRPr lang="en-US" sz="4000" i="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7283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420167" y="2133600"/>
            <a:ext cx="8975534" cy="221599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3800" cap="none" spc="50">
                <a:ln w="11430"/>
                <a:solidFill>
                  <a:srgbClr val="0000FF"/>
                </a:solidFill>
                <a:effectLst>
                  <a:outerShdw blurRad="76200" dist="50800" dir="5400000" algn="tl" rotWithShape="0">
                    <a:srgbClr val="000000">
                      <a:alpha val="65000"/>
                    </a:srgbClr>
                  </a:outerShdw>
                </a:effectLst>
                <a:latin typeface="VNI-Brush" pitchFamily="2" charset="0"/>
              </a:rPr>
              <a:t>Sô keát tuaàn</a:t>
            </a:r>
          </a:p>
        </p:txBody>
      </p:sp>
    </p:spTree>
    <p:extLst>
      <p:ext uri="{BB962C8B-B14F-4D97-AF65-F5344CB8AC3E}">
        <p14:creationId xmlns:p14="http://schemas.microsoft.com/office/powerpoint/2010/main" val="3676867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2575719" y="14415"/>
            <a:ext cx="11658599" cy="990492"/>
            <a:chOff x="2575719" y="14415"/>
            <a:chExt cx="11658599" cy="990492"/>
          </a:xfrm>
        </p:grpSpPr>
        <p:sp>
          <p:nvSpPr>
            <p:cNvPr id="9" name="Rectangle 8"/>
            <p:cNvSpPr/>
            <p:nvPr/>
          </p:nvSpPr>
          <p:spPr>
            <a:xfrm>
              <a:off x="4937919" y="14415"/>
              <a:ext cx="6096000" cy="523220"/>
            </a:xfrm>
            <a:prstGeom prst="rect">
              <a:avLst/>
            </a:prstGeom>
          </p:spPr>
          <p:txBody>
            <a:bodyPr wrap="square">
              <a:spAutoFit/>
            </a:bodyPr>
            <a:lstStyle/>
            <a:p>
              <a:pPr algn="ctr"/>
              <a:r>
                <a:rPr lang="en-US" sz="2800">
                  <a:solidFill>
                    <a:srgbClr val="0000FF"/>
                  </a:solidFill>
                  <a:latin typeface="Times New Roman" pitchFamily="18" charset="0"/>
                  <a:cs typeface="Times New Roman" pitchFamily="18" charset="0"/>
                </a:rPr>
                <a:t>Thứ……ngày……tháng…..năm 2024</a:t>
              </a:r>
            </a:p>
          </p:txBody>
        </p:sp>
        <p:sp>
          <p:nvSpPr>
            <p:cNvPr id="10" name="TextBox 9"/>
            <p:cNvSpPr txBox="1"/>
            <p:nvPr/>
          </p:nvSpPr>
          <p:spPr>
            <a:xfrm>
              <a:off x="2575719" y="543242"/>
              <a:ext cx="11658599" cy="461665"/>
            </a:xfrm>
            <a:prstGeom prst="rect">
              <a:avLst/>
            </a:prstGeom>
            <a:noFill/>
          </p:spPr>
          <p:txBody>
            <a:bodyPr wrap="square" rtlCol="0">
              <a:spAutoFit/>
            </a:bodyPr>
            <a:lstStyle/>
            <a:p>
              <a:pPr algn="ctr">
                <a:defRPr/>
              </a:pPr>
              <a:r>
                <a:rPr lang="vi-VN" sz="2400" b="1">
                  <a:solidFill>
                    <a:srgbClr val="0000FF"/>
                  </a:solidFill>
                  <a:latin typeface="Times New Roman" pitchFamily="18" charset="0"/>
                  <a:cs typeface="Times New Roman" pitchFamily="18" charset="0"/>
                </a:rPr>
                <a:t>BÀI </a:t>
              </a:r>
              <a:r>
                <a:rPr lang="en-US" sz="2400" b="1">
                  <a:solidFill>
                    <a:srgbClr val="0000FF"/>
                  </a:solidFill>
                  <a:latin typeface="Times New Roman" pitchFamily="18" charset="0"/>
                  <a:cs typeface="Times New Roman" pitchFamily="18" charset="0"/>
                </a:rPr>
                <a:t>10: GIẢI QUYẾT MỘT SỐ VẤN ĐỀ NẢY SINH TRONG QUAN HỆ THẦY TRÒ</a:t>
              </a:r>
              <a:endParaRPr lang="en-US" sz="24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7" name="TextBox 6"/>
          <p:cNvSpPr txBox="1"/>
          <p:nvPr/>
        </p:nvSpPr>
        <p:spPr>
          <a:xfrm>
            <a:off x="1079626" y="1198602"/>
            <a:ext cx="9299662" cy="707886"/>
          </a:xfrm>
          <a:prstGeom prst="rect">
            <a:avLst/>
          </a:prstGeom>
          <a:noFill/>
        </p:spPr>
        <p:txBody>
          <a:bodyPr wrap="none" rtlCol="0">
            <a:spAutoFit/>
          </a:bodyPr>
          <a:lstStyle/>
          <a:p>
            <a:r>
              <a:rPr lang="en-US" sz="4000" b="1" u="sng">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1: </a:t>
            </a: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Sơ kết hoạt động trong tuần</a:t>
            </a:r>
          </a:p>
        </p:txBody>
      </p:sp>
      <p:sp>
        <p:nvSpPr>
          <p:cNvPr id="12" name="TextBox 11"/>
          <p:cNvSpPr txBox="1"/>
          <p:nvPr/>
        </p:nvSpPr>
        <p:spPr>
          <a:xfrm>
            <a:off x="1121594" y="1959114"/>
            <a:ext cx="8420895" cy="707886"/>
          </a:xfrm>
          <a:prstGeom prst="rect">
            <a:avLst/>
          </a:prstGeom>
          <a:noFill/>
        </p:spPr>
        <p:txBody>
          <a:bodyPr wrap="none" rtlCol="0">
            <a:spAutoFit/>
          </a:bodyPr>
          <a:lstStyle/>
          <a:p>
            <a:pPr algn="just"/>
            <a:r>
              <a:rPr lang="en-US" sz="4000" b="1">
                <a:solidFill>
                  <a:srgbClr val="FF00FF"/>
                </a:solidFill>
                <a:latin typeface="Times New Roman" pitchFamily="18" charset="0"/>
                <a:cs typeface="Times New Roman" pitchFamily="18" charset="0"/>
              </a:rPr>
              <a:t>1) Kết quả thi đua cuối tuần vừa qua:</a:t>
            </a:r>
          </a:p>
        </p:txBody>
      </p:sp>
      <p:sp>
        <p:nvSpPr>
          <p:cNvPr id="13" name="TextBox 12"/>
          <p:cNvSpPr txBox="1"/>
          <p:nvPr/>
        </p:nvSpPr>
        <p:spPr>
          <a:xfrm>
            <a:off x="594519" y="2791361"/>
            <a:ext cx="15240000" cy="1323439"/>
          </a:xfrm>
          <a:prstGeom prst="rect">
            <a:avLst/>
          </a:prstGeom>
          <a:noFill/>
        </p:spPr>
        <p:txBody>
          <a:bodyPr wrap="square" rtlCol="0">
            <a:spAutoFit/>
          </a:bodyPr>
          <a:lstStyle/>
          <a:p>
            <a:pPr indent="457200" algn="just"/>
            <a:r>
              <a:rPr lang="en-US" sz="4000">
                <a:solidFill>
                  <a:srgbClr val="0000FF"/>
                </a:solidFill>
                <a:latin typeface="Times New Roman" pitchFamily="18" charset="0"/>
                <a:cs typeface="Times New Roman" pitchFamily="18" charset="0"/>
              </a:rPr>
              <a:t>- Thực hiện tốt nền nếp học tập, đến lớp đúng giờ tham gia thi đua tuần học tốt do đội cờ đỏ tổ chức.</a:t>
            </a:r>
          </a:p>
        </p:txBody>
      </p:sp>
      <p:sp>
        <p:nvSpPr>
          <p:cNvPr id="14" name="TextBox 13"/>
          <p:cNvSpPr txBox="1"/>
          <p:nvPr/>
        </p:nvSpPr>
        <p:spPr>
          <a:xfrm>
            <a:off x="594519" y="4391561"/>
            <a:ext cx="15240000" cy="1323439"/>
          </a:xfrm>
          <a:prstGeom prst="rect">
            <a:avLst/>
          </a:prstGeom>
          <a:noFill/>
        </p:spPr>
        <p:txBody>
          <a:bodyPr wrap="square" rtlCol="0">
            <a:spAutoFit/>
          </a:bodyPr>
          <a:lstStyle/>
          <a:p>
            <a:pPr indent="457200" algn="just"/>
            <a:r>
              <a:rPr lang="en-US" sz="4000">
                <a:solidFill>
                  <a:srgbClr val="0000FF"/>
                </a:solidFill>
                <a:latin typeface="Times New Roman" pitchFamily="18" charset="0"/>
                <a:cs typeface="Times New Roman" pitchFamily="18" charset="0"/>
              </a:rPr>
              <a:t>- Thực hiện tốt việc làm bài tập đầy đủ, chăm chỉ học tập, không nói chuyện riêng trong giờ học. </a:t>
            </a:r>
          </a:p>
        </p:txBody>
      </p:sp>
      <p:sp>
        <p:nvSpPr>
          <p:cNvPr id="15" name="TextBox 14"/>
          <p:cNvSpPr txBox="1"/>
          <p:nvPr/>
        </p:nvSpPr>
        <p:spPr>
          <a:xfrm>
            <a:off x="594519" y="5915561"/>
            <a:ext cx="15240000" cy="1323439"/>
          </a:xfrm>
          <a:prstGeom prst="rect">
            <a:avLst/>
          </a:prstGeom>
          <a:noFill/>
        </p:spPr>
        <p:txBody>
          <a:bodyPr wrap="square" rtlCol="0">
            <a:spAutoFit/>
          </a:bodyPr>
          <a:lstStyle/>
          <a:p>
            <a:pPr indent="457200" algn="just"/>
            <a:r>
              <a:rPr lang="en-US" sz="4000">
                <a:solidFill>
                  <a:srgbClr val="0000FF"/>
                </a:solidFill>
                <a:latin typeface="Times New Roman" pitchFamily="18" charset="0"/>
                <a:cs typeface="Times New Roman" pitchFamily="18" charset="0"/>
              </a:rPr>
              <a:t>- Thực hiện tốt vệ sinh cá nhân, vệ sinh lớp học. Tham gia sinh hoạt tập thể nghiêm túc và hoạt thành tốt.   </a:t>
            </a:r>
          </a:p>
        </p:txBody>
      </p:sp>
      <p:sp>
        <p:nvSpPr>
          <p:cNvPr id="18" name="TextBox 17"/>
          <p:cNvSpPr txBox="1"/>
          <p:nvPr/>
        </p:nvSpPr>
        <p:spPr>
          <a:xfrm>
            <a:off x="518319" y="7363361"/>
            <a:ext cx="15316200" cy="1323439"/>
          </a:xfrm>
          <a:prstGeom prst="rect">
            <a:avLst/>
          </a:prstGeom>
          <a:noFill/>
        </p:spPr>
        <p:txBody>
          <a:bodyPr wrap="square" rtlCol="0">
            <a:spAutoFit/>
          </a:bodyPr>
          <a:lstStyle/>
          <a:p>
            <a:pPr indent="457200" algn="just"/>
            <a:r>
              <a:rPr lang="en-US" sz="4000">
                <a:solidFill>
                  <a:srgbClr val="0000FF"/>
                </a:solidFill>
                <a:latin typeface="Times New Roman" pitchFamily="18" charset="0"/>
                <a:cs typeface="Times New Roman" pitchFamily="18" charset="0"/>
              </a:rPr>
              <a:t>- Tích cực tham gia các hoạt động phong trào trong tuần: chăm sóc cây xanh, tập thể dục buổi sáng.</a:t>
            </a:r>
          </a:p>
        </p:txBody>
      </p:sp>
    </p:spTree>
    <p:extLst>
      <p:ext uri="{BB962C8B-B14F-4D97-AF65-F5344CB8AC3E}">
        <p14:creationId xmlns:p14="http://schemas.microsoft.com/office/powerpoint/2010/main" val="115500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2804319" y="114462"/>
            <a:ext cx="11658599" cy="990492"/>
            <a:chOff x="2575719" y="14415"/>
            <a:chExt cx="11658599" cy="990492"/>
          </a:xfrm>
        </p:grpSpPr>
        <p:sp>
          <p:nvSpPr>
            <p:cNvPr id="9" name="Rectangle 8"/>
            <p:cNvSpPr/>
            <p:nvPr/>
          </p:nvSpPr>
          <p:spPr>
            <a:xfrm>
              <a:off x="4937919" y="14415"/>
              <a:ext cx="6096000" cy="523220"/>
            </a:xfrm>
            <a:prstGeom prst="rect">
              <a:avLst/>
            </a:prstGeom>
          </p:spPr>
          <p:txBody>
            <a:bodyPr wrap="square">
              <a:spAutoFit/>
            </a:bodyPr>
            <a:lstStyle/>
            <a:p>
              <a:pPr algn="ctr"/>
              <a:r>
                <a:rPr lang="en-US" sz="2800">
                  <a:solidFill>
                    <a:srgbClr val="0000FF"/>
                  </a:solidFill>
                  <a:latin typeface="Times New Roman" pitchFamily="18" charset="0"/>
                  <a:cs typeface="Times New Roman" pitchFamily="18" charset="0"/>
                </a:rPr>
                <a:t>Thứ……ngày……tháng…..năm 2024</a:t>
              </a:r>
            </a:p>
          </p:txBody>
        </p:sp>
        <p:sp>
          <p:nvSpPr>
            <p:cNvPr id="10" name="TextBox 9"/>
            <p:cNvSpPr txBox="1"/>
            <p:nvPr/>
          </p:nvSpPr>
          <p:spPr>
            <a:xfrm>
              <a:off x="2575719" y="543242"/>
              <a:ext cx="11658599" cy="461665"/>
            </a:xfrm>
            <a:prstGeom prst="rect">
              <a:avLst/>
            </a:prstGeom>
            <a:noFill/>
          </p:spPr>
          <p:txBody>
            <a:bodyPr wrap="square" rtlCol="0">
              <a:spAutoFit/>
            </a:bodyPr>
            <a:lstStyle/>
            <a:p>
              <a:pPr algn="ctr">
                <a:defRPr/>
              </a:pPr>
              <a:r>
                <a:rPr lang="vi-VN" sz="2400" b="1">
                  <a:solidFill>
                    <a:srgbClr val="0000FF"/>
                  </a:solidFill>
                  <a:latin typeface="Times New Roman" pitchFamily="18" charset="0"/>
                  <a:cs typeface="Times New Roman" pitchFamily="18" charset="0"/>
                </a:rPr>
                <a:t>BÀI </a:t>
              </a:r>
              <a:r>
                <a:rPr lang="en-US" sz="2400" b="1">
                  <a:solidFill>
                    <a:srgbClr val="0000FF"/>
                  </a:solidFill>
                  <a:latin typeface="Times New Roman" pitchFamily="18" charset="0"/>
                  <a:cs typeface="Times New Roman" pitchFamily="18" charset="0"/>
                </a:rPr>
                <a:t>10: GIẢI QUYẾT MỘT SỐ VẤN ĐỀ NẢY SINH TRONG QUAN HỆ THẦY TRÒ</a:t>
              </a:r>
              <a:endParaRPr lang="en-US" sz="24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7" name="TextBox 6"/>
          <p:cNvSpPr txBox="1"/>
          <p:nvPr/>
        </p:nvSpPr>
        <p:spPr>
          <a:xfrm>
            <a:off x="1079626" y="1198602"/>
            <a:ext cx="9299662" cy="707886"/>
          </a:xfrm>
          <a:prstGeom prst="rect">
            <a:avLst/>
          </a:prstGeom>
          <a:noFill/>
        </p:spPr>
        <p:txBody>
          <a:bodyPr wrap="none" rtlCol="0">
            <a:spAutoFit/>
          </a:bodyPr>
          <a:lstStyle/>
          <a:p>
            <a:r>
              <a:rPr lang="en-US" sz="4000" b="1" u="sng">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1: </a:t>
            </a: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Sơ kết hoạt động trong tuần</a:t>
            </a:r>
          </a:p>
        </p:txBody>
      </p:sp>
      <p:sp>
        <p:nvSpPr>
          <p:cNvPr id="12" name="TextBox 11"/>
          <p:cNvSpPr txBox="1"/>
          <p:nvPr/>
        </p:nvSpPr>
        <p:spPr>
          <a:xfrm>
            <a:off x="1204119" y="2209800"/>
            <a:ext cx="12801600" cy="707886"/>
          </a:xfrm>
          <a:prstGeom prst="rect">
            <a:avLst/>
          </a:prstGeom>
          <a:noFill/>
        </p:spPr>
        <p:txBody>
          <a:bodyPr wrap="square" rtlCol="0">
            <a:spAutoFit/>
          </a:bodyPr>
          <a:lstStyle/>
          <a:p>
            <a:pPr algn="just"/>
            <a:r>
              <a:rPr lang="en-US" sz="4000" b="1">
                <a:solidFill>
                  <a:srgbClr val="FF00FF"/>
                </a:solidFill>
                <a:latin typeface="Times New Roman" pitchFamily="18" charset="0"/>
                <a:cs typeface="Times New Roman" pitchFamily="18" charset="0"/>
              </a:rPr>
              <a:t>2) Những hạn chế cần khắc phục:</a:t>
            </a:r>
          </a:p>
        </p:txBody>
      </p:sp>
      <p:sp>
        <p:nvSpPr>
          <p:cNvPr id="13" name="TextBox 12"/>
          <p:cNvSpPr txBox="1"/>
          <p:nvPr/>
        </p:nvSpPr>
        <p:spPr>
          <a:xfrm>
            <a:off x="594519" y="3248561"/>
            <a:ext cx="15240000" cy="1323439"/>
          </a:xfrm>
          <a:prstGeom prst="rect">
            <a:avLst/>
          </a:prstGeom>
          <a:noFill/>
        </p:spPr>
        <p:txBody>
          <a:bodyPr wrap="square" rtlCol="0">
            <a:spAutoFit/>
          </a:bodyPr>
          <a:lstStyle/>
          <a:p>
            <a:pPr indent="457200" algn="just"/>
            <a:r>
              <a:rPr lang="en-US" sz="4000">
                <a:solidFill>
                  <a:srgbClr val="0000FF"/>
                </a:solidFill>
                <a:latin typeface="Times New Roman" pitchFamily="18" charset="0"/>
                <a:cs typeface="Times New Roman" pitchFamily="18" charset="0"/>
              </a:rPr>
              <a:t>- Một số bạn vẫn còn nói chuyện riêng trong lớp, đi học thường quên sách, vở, đồ dùng,…</a:t>
            </a:r>
          </a:p>
        </p:txBody>
      </p:sp>
      <p:sp>
        <p:nvSpPr>
          <p:cNvPr id="14" name="TextBox 13"/>
          <p:cNvSpPr txBox="1"/>
          <p:nvPr/>
        </p:nvSpPr>
        <p:spPr>
          <a:xfrm>
            <a:off x="594519" y="4724400"/>
            <a:ext cx="15240000" cy="707886"/>
          </a:xfrm>
          <a:prstGeom prst="rect">
            <a:avLst/>
          </a:prstGeom>
          <a:noFill/>
        </p:spPr>
        <p:txBody>
          <a:bodyPr wrap="square" rtlCol="0">
            <a:spAutoFit/>
          </a:bodyPr>
          <a:lstStyle/>
          <a:p>
            <a:pPr indent="457200" algn="just"/>
            <a:r>
              <a:rPr lang="en-US" sz="4000">
                <a:solidFill>
                  <a:srgbClr val="0000FF"/>
                </a:solidFill>
                <a:latin typeface="Times New Roman" pitchFamily="18" charset="0"/>
                <a:cs typeface="Times New Roman" pitchFamily="18" charset="0"/>
              </a:rPr>
              <a:t>- Một số bạn tập thể dục đầu giờ, giữa giờ chưa thật nghiêm túc. </a:t>
            </a:r>
          </a:p>
        </p:txBody>
      </p:sp>
      <p:sp>
        <p:nvSpPr>
          <p:cNvPr id="15" name="TextBox 14"/>
          <p:cNvSpPr txBox="1"/>
          <p:nvPr/>
        </p:nvSpPr>
        <p:spPr>
          <a:xfrm>
            <a:off x="518319" y="5791200"/>
            <a:ext cx="15240000" cy="707886"/>
          </a:xfrm>
          <a:prstGeom prst="rect">
            <a:avLst/>
          </a:prstGeom>
          <a:noFill/>
        </p:spPr>
        <p:txBody>
          <a:bodyPr wrap="square" rtlCol="0">
            <a:spAutoFit/>
          </a:bodyPr>
          <a:lstStyle/>
          <a:p>
            <a:pPr indent="457200" algn="just"/>
            <a:r>
              <a:rPr lang="en-US" sz="4000">
                <a:solidFill>
                  <a:srgbClr val="0000FF"/>
                </a:solidFill>
                <a:latin typeface="Times New Roman" pitchFamily="18" charset="0"/>
                <a:cs typeface="Times New Roman" pitchFamily="18" charset="0"/>
              </a:rPr>
              <a:t>- Thực hiện vệ sinh lớp học đôi lúc còn chậm trễ.</a:t>
            </a:r>
          </a:p>
        </p:txBody>
      </p:sp>
    </p:spTree>
    <p:extLst>
      <p:ext uri="{BB962C8B-B14F-4D97-AF65-F5344CB8AC3E}">
        <p14:creationId xmlns:p14="http://schemas.microsoft.com/office/powerpoint/2010/main" val="2729003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p:cNvSpPr/>
          <p:nvPr/>
        </p:nvSpPr>
        <p:spPr>
          <a:xfrm>
            <a:off x="2423319" y="1190596"/>
            <a:ext cx="11477173"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NHỮNG BÔNG HOA ĐẸP TRONG TUẦN</a:t>
            </a:r>
          </a:p>
        </p:txBody>
      </p:sp>
      <p:cxnSp>
        <p:nvCxnSpPr>
          <p:cNvPr id="3" name="Straight Connector 2"/>
          <p:cNvCxnSpPr/>
          <p:nvPr/>
        </p:nvCxnSpPr>
        <p:spPr>
          <a:xfrm>
            <a:off x="5471319" y="3429000"/>
            <a:ext cx="548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45639" y="3505200"/>
            <a:ext cx="47548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406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563563" y="2584609"/>
            <a:ext cx="10908756" cy="221599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3800" cap="none" spc="50">
                <a:ln w="11430"/>
                <a:solidFill>
                  <a:srgbClr val="0000FF"/>
                </a:solidFill>
                <a:effectLst>
                  <a:outerShdw blurRad="76200" dist="50800" dir="5400000" algn="tl" rotWithShape="0">
                    <a:srgbClr val="000000">
                      <a:alpha val="65000"/>
                    </a:srgbClr>
                  </a:outerShdw>
                </a:effectLst>
                <a:latin typeface="VNI-Brush" pitchFamily="2" charset="0"/>
              </a:rPr>
              <a:t>Keá hoaïch tuaàn</a:t>
            </a:r>
          </a:p>
        </p:txBody>
      </p:sp>
    </p:spTree>
    <p:extLst>
      <p:ext uri="{BB962C8B-B14F-4D97-AF65-F5344CB8AC3E}">
        <p14:creationId xmlns:p14="http://schemas.microsoft.com/office/powerpoint/2010/main" val="2816030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2118519" y="14415"/>
            <a:ext cx="11658599" cy="990492"/>
            <a:chOff x="2575719" y="14415"/>
            <a:chExt cx="11658599" cy="990492"/>
          </a:xfrm>
        </p:grpSpPr>
        <p:sp>
          <p:nvSpPr>
            <p:cNvPr id="9" name="Rectangle 8"/>
            <p:cNvSpPr/>
            <p:nvPr/>
          </p:nvSpPr>
          <p:spPr>
            <a:xfrm>
              <a:off x="5395119" y="14415"/>
              <a:ext cx="6096000" cy="523220"/>
            </a:xfrm>
            <a:prstGeom prst="rect">
              <a:avLst/>
            </a:prstGeom>
          </p:spPr>
          <p:txBody>
            <a:bodyPr wrap="square">
              <a:spAutoFit/>
            </a:bodyPr>
            <a:lstStyle/>
            <a:p>
              <a:pPr algn="ctr"/>
              <a:r>
                <a:rPr lang="en-US" sz="2800">
                  <a:solidFill>
                    <a:srgbClr val="0000FF"/>
                  </a:solidFill>
                  <a:latin typeface="Times New Roman" pitchFamily="18" charset="0"/>
                  <a:cs typeface="Times New Roman" pitchFamily="18" charset="0"/>
                </a:rPr>
                <a:t>Thứ……ngày……tháng…..năm 2024</a:t>
              </a:r>
            </a:p>
          </p:txBody>
        </p:sp>
        <p:sp>
          <p:nvSpPr>
            <p:cNvPr id="10" name="TextBox 9"/>
            <p:cNvSpPr txBox="1"/>
            <p:nvPr/>
          </p:nvSpPr>
          <p:spPr>
            <a:xfrm>
              <a:off x="2575719" y="543242"/>
              <a:ext cx="11658599" cy="461665"/>
            </a:xfrm>
            <a:prstGeom prst="rect">
              <a:avLst/>
            </a:prstGeom>
            <a:noFill/>
          </p:spPr>
          <p:txBody>
            <a:bodyPr wrap="square" rtlCol="0">
              <a:spAutoFit/>
            </a:bodyPr>
            <a:lstStyle/>
            <a:p>
              <a:pPr algn="ctr">
                <a:defRPr/>
              </a:pPr>
              <a:r>
                <a:rPr lang="vi-VN" sz="2400" b="1">
                  <a:solidFill>
                    <a:srgbClr val="0000FF"/>
                  </a:solidFill>
                  <a:latin typeface="Times New Roman" pitchFamily="18" charset="0"/>
                  <a:cs typeface="Times New Roman" pitchFamily="18" charset="0"/>
                </a:rPr>
                <a:t>BÀI </a:t>
              </a:r>
              <a:r>
                <a:rPr lang="en-US" sz="2400" b="1">
                  <a:solidFill>
                    <a:srgbClr val="0000FF"/>
                  </a:solidFill>
                  <a:latin typeface="Times New Roman" pitchFamily="18" charset="0"/>
                  <a:cs typeface="Times New Roman" pitchFamily="18" charset="0"/>
                </a:rPr>
                <a:t>10: GIẢI QUYẾT MỘT SỐ VẤN ĐỀ NẢY SINH TRONG QUAN HỆ THẦY TRÒ</a:t>
              </a:r>
              <a:endParaRPr lang="en-US" sz="24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7" name="TextBox 6"/>
          <p:cNvSpPr txBox="1"/>
          <p:nvPr/>
        </p:nvSpPr>
        <p:spPr>
          <a:xfrm>
            <a:off x="1079626" y="1198602"/>
            <a:ext cx="9393918" cy="707886"/>
          </a:xfrm>
          <a:prstGeom prst="rect">
            <a:avLst/>
          </a:prstGeom>
          <a:noFill/>
        </p:spPr>
        <p:txBody>
          <a:bodyPr wrap="none" rtlCol="0">
            <a:spAutoFit/>
          </a:bodyPr>
          <a:lstStyle/>
          <a:p>
            <a:r>
              <a:rPr lang="en-US" sz="4000" b="1" u="sng">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2</a:t>
            </a: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Kế hoạch hoạt động tuần tới</a:t>
            </a:r>
          </a:p>
        </p:txBody>
      </p:sp>
      <p:sp>
        <p:nvSpPr>
          <p:cNvPr id="11" name="TextBox 10"/>
          <p:cNvSpPr txBox="1"/>
          <p:nvPr/>
        </p:nvSpPr>
        <p:spPr>
          <a:xfrm>
            <a:off x="746918" y="2057400"/>
            <a:ext cx="14935201" cy="2169825"/>
          </a:xfrm>
          <a:prstGeom prst="rect">
            <a:avLst/>
          </a:prstGeom>
          <a:noFill/>
        </p:spPr>
        <p:txBody>
          <a:bodyPr wrap="square" rtlCol="0">
            <a:spAutoFit/>
          </a:bodyPr>
          <a:lstStyle/>
          <a:p>
            <a:pPr indent="457200" algn="just">
              <a:spcBef>
                <a:spcPts val="600"/>
              </a:spcBef>
              <a:spcAft>
                <a:spcPts val="600"/>
              </a:spcAft>
            </a:pPr>
            <a:r>
              <a:rPr lang="en-US" sz="4000">
                <a:solidFill>
                  <a:srgbClr val="0000FF"/>
                </a:solidFill>
                <a:latin typeface="Times New Roman" pitchFamily="18" charset="0"/>
                <a:cs typeface="Times New Roman" pitchFamily="18" charset="0"/>
              </a:rPr>
              <a:t>- Thi đua lập thành tích chào mừng ngày…………….</a:t>
            </a:r>
          </a:p>
          <a:p>
            <a:pPr indent="457200" algn="just">
              <a:spcBef>
                <a:spcPts val="600"/>
              </a:spcBef>
              <a:spcAft>
                <a:spcPts val="600"/>
              </a:spcAft>
            </a:pPr>
            <a:r>
              <a:rPr lang="en-US" sz="4000">
                <a:solidFill>
                  <a:srgbClr val="0000FF"/>
                </a:solidFill>
                <a:latin typeface="Times New Roman" pitchFamily="18" charset="0"/>
                <a:cs typeface="Times New Roman" pitchFamily="18" charset="0"/>
              </a:rPr>
              <a:t>- Tiếp tục thực hiện tốt nền nếp học tập, đến lớp đúng giờ tham gia thi đua tuần học tốt do đội cờ đỏ tổ chức.</a:t>
            </a:r>
          </a:p>
        </p:txBody>
      </p:sp>
      <p:sp>
        <p:nvSpPr>
          <p:cNvPr id="16" name="TextBox 15"/>
          <p:cNvSpPr txBox="1"/>
          <p:nvPr/>
        </p:nvSpPr>
        <p:spPr>
          <a:xfrm>
            <a:off x="616018" y="5486400"/>
            <a:ext cx="15066101" cy="1323439"/>
          </a:xfrm>
          <a:prstGeom prst="rect">
            <a:avLst/>
          </a:prstGeom>
          <a:noFill/>
        </p:spPr>
        <p:txBody>
          <a:bodyPr wrap="square" rtlCol="0">
            <a:spAutoFit/>
          </a:bodyPr>
          <a:lstStyle/>
          <a:p>
            <a:pPr indent="457200" algn="just">
              <a:spcBef>
                <a:spcPts val="1200"/>
              </a:spcBef>
              <a:spcAft>
                <a:spcPts val="600"/>
              </a:spcAft>
            </a:pPr>
            <a:r>
              <a:rPr lang="en-US" sz="4000">
                <a:solidFill>
                  <a:srgbClr val="0000FF"/>
                </a:solidFill>
                <a:latin typeface="Times New Roman" pitchFamily="18" charset="0"/>
                <a:cs typeface="Times New Roman" pitchFamily="18" charset="0"/>
              </a:rPr>
              <a:t>- Thực hiện tốt việc làm bài tập đầy đủ, chăm chỉ học tập, không nói chuyện riêng trong giờ học. </a:t>
            </a:r>
          </a:p>
        </p:txBody>
      </p:sp>
      <p:sp>
        <p:nvSpPr>
          <p:cNvPr id="17" name="TextBox 16"/>
          <p:cNvSpPr txBox="1"/>
          <p:nvPr/>
        </p:nvSpPr>
        <p:spPr>
          <a:xfrm>
            <a:off x="746918" y="6858000"/>
            <a:ext cx="14935201" cy="1938992"/>
          </a:xfrm>
          <a:prstGeom prst="rect">
            <a:avLst/>
          </a:prstGeom>
          <a:noFill/>
        </p:spPr>
        <p:txBody>
          <a:bodyPr wrap="square" rtlCol="0">
            <a:spAutoFit/>
          </a:bodyPr>
          <a:lstStyle/>
          <a:p>
            <a:pPr indent="396875" algn="just">
              <a:spcBef>
                <a:spcPts val="1200"/>
              </a:spcBef>
              <a:spcAft>
                <a:spcPts val="600"/>
              </a:spcAft>
            </a:pPr>
            <a:r>
              <a:rPr lang="en-US" sz="4000">
                <a:solidFill>
                  <a:srgbClr val="0000FF"/>
                </a:solidFill>
                <a:latin typeface="Times New Roman" pitchFamily="18" charset="0"/>
                <a:cs typeface="Times New Roman" pitchFamily="18" charset="0"/>
              </a:rPr>
              <a:t>- Thực hiện tốt vệ sinh cá nhân, vệ sinh lớp học. Duy trì tốt việc tham gia các phong trào đã đề ra trong tuần: chăm sóc cây xanh, tập thể dục buổi sáng. </a:t>
            </a:r>
          </a:p>
        </p:txBody>
      </p:sp>
      <p:sp>
        <p:nvSpPr>
          <p:cNvPr id="18" name="TextBox 17"/>
          <p:cNvSpPr txBox="1"/>
          <p:nvPr/>
        </p:nvSpPr>
        <p:spPr>
          <a:xfrm>
            <a:off x="789917" y="4139863"/>
            <a:ext cx="14892202" cy="1323439"/>
          </a:xfrm>
          <a:prstGeom prst="rect">
            <a:avLst/>
          </a:prstGeom>
          <a:noFill/>
        </p:spPr>
        <p:txBody>
          <a:bodyPr wrap="square" rtlCol="0">
            <a:spAutoFit/>
          </a:bodyPr>
          <a:lstStyle/>
          <a:p>
            <a:pPr algn="just">
              <a:spcBef>
                <a:spcPts val="1200"/>
              </a:spcBef>
              <a:spcAft>
                <a:spcPts val="600"/>
              </a:spcAft>
            </a:pPr>
            <a:r>
              <a:rPr lang="en-US" sz="4000">
                <a:solidFill>
                  <a:srgbClr val="0000FF"/>
                </a:solidFill>
                <a:latin typeface="Times New Roman" pitchFamily="18" charset="0"/>
                <a:cs typeface="Times New Roman" pitchFamily="18" charset="0"/>
              </a:rPr>
              <a:t>  - Khắc phục những tồn tại trong tuần trước để hoàn thành xuất sắc nhiệm vụ tuần này.</a:t>
            </a:r>
          </a:p>
        </p:txBody>
      </p:sp>
    </p:spTree>
    <p:extLst>
      <p:ext uri="{BB962C8B-B14F-4D97-AF65-F5344CB8AC3E}">
        <p14:creationId xmlns:p14="http://schemas.microsoft.com/office/powerpoint/2010/main" val="517929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2037</TotalTime>
  <Words>899</Words>
  <Application>Microsoft Office PowerPoint</Application>
  <PresentationFormat>Custom</PresentationFormat>
  <Paragraphs>61</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Times New Roman</vt:lpstr>
      <vt:lpstr>Vni 13 Annabelle</vt:lpstr>
      <vt:lpstr>VNI-Brush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316</cp:revision>
  <dcterms:created xsi:type="dcterms:W3CDTF">2024-04-02T14:45:49Z</dcterms:created>
  <dcterms:modified xsi:type="dcterms:W3CDTF">2025-11-14T14:30:54Z</dcterms:modified>
</cp:coreProperties>
</file>