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15"/>
  </p:notesMasterIdLst>
  <p:sldIdLst>
    <p:sldId id="280" r:id="rId4"/>
    <p:sldId id="387" r:id="rId5"/>
    <p:sldId id="257" r:id="rId6"/>
    <p:sldId id="258" r:id="rId7"/>
    <p:sldId id="259" r:id="rId8"/>
    <p:sldId id="261" r:id="rId9"/>
    <p:sldId id="394" r:id="rId10"/>
    <p:sldId id="395" r:id="rId11"/>
    <p:sldId id="396" r:id="rId12"/>
    <p:sldId id="399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23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5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9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99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8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7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7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4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0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7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4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oogle Shape;946;p27">
            <a:extLst>
              <a:ext uri="{FF2B5EF4-FFF2-40B4-BE49-F238E27FC236}">
                <a16:creationId xmlns:a16="http://schemas.microsoft.com/office/drawing/2014/main" id="{355F526A-B063-560E-40D9-2C631CACCE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6275" y="1402715"/>
            <a:ext cx="82994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47;p27">
            <a:extLst>
              <a:ext uri="{FF2B5EF4-FFF2-40B4-BE49-F238E27FC236}">
                <a16:creationId xmlns:a16="http://schemas.microsoft.com/office/drawing/2014/main" id="{D43832E0-9537-65C0-7C0B-79593D2AFF03}"/>
              </a:ext>
            </a:extLst>
          </p:cNvPr>
          <p:cNvSpPr/>
          <p:nvPr/>
        </p:nvSpPr>
        <p:spPr>
          <a:xfrm>
            <a:off x="2836545" y="1940560"/>
            <a:ext cx="65182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vi-VN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 độ dân số cao có ảnh hưởng gì đối với môi trường (đất ở, đất trồng, không khí, …) ?</a:t>
            </a:r>
          </a:p>
        </p:txBody>
      </p:sp>
      <p:pic>
        <p:nvPicPr>
          <p:cNvPr id="17" name="Google Shape;948;p27">
            <a:extLst>
              <a:ext uri="{FF2B5EF4-FFF2-40B4-BE49-F238E27FC236}">
                <a16:creationId xmlns:a16="http://schemas.microsoft.com/office/drawing/2014/main" id="{F9DAE763-3589-C398-58A1-16260B5EEF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95" y="3014980"/>
            <a:ext cx="3203575" cy="3843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1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35;p3">
            <a:extLst>
              <a:ext uri="{FF2B5EF4-FFF2-40B4-BE49-F238E27FC236}">
                <a16:creationId xmlns:a16="http://schemas.microsoft.com/office/drawing/2014/main" id="{7D61B92F-3022-2E64-A405-D7A74E98C16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75555" r="-1013"/>
          <a:stretch/>
        </p:blipFill>
        <p:spPr>
          <a:xfrm>
            <a:off x="0" y="4787900"/>
            <a:ext cx="12193271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6;p3">
            <a:extLst>
              <a:ext uri="{FF2B5EF4-FFF2-40B4-BE49-F238E27FC236}">
                <a16:creationId xmlns:a16="http://schemas.microsoft.com/office/drawing/2014/main" id="{95D43B4F-F404-55AD-3EDA-96B3167ACD3C}"/>
              </a:ext>
            </a:extLst>
          </p:cNvPr>
          <p:cNvSpPr txBox="1"/>
          <p:nvPr/>
        </p:nvSpPr>
        <p:spPr>
          <a:xfrm>
            <a:off x="102743" y="174595"/>
            <a:ext cx="12089257" cy="3970277"/>
          </a:xfrm>
          <a:prstGeom prst="rect">
            <a:avLst/>
          </a:prstGeom>
          <a:noFill/>
          <a:ln w="76200" cap="flat" cmpd="tri">
            <a:solidFill>
              <a:srgbClr val="E532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Số dân nước 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khá nhanh, bình quân mỗi năm tăng thêm khoảng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……..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triệu người. Trong thời gian gần đây, tốc độ gia tăng dân số có xu hướng giảm.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Dân số đông và tăng lên hằng năm tạo cho nước 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……………………..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dồi dào, thị trường tiêu thụ rộng lớn. Tuy nhiên, đông cũng gây ra một số khó khăn trong giải quyết việc làm, nhà ở, y tế, giáo dục,...; đồng thời dẫn đến nguy cơ suy thoái tài nguyên thiên nhiên 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…………………….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5" name="Google Shape;737;p3">
            <a:extLst>
              <a:ext uri="{FF2B5EF4-FFF2-40B4-BE49-F238E27FC236}">
                <a16:creationId xmlns:a16="http://schemas.microsoft.com/office/drawing/2014/main" id="{F597226F-B7FF-D6A9-5CE5-083FAAFA08FB}"/>
              </a:ext>
            </a:extLst>
          </p:cNvPr>
          <p:cNvSpPr txBox="1"/>
          <p:nvPr/>
        </p:nvSpPr>
        <p:spPr>
          <a:xfrm>
            <a:off x="116959" y="4809165"/>
            <a:ext cx="3732028" cy="553957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ô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nhiễm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738;p3">
            <a:extLst>
              <a:ext uri="{FF2B5EF4-FFF2-40B4-BE49-F238E27FC236}">
                <a16:creationId xmlns:a16="http://schemas.microsoft.com/office/drawing/2014/main" id="{3C3B50AB-B113-7DFE-E4DA-0C4434494958}"/>
              </a:ext>
            </a:extLst>
          </p:cNvPr>
          <p:cNvSpPr txBox="1"/>
          <p:nvPr/>
        </p:nvSpPr>
        <p:spPr>
          <a:xfrm>
            <a:off x="4348715" y="4809166"/>
            <a:ext cx="2955851" cy="553957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nguồn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739;p3">
            <a:extLst>
              <a:ext uri="{FF2B5EF4-FFF2-40B4-BE49-F238E27FC236}">
                <a16:creationId xmlns:a16="http://schemas.microsoft.com/office/drawing/2014/main" id="{22D9F260-B3F8-FF47-F4A1-AA08B76341FA}"/>
              </a:ext>
            </a:extLst>
          </p:cNvPr>
          <p:cNvSpPr txBox="1"/>
          <p:nvPr/>
        </p:nvSpPr>
        <p:spPr>
          <a:xfrm>
            <a:off x="7891470" y="4745370"/>
            <a:ext cx="1029246" cy="553085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740;p3">
            <a:extLst>
              <a:ext uri="{FF2B5EF4-FFF2-40B4-BE49-F238E27FC236}">
                <a16:creationId xmlns:a16="http://schemas.microsoft.com/office/drawing/2014/main" id="{615A56D9-5CF3-22CD-4F50-F089F21641B6}"/>
              </a:ext>
            </a:extLst>
          </p:cNvPr>
          <p:cNvSpPr txBox="1"/>
          <p:nvPr/>
        </p:nvSpPr>
        <p:spPr>
          <a:xfrm>
            <a:off x="10344593" y="4734737"/>
            <a:ext cx="957816" cy="553085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tăng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21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62174 -0.6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-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6641 -0.65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28698 -0.484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31003 -0.211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1069D-293F-82B9-8CB0-A75AFF48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574" y="1058629"/>
            <a:ext cx="3737172" cy="98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3: Tìm hiểu về phân bố dân cư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6600" y="84959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3" y="13970"/>
              <a:ext cx="20203330" cy="270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800" b="1" dirty="0">
                  <a:solidFill>
                    <a:srgbClr val="FFE8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bảng chú giải, cho biết có mấy mức chia mật độ dân số. Màu càng đậm thể hiện mật độ dân số như thế nào?</a:t>
              </a:r>
              <a:endParaRPr lang="en-US" sz="2800" dirty="0">
                <a:solidFill>
                  <a:srgbClr val="FFE87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7F386-51B3-0146-42F3-7613F2DB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20" y="519747"/>
            <a:ext cx="3243580" cy="5506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1056640" y="3149600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6440" y="16887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800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 định trên lược đồ những khu vực có mật độ dân số cao, các khu vực có mật độ dân số thấp.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426720" y="1808480"/>
            <a:ext cx="791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cao: Hà Nội, Hải Phòng, Thái Bình, Nam Định, TP. Hồ Chí Minh.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4C188-5903-6752-A886-D1D609FB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663" y="2787650"/>
            <a:ext cx="1582738" cy="1625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3B24B-78F7-8027-1417-C1F13E3E0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2937827"/>
            <a:ext cx="1122680" cy="1417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D7117-6841-A9EA-431F-3157995BA660}"/>
              </a:ext>
            </a:extLst>
          </p:cNvPr>
          <p:cNvSpPr txBox="1"/>
          <p:nvPr/>
        </p:nvSpPr>
        <p:spPr>
          <a:xfrm>
            <a:off x="406400" y="4429760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thấp: Kon Tum, Lai Châu, Điện Biên, Sơn La, Cao Bằng, Bắc Kạn, Lạng Sơn.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4E9F37-2FB8-42A8-07AD-854B24B19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0" b="95971" l="4545" r="90000">
                        <a14:foregroundMark x1="15455" y1="7692" x2="26667" y2="13919"/>
                        <a14:foregroundMark x1="4848" y1="19048" x2="11515" y2="28571"/>
                        <a14:foregroundMark x1="48788" y1="85714" x2="55455" y2="9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59415">
            <a:off x="3312160" y="5165292"/>
            <a:ext cx="2181225" cy="1804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A5E45-74CC-085F-F79A-315C73438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480" y="5237122"/>
            <a:ext cx="1822767" cy="1798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8BEB13-553A-9E39-05C1-44DBDC9C7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8017" y="5324475"/>
            <a:ext cx="13049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13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 bố dân cư nước ta có đặc điểm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47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có mật độ dân số khá cao. Dân cư phân bố không đều giữa đồng bằng và miền núi, giữa thành thị và nông thôn.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1"/>
              <a:ext cx="20203331" cy="278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hậu quả của việc phân bố dân cư chưa hợp lí.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782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cư phân bố không 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đều dẫn đến nơi thừa, nơi thiếu lao động; gây khó khăn cho việc khai thác tài nguyên và sử dụng hợp lí nguồn lao động.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5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413</Words>
  <Application>Microsoft Office PowerPoint</Application>
  <PresentationFormat>Widescreen</PresentationFormat>
  <Paragraphs>21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luyen</cp:lastModifiedBy>
  <cp:revision>34</cp:revision>
  <dcterms:created xsi:type="dcterms:W3CDTF">2024-07-19T12:50:26Z</dcterms:created>
  <dcterms:modified xsi:type="dcterms:W3CDTF">2025-12-12T09:16:20Z</dcterms:modified>
</cp:coreProperties>
</file>