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0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9896" y="1145856"/>
            <a:ext cx="12135984" cy="2188028"/>
          </a:xfrm>
        </p:spPr>
        <p:txBody>
          <a:bodyPr>
            <a:prstTxWarp prst="textButton">
              <a:avLst/>
            </a:prstTxWarp>
            <a:normAutofit/>
            <a:scene3d>
              <a:camera prst="obliqueBottomRigh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5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55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4685" y="4922161"/>
            <a:ext cx="8915399" cy="1126283"/>
          </a:xfrm>
        </p:spPr>
        <p:txBody>
          <a:bodyPr>
            <a:noAutofit/>
          </a:bodyPr>
          <a:lstStyle/>
          <a:p>
            <a:r>
              <a:rPr lang="en-US" b="1" i="1" dirty="0" err="1">
                <a:solidFill>
                  <a:srgbClr val="0070C0"/>
                </a:solidFill>
              </a:rPr>
              <a:t>Họ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và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tên</a:t>
            </a:r>
            <a:r>
              <a:rPr lang="en-US" b="1" i="1" dirty="0">
                <a:solidFill>
                  <a:srgbClr val="0070C0"/>
                </a:solidFill>
              </a:rPr>
              <a:t>: </a:t>
            </a:r>
            <a:r>
              <a:rPr lang="en-US" b="1" i="1" dirty="0" err="1">
                <a:solidFill>
                  <a:srgbClr val="0070C0"/>
                </a:solidFill>
              </a:rPr>
              <a:t>Bùi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Thị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Vân</a:t>
            </a:r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i="1" dirty="0" err="1">
                <a:solidFill>
                  <a:srgbClr val="0070C0"/>
                </a:solidFill>
              </a:rPr>
              <a:t>Lớp</a:t>
            </a:r>
            <a:r>
              <a:rPr lang="en-US" b="1" i="1" dirty="0">
                <a:solidFill>
                  <a:srgbClr val="0070C0"/>
                </a:solidFill>
              </a:rPr>
              <a:t>          : 2D</a:t>
            </a:r>
          </a:p>
          <a:p>
            <a:r>
              <a:rPr lang="en-US" b="1" i="1" dirty="0" err="1">
                <a:solidFill>
                  <a:srgbClr val="0070C0"/>
                </a:solidFill>
              </a:rPr>
              <a:t>Trường</a:t>
            </a:r>
            <a:r>
              <a:rPr lang="en-US" b="1" i="1" dirty="0">
                <a:solidFill>
                  <a:srgbClr val="0070C0"/>
                </a:solidFill>
              </a:rPr>
              <a:t>    : </a:t>
            </a:r>
            <a:r>
              <a:rPr lang="en-US" b="1" i="1" dirty="0" err="1">
                <a:solidFill>
                  <a:srgbClr val="0070C0"/>
                </a:solidFill>
              </a:rPr>
              <a:t>Tiểu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học</a:t>
            </a:r>
            <a:r>
              <a:rPr lang="en-US" b="1" i="1" dirty="0">
                <a:solidFill>
                  <a:srgbClr val="0070C0"/>
                </a:solidFill>
              </a:rPr>
              <a:t> An </a:t>
            </a:r>
            <a:r>
              <a:rPr lang="en-US" b="1" i="1" dirty="0" err="1">
                <a:solidFill>
                  <a:srgbClr val="0070C0"/>
                </a:solidFill>
              </a:rPr>
              <a:t>Tiến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38300" y="2526632"/>
            <a:ext cx="8915399" cy="17408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b="1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5400" b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nhớ </a:t>
            </a:r>
            <a:r>
              <a:rPr lang="en-US" sz="5400" b="1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94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600200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4815" y="953869"/>
            <a:ext cx="10139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090057" y="2554069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453743" y="2554069"/>
            <a:ext cx="2688772" cy="116477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817429" y="2554069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722588" y="4439808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573235" y="4439808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423882" y="4439808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9274529" y="4439808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600200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4815" y="953869"/>
            <a:ext cx="10139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090057" y="2554069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817429" y="2554069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573235" y="4439808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423882" y="4439808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9274529" y="4451475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722588" y="4450693"/>
            <a:ext cx="2688772" cy="116477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453743" y="2554069"/>
            <a:ext cx="2688772" cy="116477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600200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5009" y="953869"/>
            <a:ext cx="10358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dưới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đây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7"/>
          <p:cNvSpPr/>
          <p:nvPr/>
        </p:nvSpPr>
        <p:spPr>
          <a:xfrm>
            <a:off x="2090057" y="2554069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453743" y="2554069"/>
            <a:ext cx="2688772" cy="116477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817429" y="2554069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722588" y="4451475"/>
            <a:ext cx="2688772" cy="116477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573235" y="4439808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423882" y="4439808"/>
            <a:ext cx="2688772" cy="116477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9274529" y="4451475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1429" y="589232"/>
            <a:ext cx="11790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9142" y="2242849"/>
            <a:ext cx="6803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ẩy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9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9" y="1021279"/>
            <a:ext cx="11032177" cy="5438898"/>
          </a:xfrm>
        </p:spPr>
        <p:txBody>
          <a:bodyPr>
            <a:normAutofit fontScale="62500" lnSpcReduction="20000"/>
          </a:bodyPr>
          <a:lstStyle/>
          <a:p>
            <a:r>
              <a:rPr lang="en-US" sz="4100" b="1">
                <a:solidFill>
                  <a:srgbClr val="FF0000"/>
                </a:solidFill>
              </a:rPr>
              <a:t> </a:t>
            </a:r>
            <a:r>
              <a:rPr lang="en-US" sz="4100" b="1" smtClean="0">
                <a:solidFill>
                  <a:srgbClr val="FF0000"/>
                </a:solidFill>
              </a:rPr>
              <a:t>  </a:t>
            </a:r>
            <a:r>
              <a:rPr lang="en-US" sz="7700" b="1" smtClean="0">
                <a:solidFill>
                  <a:srgbClr val="92D050"/>
                </a:solidFill>
                <a:latin typeface="+mj-lt"/>
              </a:rPr>
              <a:t>Trò </a:t>
            </a:r>
            <a:r>
              <a:rPr lang="en-US" sz="7700" b="1">
                <a:solidFill>
                  <a:srgbClr val="92D050"/>
                </a:solidFill>
                <a:latin typeface="+mj-lt"/>
              </a:rPr>
              <a:t>ch</a:t>
            </a:r>
            <a:r>
              <a:rPr lang="en-US" sz="8600" b="1">
                <a:solidFill>
                  <a:srgbClr val="92D050"/>
                </a:solidFill>
                <a:latin typeface="+mj-lt"/>
              </a:rPr>
              <a:t>ơ</a:t>
            </a:r>
            <a:r>
              <a:rPr lang="en-US" sz="7700" b="1">
                <a:solidFill>
                  <a:srgbClr val="92D050"/>
                </a:solidFill>
                <a:latin typeface="+mj-lt"/>
              </a:rPr>
              <a:t>i </a:t>
            </a:r>
            <a:r>
              <a:rPr lang="vi-VN" sz="7700" b="1">
                <a:solidFill>
                  <a:srgbClr val="92D050"/>
                </a:solidFill>
                <a:latin typeface="+mj-lt"/>
              </a:rPr>
              <a:t>: </a:t>
            </a:r>
            <a:r>
              <a:rPr lang="vi-VN" sz="7700" b="1">
                <a:solidFill>
                  <a:srgbClr val="FF0000"/>
                </a:solidFill>
                <a:latin typeface="+mj-lt"/>
              </a:rPr>
              <a:t>“ </a:t>
            </a:r>
            <a:r>
              <a:rPr lang="en-US" sz="7700" b="1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7700" b="1" smtClean="0">
                <a:solidFill>
                  <a:srgbClr val="FF0000"/>
                </a:solidFill>
                <a:latin typeface="+mj-lt"/>
              </a:rPr>
              <a:t>NHANH, AI ĐÚNG </a:t>
            </a:r>
            <a:r>
              <a:rPr lang="vi-VN" sz="7700" b="1">
                <a:solidFill>
                  <a:srgbClr val="FF0000"/>
                </a:solidFill>
                <a:latin typeface="+mj-lt"/>
              </a:rPr>
              <a:t>”</a:t>
            </a:r>
            <a:endParaRPr lang="en-US" sz="7700" b="1">
              <a:solidFill>
                <a:srgbClr val="FF0000"/>
              </a:solidFill>
              <a:latin typeface="+mj-lt"/>
            </a:endParaRPr>
          </a:p>
          <a:p>
            <a:r>
              <a:rPr lang="en-US" sz="4100" b="1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4100" b="1" smtClean="0">
                <a:solidFill>
                  <a:srgbClr val="C00000"/>
                </a:solidFill>
                <a:latin typeface="+mj-lt"/>
              </a:rPr>
              <a:t>Cách </a:t>
            </a:r>
            <a:r>
              <a:rPr lang="en-US" sz="4100" b="1">
                <a:solidFill>
                  <a:srgbClr val="C00000"/>
                </a:solidFill>
                <a:latin typeface="+mj-lt"/>
              </a:rPr>
              <a:t>chơi:</a:t>
            </a:r>
            <a:r>
              <a:rPr lang="en-US" sz="4100" b="1">
                <a:solidFill>
                  <a:srgbClr val="FF0000"/>
                </a:solidFill>
                <a:latin typeface="+mj-lt"/>
              </a:rPr>
              <a:t> 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Chia lớp làm 2 đội, khi nghe h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iệu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l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ệ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nh “B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ắt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đ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ầ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u” l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ầ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n l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ượ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t từng đội cử người lên phần bảng của </a:t>
            </a:r>
            <a:r>
              <a:rPr lang="vi-VN" sz="3600" b="1">
                <a:solidFill>
                  <a:srgbClr val="002060"/>
                </a:solidFill>
                <a:latin typeface="+mj-lt"/>
              </a:rPr>
              <a:t>đội mình</a:t>
            </a:r>
            <a:r>
              <a:rPr lang="en-US" sz="3600" b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và ng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ườ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i ch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ơ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i có nhiệm v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ụ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ghi nhanh những từ ng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ữ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 ghép với từ </a:t>
            </a:r>
            <a:r>
              <a:rPr lang="en-US" sz="4600" b="1">
                <a:solidFill>
                  <a:srgbClr val="FF0000"/>
                </a:solidFill>
                <a:latin typeface="+mj-lt"/>
              </a:rPr>
              <a:t>c</a:t>
            </a:r>
            <a:r>
              <a:rPr lang="en-US" sz="5100" b="1">
                <a:solidFill>
                  <a:srgbClr val="FF0000"/>
                </a:solidFill>
                <a:latin typeface="+mj-lt"/>
              </a:rPr>
              <a:t>ử</a:t>
            </a:r>
            <a:r>
              <a:rPr lang="en-US" sz="4600" b="1">
                <a:solidFill>
                  <a:srgbClr val="FF0000"/>
                </a:solidFill>
                <a:latin typeface="+mj-lt"/>
              </a:rPr>
              <a:t>a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đ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ể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t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ạo 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thành t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ừ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có nghĩa. Sau đó v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ề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vị trí </a:t>
            </a:r>
            <a:r>
              <a:rPr lang="en-US" sz="4100" b="1" smtClean="0">
                <a:solidFill>
                  <a:srgbClr val="002060"/>
                </a:solidFill>
                <a:latin typeface="+mj-lt"/>
              </a:rPr>
              <a:t>của 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mình. Ng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ười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này ghi xong  thì lại đ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ến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l</a:t>
            </a:r>
            <a:r>
              <a:rPr lang="en-US" sz="5100" b="1">
                <a:solidFill>
                  <a:srgbClr val="002060"/>
                </a:solidFill>
                <a:latin typeface="+mj-lt"/>
              </a:rPr>
              <a:t>ượ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t </a:t>
            </a:r>
            <a:r>
              <a:rPr lang="en-US" sz="4100" b="1" smtClean="0">
                <a:solidFill>
                  <a:srgbClr val="002060"/>
                </a:solidFill>
                <a:latin typeface="+mj-lt"/>
              </a:rPr>
              <a:t>ng</a:t>
            </a:r>
            <a:r>
              <a:rPr lang="en-US" sz="4600" b="1" smtClean="0">
                <a:solidFill>
                  <a:srgbClr val="002060"/>
                </a:solidFill>
                <a:latin typeface="+mj-lt"/>
              </a:rPr>
              <a:t>ười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4100" b="1" smtClean="0">
                <a:solidFill>
                  <a:srgbClr val="002060"/>
                </a:solidFill>
                <a:latin typeface="+mj-lt"/>
              </a:rPr>
              <a:t>khác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. Cứ như vậy cho đến hết 2 phút. Sau khi giáo viên hô hết giờ thì 2 đội cùng đếm số từ  của các </a:t>
            </a:r>
            <a:r>
              <a:rPr lang="en-US" sz="4100" b="1" smtClean="0">
                <a:solidFill>
                  <a:srgbClr val="002060"/>
                </a:solidFill>
                <a:latin typeface="+mj-lt"/>
              </a:rPr>
              <a:t>đội và đánh giá. </a:t>
            </a:r>
            <a:endParaRPr lang="en-US" sz="4000" b="1">
              <a:solidFill>
                <a:srgbClr val="002060"/>
              </a:solidFill>
              <a:latin typeface="+mj-lt"/>
            </a:endParaRPr>
          </a:p>
          <a:p>
            <a:r>
              <a:rPr lang="en-US" sz="4100" b="1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4100" b="1" smtClean="0">
                <a:solidFill>
                  <a:srgbClr val="C00000"/>
                </a:solidFill>
                <a:latin typeface="+mj-lt"/>
              </a:rPr>
              <a:t>Cách </a:t>
            </a:r>
            <a:r>
              <a:rPr lang="en-US" sz="4100" b="1">
                <a:solidFill>
                  <a:srgbClr val="C00000"/>
                </a:solidFill>
                <a:latin typeface="+mj-lt"/>
              </a:rPr>
              <a:t>tính điểm:</a:t>
            </a:r>
            <a:r>
              <a:rPr lang="en-US" sz="4100" b="1">
                <a:solidFill>
                  <a:srgbClr val="FF0000"/>
                </a:solidFill>
                <a:latin typeface="+mj-lt"/>
              </a:rPr>
              <a:t> 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Mỗi t</a:t>
            </a:r>
            <a:r>
              <a:rPr lang="en-US" sz="4600" b="1">
                <a:solidFill>
                  <a:srgbClr val="002060"/>
                </a:solidFill>
                <a:latin typeface="+mj-lt"/>
              </a:rPr>
              <a:t>ừ</a:t>
            </a:r>
            <a:r>
              <a:rPr lang="en-US" sz="4100" b="1">
                <a:solidFill>
                  <a:srgbClr val="002060"/>
                </a:solidFill>
                <a:latin typeface="+mj-lt"/>
              </a:rPr>
              <a:t> đúng được 10 điểm. Tổng hợp số điểm của từng đội, đội nào nhiều điểm hơn là đội đó thắng </a:t>
            </a:r>
            <a:r>
              <a:rPr lang="en-US" sz="4100" b="1" smtClean="0">
                <a:solidFill>
                  <a:srgbClr val="002060"/>
                </a:solidFill>
                <a:latin typeface="+mj-lt"/>
              </a:rPr>
              <a:t>cuộc. Nếu số điểm của hai đội bằng nhau thì đội nào nhanh h</a:t>
            </a:r>
            <a:r>
              <a:rPr lang="en-US" sz="4600" b="1" smtClean="0">
                <a:solidFill>
                  <a:srgbClr val="002060"/>
                </a:solidFill>
                <a:latin typeface="+mj-lt"/>
              </a:rPr>
              <a:t>ơ</a:t>
            </a:r>
            <a:r>
              <a:rPr lang="en-US" sz="4100" b="1" smtClean="0">
                <a:solidFill>
                  <a:srgbClr val="002060"/>
                </a:solidFill>
                <a:latin typeface="+mj-lt"/>
              </a:rPr>
              <a:t>n, đội đó sẽ chiến thắng.</a:t>
            </a:r>
            <a:endParaRPr lang="en-US" sz="3400" b="1">
              <a:solidFill>
                <a:srgbClr val="002060"/>
              </a:solidFill>
              <a:latin typeface="+mj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czc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" y="0"/>
            <a:ext cx="1096191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01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04542" y="2340427"/>
            <a:ext cx="8822399" cy="1883228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69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839" y="2365824"/>
            <a:ext cx="8911687" cy="2129976"/>
          </a:xfrm>
        </p:spPr>
        <p:txBody>
          <a:bodyPr>
            <a:noAutofit/>
          </a:bodyPr>
          <a:lstStyle/>
          <a:p>
            <a:r>
              <a:rPr lang="en-US" sz="11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1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1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3574358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5614" y="-1"/>
            <a:ext cx="123452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337457"/>
            <a:ext cx="3058886" cy="1251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29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0301" y="1299198"/>
            <a:ext cx="9349241" cy="2939142"/>
          </a:xfrm>
        </p:spPr>
        <p:txBody>
          <a:bodyPr>
            <a:prstTxWarp prst="textInflateTop">
              <a:avLst/>
            </a:prstTxWarp>
          </a:bodyPr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256" y="3458367"/>
            <a:ext cx="1992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6057" y="4474030"/>
            <a:ext cx="24851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6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421" y="624110"/>
            <a:ext cx="10287935" cy="128089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Câu 3:</a:t>
            </a:r>
            <a:r>
              <a:rPr lang="en-US" smtClean="0"/>
              <a:t> </a:t>
            </a:r>
            <a:r>
              <a:rPr lang="en-US" b="1" smtClean="0">
                <a:solidFill>
                  <a:schemeClr val="tx1"/>
                </a:solidFill>
              </a:rPr>
              <a:t>S</a:t>
            </a:r>
            <a:r>
              <a:rPr lang="en-US" sz="4000" b="1" smtClean="0">
                <a:solidFill>
                  <a:schemeClr val="tx1"/>
                </a:solidFill>
              </a:rPr>
              <a:t>ắ</a:t>
            </a:r>
            <a:r>
              <a:rPr lang="en-US" b="1" smtClean="0">
                <a:solidFill>
                  <a:schemeClr val="tx1"/>
                </a:solidFill>
              </a:rPr>
              <a:t>p x</a:t>
            </a:r>
            <a:r>
              <a:rPr lang="en-US" sz="4000" b="1" smtClean="0">
                <a:solidFill>
                  <a:schemeClr val="tx1"/>
                </a:solidFill>
              </a:rPr>
              <a:t>ế</a:t>
            </a:r>
            <a:r>
              <a:rPr lang="en-US" b="1" smtClean="0">
                <a:solidFill>
                  <a:schemeClr val="tx1"/>
                </a:solidFill>
              </a:rPr>
              <a:t>p các b</a:t>
            </a:r>
            <a:r>
              <a:rPr lang="en-US" sz="4000" b="1" smtClean="0">
                <a:solidFill>
                  <a:schemeClr val="tx1"/>
                </a:solidFill>
              </a:rPr>
              <a:t>ứ</a:t>
            </a:r>
            <a:r>
              <a:rPr lang="en-US" b="1" smtClean="0">
                <a:solidFill>
                  <a:schemeClr val="tx1"/>
                </a:solidFill>
              </a:rPr>
              <a:t>c tranh sau theo th</a:t>
            </a:r>
            <a:r>
              <a:rPr lang="en-US" sz="4000" b="1" smtClean="0">
                <a:solidFill>
                  <a:schemeClr val="tx1"/>
                </a:solidFill>
              </a:rPr>
              <a:t>ứ</a:t>
            </a:r>
            <a:r>
              <a:rPr lang="en-US" b="1" smtClean="0">
                <a:solidFill>
                  <a:schemeClr val="tx1"/>
                </a:solidFill>
              </a:rPr>
              <a:t> t</a:t>
            </a:r>
            <a:r>
              <a:rPr lang="en-US" sz="4000" b="1" smtClean="0">
                <a:solidFill>
                  <a:schemeClr val="tx1"/>
                </a:solidFill>
              </a:rPr>
              <a:t>ự</a:t>
            </a:r>
            <a:r>
              <a:rPr lang="en-US" b="1" smtClean="0">
                <a:solidFill>
                  <a:schemeClr val="tx1"/>
                </a:solidFill>
              </a:rPr>
              <a:t> c</a:t>
            </a:r>
            <a:r>
              <a:rPr lang="en-US" sz="4000" b="1" smtClean="0">
                <a:solidFill>
                  <a:schemeClr val="tx1"/>
                </a:solidFill>
              </a:rPr>
              <a:t>ủ</a:t>
            </a:r>
            <a:r>
              <a:rPr lang="en-US" b="1" smtClean="0">
                <a:solidFill>
                  <a:schemeClr val="tx1"/>
                </a:solidFill>
              </a:rPr>
              <a:t>a 3 kh</a:t>
            </a:r>
            <a:r>
              <a:rPr lang="en-US" sz="4000" b="1" smtClean="0">
                <a:solidFill>
                  <a:schemeClr val="tx1"/>
                </a:solidFill>
              </a:rPr>
              <a:t>ổ</a:t>
            </a:r>
            <a:r>
              <a:rPr lang="en-US" b="1" smtClean="0">
                <a:solidFill>
                  <a:schemeClr val="tx1"/>
                </a:solidFill>
              </a:rPr>
              <a:t> th</a:t>
            </a:r>
            <a:r>
              <a:rPr lang="en-US" sz="4000" b="1" smtClean="0">
                <a:solidFill>
                  <a:schemeClr val="tx1"/>
                </a:solidFill>
              </a:rPr>
              <a:t>ơ</a:t>
            </a:r>
            <a:r>
              <a:rPr lang="en-US" sz="4400" b="1" smtClean="0">
                <a:solidFill>
                  <a:schemeClr val="tx1"/>
                </a:solidFill>
              </a:rPr>
              <a:t> </a:t>
            </a:r>
            <a:r>
              <a:rPr lang="en-US" b="1" smtClean="0">
                <a:solidFill>
                  <a:schemeClr val="tx1"/>
                </a:solidFill>
              </a:rPr>
              <a:t>trong bài.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10" y="613224"/>
            <a:ext cx="12026589" cy="660404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8" y="1360185"/>
            <a:ext cx="11379200" cy="54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0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60" y="609519"/>
            <a:ext cx="1565418" cy="660404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1" y="1329763"/>
            <a:ext cx="3856909" cy="5528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26" y="1329763"/>
            <a:ext cx="3897086" cy="5528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00" y="1269923"/>
            <a:ext cx="3630626" cy="55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0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1600200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4815" y="953869"/>
            <a:ext cx="10139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090057" y="2554069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453743" y="2554069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817429" y="2554069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20486" y="4451475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522184" y="4439808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423882" y="4439808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9274529" y="4451475"/>
            <a:ext cx="2688772" cy="11647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4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201</Words>
  <Application>Microsoft Office PowerPoint</Application>
  <PresentationFormat>Widescreen</PresentationFormat>
  <Paragraphs>55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Tahoma</vt:lpstr>
      <vt:lpstr>Times New Roman</vt:lpstr>
      <vt:lpstr>Wingdings 3</vt:lpstr>
      <vt:lpstr>Wisp</vt:lpstr>
      <vt:lpstr>Nhiệt liệt chào mừng các thầy, cô giáo  và các em học sinh</vt:lpstr>
      <vt:lpstr>KHỞI ĐỘNG</vt:lpstr>
      <vt:lpstr>PowerPoint Presentation</vt:lpstr>
      <vt:lpstr>CÁNH CỬA NHỚ BÀ</vt:lpstr>
      <vt:lpstr>Câu 3: Sắp xếp các bức tranh sau theo thứ tự của 3 khổ thơ trong bài.</vt:lpstr>
      <vt:lpstr>Câu 3</vt:lpstr>
      <vt:lpstr>Câu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STD</cp:lastModifiedBy>
  <cp:revision>30</cp:revision>
  <dcterms:created xsi:type="dcterms:W3CDTF">2021-10-31T04:35:31Z</dcterms:created>
  <dcterms:modified xsi:type="dcterms:W3CDTF">2021-11-17T11:27:04Z</dcterms:modified>
</cp:coreProperties>
</file>