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31"/>
  </p:notesMasterIdLst>
  <p:sldIdLst>
    <p:sldId id="371" r:id="rId4"/>
    <p:sldId id="257" r:id="rId5"/>
    <p:sldId id="259" r:id="rId6"/>
    <p:sldId id="260" r:id="rId7"/>
    <p:sldId id="376" r:id="rId8"/>
    <p:sldId id="377" r:id="rId9"/>
    <p:sldId id="378" r:id="rId10"/>
    <p:sldId id="379" r:id="rId11"/>
    <p:sldId id="380" r:id="rId12"/>
    <p:sldId id="383" r:id="rId13"/>
    <p:sldId id="384" r:id="rId14"/>
    <p:sldId id="382" r:id="rId15"/>
    <p:sldId id="408" r:id="rId16"/>
    <p:sldId id="406" r:id="rId17"/>
    <p:sldId id="409" r:id="rId18"/>
    <p:sldId id="410" r:id="rId19"/>
    <p:sldId id="411" r:id="rId20"/>
    <p:sldId id="412" r:id="rId21"/>
    <p:sldId id="414" r:id="rId22"/>
    <p:sldId id="416" r:id="rId23"/>
    <p:sldId id="413" r:id="rId24"/>
    <p:sldId id="417" r:id="rId25"/>
    <p:sldId id="415" r:id="rId26"/>
    <p:sldId id="391" r:id="rId27"/>
    <p:sldId id="375" r:id="rId28"/>
    <p:sldId id="393" r:id="rId29"/>
    <p:sldId id="41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7007" autoAdjust="0"/>
  </p:normalViewPr>
  <p:slideViewPr>
    <p:cSldViewPr snapToGrid="0">
      <p:cViewPr varScale="1">
        <p:scale>
          <a:sx n="57" d="100"/>
          <a:sy n="57" d="100"/>
        </p:scale>
        <p:origin x="10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61390-1D21-44FA-B272-10F23D84F6B9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235F1-82A3-4BAC-83A6-048F971C2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2114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962585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l"/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526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What’s missing?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divides the class into 2 teams: BOYS and GIRLS.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shows 4 pictures on the board. Take out 1, then 2 pictures then ask pupils to find out what is/ are missing.</a:t>
            </a:r>
          </a:p>
          <a:p>
            <a:pPr rtl="0" fontAlgn="base"/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Members of each team try to say out loud the missing room as fast as possible.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2363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altLang="zh-CN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zh-CN" alt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39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24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2768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826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468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F34CB-2ABE-4CE2-B756-BDEBDDEE3A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9402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6479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rtl="0" fontAlgn="base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coloured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squares and guess the room behind.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45850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144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989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59129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627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79487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866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51" indent="0" algn="ctr">
              <a:buNone/>
              <a:defRPr sz="1999"/>
            </a:lvl2pPr>
            <a:lvl3pPr marL="914103" indent="0" algn="ctr">
              <a:buNone/>
              <a:defRPr sz="1799"/>
            </a:lvl3pPr>
            <a:lvl4pPr marL="1371154" indent="0" algn="ctr">
              <a:buNone/>
              <a:defRPr sz="1599"/>
            </a:lvl4pPr>
            <a:lvl5pPr marL="1828206" indent="0" algn="ctr">
              <a:buNone/>
              <a:defRPr sz="1599"/>
            </a:lvl5pPr>
            <a:lvl6pPr marL="2285257" indent="0" algn="ctr">
              <a:buNone/>
              <a:defRPr sz="1599"/>
            </a:lvl6pPr>
            <a:lvl7pPr marL="2742308" indent="0" algn="ctr">
              <a:buNone/>
              <a:defRPr sz="1599"/>
            </a:lvl7pPr>
            <a:lvl8pPr marL="3199360" indent="0" algn="ctr">
              <a:buNone/>
              <a:defRPr sz="1599"/>
            </a:lvl8pPr>
            <a:lvl9pPr marL="3656411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520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34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4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4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401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325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 type="titleOnly">
  <p:cSld name="1_仅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45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228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9112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145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128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3723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715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175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7" name="Google Shape;37;p36"/>
          <p:cNvSpPr txBox="1"/>
          <p:nvPr/>
        </p:nvSpPr>
        <p:spPr>
          <a:xfrm>
            <a:off x="2506921" y="6700142"/>
            <a:ext cx="2400267" cy="16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en-US" altLang="zh-CN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</a:t>
            </a:r>
            <a:r>
              <a:rPr lang="zh-CN" altLang="en-US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模板</a:t>
            </a:r>
            <a:r>
              <a:rPr lang="zh-CN" altLang="en-US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http://www.1ppt.com/moban/ </a:t>
            </a:r>
            <a:endParaRPr sz="133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5558114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4689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6601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6141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949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5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8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1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7607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173" indent="0">
              <a:buNone/>
              <a:defRPr sz="1999" b="1"/>
            </a:lvl2pPr>
            <a:lvl3pPr marL="914347" indent="0">
              <a:buNone/>
              <a:defRPr sz="1799" b="1"/>
            </a:lvl3pPr>
            <a:lvl4pPr marL="1371519" indent="0">
              <a:buNone/>
              <a:defRPr sz="1599" b="1"/>
            </a:lvl4pPr>
            <a:lvl5pPr marL="1828693" indent="0">
              <a:buNone/>
              <a:defRPr sz="1599" b="1"/>
            </a:lvl5pPr>
            <a:lvl6pPr marL="2285866" indent="0">
              <a:buNone/>
              <a:defRPr sz="1599" b="1"/>
            </a:lvl6pPr>
            <a:lvl7pPr marL="2743040" indent="0">
              <a:buNone/>
              <a:defRPr sz="1599" b="1"/>
            </a:lvl7pPr>
            <a:lvl8pPr marL="3200213" indent="0">
              <a:buNone/>
              <a:defRPr sz="1599" b="1"/>
            </a:lvl8pPr>
            <a:lvl9pPr marL="3657387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599"/>
            </a:lvl4pPr>
            <a:lvl5pPr>
              <a:defRPr sz="1599"/>
            </a:lvl5pPr>
            <a:lvl6pPr>
              <a:defRPr sz="1599"/>
            </a:lvl6pPr>
            <a:lvl7pPr>
              <a:defRPr sz="1599"/>
            </a:lvl7pPr>
            <a:lvl8pPr>
              <a:defRPr sz="1599"/>
            </a:lvl8pPr>
            <a:lvl9pPr>
              <a:defRPr sz="15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790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8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8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51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0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54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20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25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2308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19936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6411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3647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0085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1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19" indent="0">
              <a:buNone/>
              <a:defRPr sz="900"/>
            </a:lvl4pPr>
            <a:lvl5pPr marL="1828693" indent="0">
              <a:buNone/>
              <a:defRPr sz="900"/>
            </a:lvl5pPr>
            <a:lvl6pPr marL="2285866" indent="0">
              <a:buNone/>
              <a:defRPr sz="900"/>
            </a:lvl6pPr>
            <a:lvl7pPr marL="2743040" indent="0">
              <a:buNone/>
              <a:defRPr sz="900"/>
            </a:lvl7pPr>
            <a:lvl8pPr marL="3200213" indent="0">
              <a:buNone/>
              <a:defRPr sz="900"/>
            </a:lvl8pPr>
            <a:lvl9pPr marL="36573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51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6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3" indent="0">
              <a:buNone/>
              <a:defRPr sz="2800"/>
            </a:lvl2pPr>
            <a:lvl3pPr marL="914347" indent="0">
              <a:buNone/>
              <a:defRPr sz="2399"/>
            </a:lvl3pPr>
            <a:lvl4pPr marL="1371519" indent="0">
              <a:buNone/>
              <a:defRPr sz="1999"/>
            </a:lvl4pPr>
            <a:lvl5pPr marL="1828693" indent="0">
              <a:buNone/>
              <a:defRPr sz="1999"/>
            </a:lvl5pPr>
            <a:lvl6pPr marL="2285866" indent="0">
              <a:buNone/>
              <a:defRPr sz="1999"/>
            </a:lvl6pPr>
            <a:lvl7pPr marL="2743040" indent="0">
              <a:buNone/>
              <a:defRPr sz="1999"/>
            </a:lvl7pPr>
            <a:lvl8pPr marL="3200213" indent="0">
              <a:buNone/>
              <a:defRPr sz="1999"/>
            </a:lvl8pPr>
            <a:lvl9pPr marL="3657387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3" indent="0">
              <a:buNone/>
              <a:defRPr sz="1200"/>
            </a:lvl2pPr>
            <a:lvl3pPr marL="914347" indent="0">
              <a:buNone/>
              <a:defRPr sz="1000"/>
            </a:lvl3pPr>
            <a:lvl4pPr marL="1371519" indent="0">
              <a:buNone/>
              <a:defRPr sz="900"/>
            </a:lvl4pPr>
            <a:lvl5pPr marL="1828693" indent="0">
              <a:buNone/>
              <a:defRPr sz="900"/>
            </a:lvl5pPr>
            <a:lvl6pPr marL="2285866" indent="0">
              <a:buNone/>
              <a:defRPr sz="900"/>
            </a:lvl6pPr>
            <a:lvl7pPr marL="2743040" indent="0">
              <a:buNone/>
              <a:defRPr sz="900"/>
            </a:lvl7pPr>
            <a:lvl8pPr marL="3200213" indent="0">
              <a:buNone/>
              <a:defRPr sz="900"/>
            </a:lvl8pPr>
            <a:lvl9pPr marL="365738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2662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69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60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4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51" indent="0">
              <a:buNone/>
              <a:defRPr sz="1999" b="1"/>
            </a:lvl2pPr>
            <a:lvl3pPr marL="914103" indent="0">
              <a:buNone/>
              <a:defRPr sz="1799" b="1"/>
            </a:lvl3pPr>
            <a:lvl4pPr marL="1371154" indent="0">
              <a:buNone/>
              <a:defRPr sz="1599" b="1"/>
            </a:lvl4pPr>
            <a:lvl5pPr marL="1828206" indent="0">
              <a:buNone/>
              <a:defRPr sz="1599" b="1"/>
            </a:lvl5pPr>
            <a:lvl6pPr marL="2285257" indent="0">
              <a:buNone/>
              <a:defRPr sz="1599" b="1"/>
            </a:lvl6pPr>
            <a:lvl7pPr marL="2742308" indent="0">
              <a:buNone/>
              <a:defRPr sz="1599" b="1"/>
            </a:lvl7pPr>
            <a:lvl8pPr marL="3199360" indent="0">
              <a:buNone/>
              <a:defRPr sz="1599" b="1"/>
            </a:lvl8pPr>
            <a:lvl9pPr marL="3656411" indent="0">
              <a:buNone/>
              <a:defRPr sz="15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4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33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0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41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5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600201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51" indent="0">
              <a:buNone/>
              <a:defRPr sz="2799"/>
            </a:lvl2pPr>
            <a:lvl3pPr marL="914103" indent="0">
              <a:buNone/>
              <a:defRPr sz="2399"/>
            </a:lvl3pPr>
            <a:lvl4pPr marL="1371154" indent="0">
              <a:buNone/>
              <a:defRPr sz="1999"/>
            </a:lvl4pPr>
            <a:lvl5pPr marL="1828206" indent="0">
              <a:buNone/>
              <a:defRPr sz="1999"/>
            </a:lvl5pPr>
            <a:lvl6pPr marL="2285257" indent="0">
              <a:buNone/>
              <a:defRPr sz="1999"/>
            </a:lvl6pPr>
            <a:lvl7pPr marL="2742308" indent="0">
              <a:buNone/>
              <a:defRPr sz="1999"/>
            </a:lvl7pPr>
            <a:lvl8pPr marL="3199360" indent="0">
              <a:buNone/>
              <a:defRPr sz="1999"/>
            </a:lvl8pPr>
            <a:lvl9pPr marL="3656411" indent="0">
              <a:buNone/>
              <a:defRPr sz="1999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399"/>
            <a:ext cx="3932237" cy="3811589"/>
          </a:xfrm>
        </p:spPr>
        <p:txBody>
          <a:bodyPr/>
          <a:lstStyle>
            <a:lvl1pPr marL="0" indent="0">
              <a:buNone/>
              <a:defRPr sz="1599"/>
            </a:lvl1pPr>
            <a:lvl2pPr marL="457051" indent="0">
              <a:buNone/>
              <a:defRPr sz="1400"/>
            </a:lvl2pPr>
            <a:lvl3pPr marL="914103" indent="0">
              <a:buNone/>
              <a:defRPr sz="1200"/>
            </a:lvl3pPr>
            <a:lvl4pPr marL="1371154" indent="0">
              <a:buNone/>
              <a:defRPr sz="1000"/>
            </a:lvl4pPr>
            <a:lvl5pPr marL="1828206" indent="0">
              <a:buNone/>
              <a:defRPr sz="1000"/>
            </a:lvl5pPr>
            <a:lvl6pPr marL="2285257" indent="0">
              <a:buNone/>
              <a:defRPr sz="1000"/>
            </a:lvl6pPr>
            <a:lvl7pPr marL="2742308" indent="0">
              <a:buNone/>
              <a:defRPr sz="1000"/>
            </a:lvl7pPr>
            <a:lvl8pPr marL="3199360" indent="0">
              <a:buNone/>
              <a:defRPr sz="1000"/>
            </a:lvl8pPr>
            <a:lvl9pPr marL="3656411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33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103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26" indent="-228526" algn="l" defTabSz="91410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7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29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680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31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783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834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886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7" indent="-228526" algn="l" defTabSz="91410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5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03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54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06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257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08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360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411" algn="l" defTabSz="91410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4639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3E066-D25A-4E40-8432-67C003ABB352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005F0-89E6-4B19-A170-4FF857CFFA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7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34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1" indent="-342881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6" indent="-285734" algn="l" defTabSz="914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spcBef>
          <a:spcPct val="200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0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9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phòng ngủ, đồ nội thất&#10;&#10;Mô tả được tạo tự động">
            <a:extLst>
              <a:ext uri="{FF2B5EF4-FFF2-40B4-BE49-F238E27FC236}">
                <a16:creationId xmlns:a16="http://schemas.microsoft.com/office/drawing/2014/main" id="{F32735D1-FE14-48EA-80CF-DF1D079F0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" y="-1"/>
            <a:ext cx="12188238" cy="6858001"/>
          </a:xfrm>
          <a:prstGeom prst="rect">
            <a:avLst/>
          </a:prstGeom>
        </p:spPr>
      </p:pic>
      <p:pic>
        <p:nvPicPr>
          <p:cNvPr id="6" name="Picture 12">
            <a:extLst>
              <a:ext uri="{FF2B5EF4-FFF2-40B4-BE49-F238E27FC236}">
                <a16:creationId xmlns:a16="http://schemas.microsoft.com/office/drawing/2014/main" id="{5971A838-471E-49F8-A998-A39EC85168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2291" y="-13115"/>
            <a:ext cx="2468775" cy="2547763"/>
          </a:xfrm>
          <a:prstGeom prst="rect">
            <a:avLst/>
          </a:prstGeom>
        </p:spPr>
      </p:pic>
      <p:pic>
        <p:nvPicPr>
          <p:cNvPr id="7" name="Picture 17">
            <a:extLst>
              <a:ext uri="{FF2B5EF4-FFF2-40B4-BE49-F238E27FC236}">
                <a16:creationId xmlns:a16="http://schemas.microsoft.com/office/drawing/2014/main" id="{377B8268-C08D-41CA-BA13-0CE03E81CB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8" y="209461"/>
            <a:ext cx="942904" cy="479723"/>
          </a:xfrm>
          <a:prstGeom prst="rect">
            <a:avLst/>
          </a:prstGeom>
        </p:spPr>
      </p:pic>
      <p:sp>
        <p:nvSpPr>
          <p:cNvPr id="8" name="TextBox 19">
            <a:extLst>
              <a:ext uri="{FF2B5EF4-FFF2-40B4-BE49-F238E27FC236}">
                <a16:creationId xmlns:a16="http://schemas.microsoft.com/office/drawing/2014/main" id="{F755FFAD-9AC7-46ED-B5B1-E34FCFDB0856}"/>
              </a:ext>
            </a:extLst>
          </p:cNvPr>
          <p:cNvSpPr txBox="1"/>
          <p:nvPr/>
        </p:nvSpPr>
        <p:spPr>
          <a:xfrm>
            <a:off x="167123" y="393572"/>
            <a:ext cx="1767189" cy="173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103">
              <a:defRPr/>
            </a:pPr>
            <a:r>
              <a:rPr lang="en-US" sz="1066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14</a:t>
            </a:r>
          </a:p>
        </p:txBody>
      </p:sp>
      <p:pic>
        <p:nvPicPr>
          <p:cNvPr id="9" name="Google Shape;68;p1" descr="F:\1-原创素材\1_mm1102\PPT\PPT_014\materaials\pageimg_g16.png">
            <a:extLst>
              <a:ext uri="{FF2B5EF4-FFF2-40B4-BE49-F238E27FC236}">
                <a16:creationId xmlns:a16="http://schemas.microsoft.com/office/drawing/2014/main" id="{954E4C54-AFB0-491C-92A6-7BB950EA987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21725" y="125466"/>
            <a:ext cx="7416854" cy="1991519"/>
          </a:xfrm>
          <a:prstGeom prst="rect">
            <a:avLst/>
          </a:prstGeom>
          <a:noFill/>
          <a:ln>
            <a:noFill/>
          </a:ln>
          <a:effectLst>
            <a:reflection stA="52000" endA="300" endPos="35000" sy="-100000" algn="bl" rotWithShape="0"/>
          </a:effec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8C2A39A4-879F-47AC-8602-B5E9AC40BF25}"/>
              </a:ext>
            </a:extLst>
          </p:cNvPr>
          <p:cNvSpPr txBox="1"/>
          <p:nvPr/>
        </p:nvSpPr>
        <p:spPr>
          <a:xfrm>
            <a:off x="3445057" y="627719"/>
            <a:ext cx="6094119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4798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My bedroom</a:t>
            </a:r>
          </a:p>
        </p:txBody>
      </p:sp>
      <p:sp>
        <p:nvSpPr>
          <p:cNvPr id="11" name="Google Shape;83;p1">
            <a:extLst>
              <a:ext uri="{FF2B5EF4-FFF2-40B4-BE49-F238E27FC236}">
                <a16:creationId xmlns:a16="http://schemas.microsoft.com/office/drawing/2014/main" id="{4159FD35-D6A9-4E38-9D3D-55127C11A815}"/>
              </a:ext>
            </a:extLst>
          </p:cNvPr>
          <p:cNvSpPr/>
          <p:nvPr/>
        </p:nvSpPr>
        <p:spPr>
          <a:xfrm>
            <a:off x="4316974" y="1458396"/>
            <a:ext cx="4026356" cy="495847"/>
          </a:xfrm>
          <a:prstGeom prst="roundRect">
            <a:avLst>
              <a:gd name="adj" fmla="val 50000"/>
            </a:avLst>
          </a:prstGeom>
          <a:solidFill>
            <a:schemeClr val="lt1">
              <a:alpha val="0"/>
            </a:schemeClr>
          </a:solidFill>
          <a:ln w="1587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2000"/>
            </a:pPr>
            <a:r>
              <a:rPr lang="en-US" altLang="zh-CN" sz="2666" kern="0" dirty="0">
                <a:solidFill>
                  <a:srgbClr val="7030A0"/>
                </a:solidFill>
                <a:latin typeface="Times New Roman" panose="02020603050405020304" pitchFamily="18" charset="0"/>
                <a:ea typeface="Microsoft Yahei"/>
                <a:cs typeface="Times New Roman" panose="02020603050405020304" pitchFamily="18" charset="0"/>
                <a:sym typeface="Microsoft Yahei"/>
              </a:rPr>
              <a:t>Lesson 1 – Part 1,2,3</a:t>
            </a:r>
            <a:endParaRPr sz="2666" kern="0" dirty="0">
              <a:solidFill>
                <a:srgbClr val="7030A0"/>
              </a:solidFill>
              <a:latin typeface="Times New Roman" panose="02020603050405020304" pitchFamily="18" charset="0"/>
              <a:ea typeface="Microsoft Yahei"/>
              <a:cs typeface="Times New Roman" panose="02020603050405020304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00802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1600"/>
            </a:pPr>
            <a:r>
              <a:rPr lang="zh-CN" altLang="en-US" sz="15462" b="1" kern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zh-CN" altLang="en-US" sz="154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CN" altLang="en-US" sz="142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613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702337"/>
            <a:ext cx="12192000" cy="4591215"/>
          </a:xfrm>
          <a:prstGeom prst="rect">
            <a:avLst/>
          </a:prstGeom>
        </p:spPr>
      </p:pic>
      <p:pic>
        <p:nvPicPr>
          <p:cNvPr id="6" name="Track 32">
            <a:hlinkClick r:id="" action="ppaction://media"/>
            <a:extLst>
              <a:ext uri="{FF2B5EF4-FFF2-40B4-BE49-F238E27FC236}">
                <a16:creationId xmlns:a16="http://schemas.microsoft.com/office/drawing/2014/main" id="{456921AB-E3AF-4DD6-BC5C-EEFF278AC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9075" y="143517"/>
            <a:ext cx="115252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64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70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5945192" y="3577366"/>
            <a:ext cx="5648433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dirty="0">
                <a:solidFill>
                  <a:srgbClr val="00B0F0"/>
                </a:solidFill>
                <a:sym typeface="Arial"/>
              </a:rPr>
              <a:t>Listen, point and say.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1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FD6A380A-FDE6-4235-B21C-092408DB6EF2}"/>
              </a:ext>
            </a:extLst>
          </p:cNvPr>
          <p:cNvSpPr/>
          <p:nvPr/>
        </p:nvSpPr>
        <p:spPr>
          <a:xfrm>
            <a:off x="6969412" y="2290435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231531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5"/>
          <p:cNvSpPr txBox="1"/>
          <p:nvPr/>
        </p:nvSpPr>
        <p:spPr>
          <a:xfrm>
            <a:off x="3476075" y="2313519"/>
            <a:ext cx="4656163" cy="262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121862" rIns="121862" bIns="121862" anchor="t" anchorCtr="0">
            <a:spAutoFit/>
          </a:bodyPr>
          <a:lstStyle/>
          <a:p>
            <a:pPr defTabSz="1218804">
              <a:buClr>
                <a:srgbClr val="000000"/>
              </a:buClr>
              <a:buSzPts val="11600"/>
            </a:pPr>
            <a:r>
              <a:rPr lang="zh-CN" altLang="en-US" sz="15462" b="1" kern="0">
                <a:solidFill>
                  <a:srgbClr val="FF9900"/>
                </a:solidFill>
                <a:latin typeface="Pacifico"/>
                <a:ea typeface="Pacifico"/>
                <a:cs typeface="Pacifico"/>
                <a:sym typeface="Pacifico"/>
              </a:rPr>
              <a:t>  </a:t>
            </a:r>
            <a:r>
              <a:rPr lang="zh-CN" altLang="en-US" sz="154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r>
              <a:rPr lang="zh-CN" altLang="en-US" sz="14262" b="1" kern="0">
                <a:solidFill>
                  <a:srgbClr val="FF99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 </a:t>
            </a:r>
            <a:endParaRPr sz="6131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Track 33">
            <a:hlinkClick r:id="" action="ppaction://media"/>
            <a:extLst>
              <a:ext uri="{FF2B5EF4-FFF2-40B4-BE49-F238E27FC236}">
                <a16:creationId xmlns:a16="http://schemas.microsoft.com/office/drawing/2014/main" id="{3652A832-A3B5-4B8A-97D9-00DF866F7B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9747" y="0"/>
            <a:ext cx="1251853" cy="12518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760" y="1862698"/>
            <a:ext cx="3619500" cy="2664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74980" y="1702337"/>
            <a:ext cx="6986095" cy="4995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680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DB7B87-1DD7-48D2-BBB2-AE39BA790DC1}"/>
              </a:ext>
            </a:extLst>
          </p:cNvPr>
          <p:cNvSpPr/>
          <p:nvPr/>
        </p:nvSpPr>
        <p:spPr>
          <a:xfrm>
            <a:off x="1946293" y="0"/>
            <a:ext cx="8187421" cy="1025627"/>
          </a:xfrm>
          <a:prstGeom prst="rect">
            <a:avLst/>
          </a:prstGeom>
          <a:solidFill>
            <a:srgbClr val="00C5C8">
              <a:alpha val="25098"/>
            </a:srgbClr>
          </a:solidFill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kern="0" dirty="0">
                <a:ln w="0"/>
                <a:solidFill>
                  <a:srgbClr val="FD590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/>
                <a:cs typeface="Arial"/>
                <a:sym typeface="Arial"/>
              </a:rPr>
              <a:t>Game: 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2" y="909766"/>
            <a:ext cx="4183309" cy="3093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43" y="909766"/>
            <a:ext cx="4125208" cy="30939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92" y="3887810"/>
            <a:ext cx="4183309" cy="2992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43" y="3931886"/>
            <a:ext cx="4125208" cy="294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634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2249086" y="6843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71" y="684307"/>
            <a:ext cx="3964176" cy="28581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188" y="3795572"/>
            <a:ext cx="3743722" cy="27641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71" y="3795572"/>
            <a:ext cx="3964176" cy="276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59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6096000" y="34036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171" y="173421"/>
            <a:ext cx="3615627" cy="27165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422"/>
            <a:ext cx="3808824" cy="27165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62" y="3403607"/>
            <a:ext cx="3558236" cy="28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4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6096000" y="644325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5" y="644325"/>
            <a:ext cx="3482665" cy="28185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345" y="3720662"/>
            <a:ext cx="3482665" cy="2694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20662"/>
            <a:ext cx="3808824" cy="2671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585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2270248" y="3412071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48" y="352332"/>
            <a:ext cx="3808824" cy="26588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05" y="352333"/>
            <a:ext cx="3726781" cy="265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792" y="3412071"/>
            <a:ext cx="3726794" cy="281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3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2059899" y="6843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358F5A-9D02-4DF8-9068-C1BC83EB2CCE}"/>
              </a:ext>
            </a:extLst>
          </p:cNvPr>
          <p:cNvSpPr/>
          <p:nvPr/>
        </p:nvSpPr>
        <p:spPr>
          <a:xfrm>
            <a:off x="6253655" y="684307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958" y="3630911"/>
            <a:ext cx="3837765" cy="27274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55" y="3627870"/>
            <a:ext cx="3808824" cy="272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2185607" y="644325"/>
            <a:ext cx="3647634" cy="26033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358F5A-9D02-4DF8-9068-C1BC83EB2CCE}"/>
              </a:ext>
            </a:extLst>
          </p:cNvPr>
          <p:cNvSpPr/>
          <p:nvPr/>
        </p:nvSpPr>
        <p:spPr>
          <a:xfrm>
            <a:off x="2165449" y="3439841"/>
            <a:ext cx="3647634" cy="260337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31" y="644325"/>
            <a:ext cx="3562303" cy="26033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31" y="3417484"/>
            <a:ext cx="3562303" cy="26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74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2107077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004748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4900829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60B117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10693373" y="1989286"/>
            <a:ext cx="566625" cy="779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3200"/>
            </a:pPr>
            <a:endParaRPr sz="4265" kern="0">
              <a:solidFill>
                <a:srgbClr val="0FBCD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1125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08869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6106374" y="2429169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2000"/>
            </a:pPr>
            <a:endParaRPr sz="2666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9367421" y="2463026"/>
            <a:ext cx="647840" cy="5332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defTabSz="1218804">
              <a:buClr>
                <a:srgbClr val="000000"/>
              </a:buClr>
              <a:buSzPts val="2000"/>
            </a:pPr>
            <a:endParaRPr sz="2666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5210" y="5760906"/>
            <a:ext cx="1310050" cy="842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F80DE799-2A6B-499F-B8B7-19D9DEE41F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1" y="85"/>
            <a:ext cx="12188238" cy="6857915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471E6AC7-88B4-488E-895E-2567EE894C4F}"/>
              </a:ext>
            </a:extLst>
          </p:cNvPr>
          <p:cNvSpPr txBox="1">
            <a:spLocks/>
          </p:cNvSpPr>
          <p:nvPr/>
        </p:nvSpPr>
        <p:spPr>
          <a:xfrm>
            <a:off x="2981277" y="107242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Warm-up and review</a:t>
            </a:r>
          </a:p>
        </p:txBody>
      </p:sp>
      <p:sp>
        <p:nvSpPr>
          <p:cNvPr id="13" name="Rectangle 44">
            <a:extLst>
              <a:ext uri="{FF2B5EF4-FFF2-40B4-BE49-F238E27FC236}">
                <a16:creationId xmlns:a16="http://schemas.microsoft.com/office/drawing/2014/main" id="{EC377D25-6057-4FEC-9D4D-88B2386107FF}"/>
              </a:ext>
            </a:extLst>
          </p:cNvPr>
          <p:cNvSpPr/>
          <p:nvPr/>
        </p:nvSpPr>
        <p:spPr>
          <a:xfrm>
            <a:off x="2220750" y="883474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14" name="Rectangle 45">
            <a:extLst>
              <a:ext uri="{FF2B5EF4-FFF2-40B4-BE49-F238E27FC236}">
                <a16:creationId xmlns:a16="http://schemas.microsoft.com/office/drawing/2014/main" id="{E18BC41B-EAF8-43EB-AF28-B776FD5978CF}"/>
              </a:ext>
            </a:extLst>
          </p:cNvPr>
          <p:cNvSpPr/>
          <p:nvPr/>
        </p:nvSpPr>
        <p:spPr>
          <a:xfrm>
            <a:off x="2211534" y="14422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②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4D99B547-313C-436C-9202-1CC66F4F46D5}"/>
              </a:ext>
            </a:extLst>
          </p:cNvPr>
          <p:cNvSpPr txBox="1">
            <a:spLocks/>
          </p:cNvSpPr>
          <p:nvPr/>
        </p:nvSpPr>
        <p:spPr>
          <a:xfrm>
            <a:off x="3036908" y="1581756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Look, listen and repeat.</a:t>
            </a:r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AC6195EF-3AE7-4A95-B146-824233FAF0C8}"/>
              </a:ext>
            </a:extLst>
          </p:cNvPr>
          <p:cNvSpPr/>
          <p:nvPr/>
        </p:nvSpPr>
        <p:spPr>
          <a:xfrm>
            <a:off x="2226066" y="2010411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③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7DE9657C-13A6-4EC9-BC52-CE55AF935717}"/>
              </a:ext>
            </a:extLst>
          </p:cNvPr>
          <p:cNvSpPr txBox="1">
            <a:spLocks/>
          </p:cNvSpPr>
          <p:nvPr/>
        </p:nvSpPr>
        <p:spPr>
          <a:xfrm>
            <a:off x="3021936" y="218212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Listen, point and say.</a:t>
            </a: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id="{FC55A709-B543-41D5-A9A8-7FA94F9FE00A}"/>
              </a:ext>
            </a:extLst>
          </p:cNvPr>
          <p:cNvSpPr/>
          <p:nvPr/>
        </p:nvSpPr>
        <p:spPr>
          <a:xfrm>
            <a:off x="2241477" y="2562423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④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00BE0DA0-32EC-4F37-BFEF-AB486533DB03}"/>
              </a:ext>
            </a:extLst>
          </p:cNvPr>
          <p:cNvSpPr txBox="1">
            <a:spLocks/>
          </p:cNvSpPr>
          <p:nvPr/>
        </p:nvSpPr>
        <p:spPr>
          <a:xfrm>
            <a:off x="3029210" y="2720155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Let’s talk.</a:t>
            </a:r>
          </a:p>
        </p:txBody>
      </p:sp>
      <p:sp>
        <p:nvSpPr>
          <p:cNvPr id="22" name="Rectangle 48">
            <a:extLst>
              <a:ext uri="{FF2B5EF4-FFF2-40B4-BE49-F238E27FC236}">
                <a16:creationId xmlns:a16="http://schemas.microsoft.com/office/drawing/2014/main" id="{B3AD119B-BE3F-43B3-9DB4-ED719A0B1E0B}"/>
              </a:ext>
            </a:extLst>
          </p:cNvPr>
          <p:cNvSpPr/>
          <p:nvPr/>
        </p:nvSpPr>
        <p:spPr>
          <a:xfrm>
            <a:off x="2256872" y="3121427"/>
            <a:ext cx="810402" cy="69739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7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⑤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410D0F-6535-49B0-9A14-C32671252341}"/>
              </a:ext>
            </a:extLst>
          </p:cNvPr>
          <p:cNvSpPr txBox="1">
            <a:spLocks/>
          </p:cNvSpPr>
          <p:nvPr/>
        </p:nvSpPr>
        <p:spPr>
          <a:xfrm>
            <a:off x="3021936" y="3255913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Fun corner and wrap-up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2253320" y="930958"/>
            <a:ext cx="3546956" cy="25923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358F5A-9D02-4DF8-9068-C1BC83EB2CCE}"/>
              </a:ext>
            </a:extLst>
          </p:cNvPr>
          <p:cNvSpPr/>
          <p:nvPr/>
        </p:nvSpPr>
        <p:spPr>
          <a:xfrm>
            <a:off x="6062145" y="3641833"/>
            <a:ext cx="3546958" cy="259238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44" y="932002"/>
            <a:ext cx="3546958" cy="2604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320" y="3641833"/>
            <a:ext cx="3546956" cy="259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00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2131593" y="3530324"/>
            <a:ext cx="3618690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358F5A-9D02-4DF8-9068-C1BC83EB2CCE}"/>
              </a:ext>
            </a:extLst>
          </p:cNvPr>
          <p:cNvSpPr/>
          <p:nvPr/>
        </p:nvSpPr>
        <p:spPr>
          <a:xfrm>
            <a:off x="6069723" y="3530324"/>
            <a:ext cx="3679518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93" y="441434"/>
            <a:ext cx="3618690" cy="2806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723" y="441434"/>
            <a:ext cx="3679517" cy="280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2131593" y="3663158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358F5A-9D02-4DF8-9068-C1BC83EB2CCE}"/>
              </a:ext>
            </a:extLst>
          </p:cNvPr>
          <p:cNvSpPr/>
          <p:nvPr/>
        </p:nvSpPr>
        <p:spPr>
          <a:xfrm>
            <a:off x="6096000" y="610469"/>
            <a:ext cx="3808824" cy="275720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593" y="610469"/>
            <a:ext cx="3808824" cy="2757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35690"/>
            <a:ext cx="3808824" cy="284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13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982D36-03CB-48F0-BB1E-CC2BC92A2296}"/>
              </a:ext>
            </a:extLst>
          </p:cNvPr>
          <p:cNvSpPr/>
          <p:nvPr/>
        </p:nvSpPr>
        <p:spPr>
          <a:xfrm>
            <a:off x="6129856" y="620170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358F5A-9D02-4DF8-9068-C1BC83EB2CCE}"/>
              </a:ext>
            </a:extLst>
          </p:cNvPr>
          <p:cNvSpPr/>
          <p:nvPr/>
        </p:nvSpPr>
        <p:spPr>
          <a:xfrm>
            <a:off x="6129856" y="3754010"/>
            <a:ext cx="3808824" cy="281853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265" dirty="0"/>
              <a:t>What’s missing?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82" y="620170"/>
            <a:ext cx="3810971" cy="28185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81" y="3754010"/>
            <a:ext cx="3810971" cy="279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007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4" grpId="0" animBg="1"/>
      <p:bldP spid="4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6732130" y="3577366"/>
            <a:ext cx="2739774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Let’s talk.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77066" y="2059428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1</a:t>
            </a: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72BB68AD-B678-4DAA-B7C6-3A0C04F9B5A7}"/>
              </a:ext>
            </a:extLst>
          </p:cNvPr>
          <p:cNvSpPr/>
          <p:nvPr/>
        </p:nvSpPr>
        <p:spPr>
          <a:xfrm>
            <a:off x="6969411" y="2254774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④</a:t>
            </a:r>
          </a:p>
        </p:txBody>
      </p:sp>
    </p:spTree>
    <p:extLst>
      <p:ext uri="{BB962C8B-B14F-4D97-AF65-F5344CB8AC3E}">
        <p14:creationId xmlns:p14="http://schemas.microsoft.com/office/powerpoint/2010/main" val="39839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191"/>
            <a:ext cx="12116038" cy="5523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E69CE5-DBFA-4587-9851-1A9BA1F5EFF1}"/>
              </a:ext>
            </a:extLst>
          </p:cNvPr>
          <p:cNvSpPr/>
          <p:nvPr/>
        </p:nvSpPr>
        <p:spPr>
          <a:xfrm>
            <a:off x="2779393" y="1987508"/>
            <a:ext cx="1002013" cy="72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en-US" sz="1799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AFDFF1D-5968-4CF5-B2DE-123205C3FA78}"/>
              </a:ext>
            </a:extLst>
          </p:cNvPr>
          <p:cNvSpPr/>
          <p:nvPr/>
        </p:nvSpPr>
        <p:spPr>
          <a:xfrm>
            <a:off x="5568138" y="1013930"/>
            <a:ext cx="3270509" cy="1511555"/>
          </a:xfrm>
          <a:prstGeom prst="wedgeRectCallout">
            <a:avLst>
              <a:gd name="adj1" fmla="val -45945"/>
              <a:gd name="adj2" fmla="val 853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are </a:t>
            </a:r>
          </a:p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two windows.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908561B-EEC3-4D6A-881E-ABE8EEB74986}"/>
              </a:ext>
            </a:extLst>
          </p:cNvPr>
          <p:cNvSpPr/>
          <p:nvPr/>
        </p:nvSpPr>
        <p:spPr>
          <a:xfrm>
            <a:off x="75962" y="3007747"/>
            <a:ext cx="3920159" cy="966856"/>
          </a:xfrm>
          <a:prstGeom prst="wedgeRectCallout">
            <a:avLst>
              <a:gd name="adj1" fmla="val 34325"/>
              <a:gd name="adj2" fmla="val 14795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4798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is a bed. 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0D73AB1C-1D64-4AA2-85BD-AF173F22C3CF}"/>
              </a:ext>
            </a:extLst>
          </p:cNvPr>
          <p:cNvSpPr/>
          <p:nvPr/>
        </p:nvSpPr>
        <p:spPr>
          <a:xfrm>
            <a:off x="9834863" y="3007747"/>
            <a:ext cx="1648930" cy="15241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00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0A9EFB2E-B37A-4FE8-8743-A56E56848F97}"/>
              </a:ext>
            </a:extLst>
          </p:cNvPr>
          <p:cNvSpPr/>
          <p:nvPr/>
        </p:nvSpPr>
        <p:spPr>
          <a:xfrm>
            <a:off x="3000111" y="4381811"/>
            <a:ext cx="3316607" cy="1276615"/>
          </a:xfrm>
          <a:prstGeom prst="ellipse">
            <a:avLst/>
          </a:prstGeom>
          <a:noFill/>
          <a:ln w="571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4472C4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EB05E469-1034-49AA-A1AF-F56E4FCBB735}"/>
              </a:ext>
            </a:extLst>
          </p:cNvPr>
          <p:cNvSpPr/>
          <p:nvPr/>
        </p:nvSpPr>
        <p:spPr>
          <a:xfrm>
            <a:off x="4300339" y="2729089"/>
            <a:ext cx="1648930" cy="15241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srgbClr val="FFFF00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47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13" grpId="0" animBg="1"/>
      <p:bldP spid="1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191"/>
            <a:ext cx="12116038" cy="5523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E69CE5-DBFA-4587-9851-1A9BA1F5EFF1}"/>
              </a:ext>
            </a:extLst>
          </p:cNvPr>
          <p:cNvSpPr/>
          <p:nvPr/>
        </p:nvSpPr>
        <p:spPr>
          <a:xfrm>
            <a:off x="2779393" y="1987508"/>
            <a:ext cx="1002013" cy="72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en-US" sz="1799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AFDFF1D-5968-4CF5-B2DE-123205C3FA78}"/>
              </a:ext>
            </a:extLst>
          </p:cNvPr>
          <p:cNvSpPr/>
          <p:nvPr/>
        </p:nvSpPr>
        <p:spPr>
          <a:xfrm>
            <a:off x="7316418" y="810872"/>
            <a:ext cx="3270509" cy="1511555"/>
          </a:xfrm>
          <a:prstGeom prst="wedgeRectCallout">
            <a:avLst>
              <a:gd name="adj1" fmla="val 75914"/>
              <a:gd name="adj2" fmla="val -24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are </a:t>
            </a:r>
          </a:p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two doors.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908561B-EEC3-4D6A-881E-ABE8EEB74986}"/>
              </a:ext>
            </a:extLst>
          </p:cNvPr>
          <p:cNvSpPr/>
          <p:nvPr/>
        </p:nvSpPr>
        <p:spPr>
          <a:xfrm>
            <a:off x="3280399" y="1381025"/>
            <a:ext cx="3920159" cy="966856"/>
          </a:xfrm>
          <a:prstGeom prst="wedgeRectCallout">
            <a:avLst>
              <a:gd name="adj1" fmla="val -37412"/>
              <a:gd name="adj2" fmla="val -12506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4265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is a desk. </a:t>
            </a: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A7FB29EA-6693-4118-A482-20572FA40C87}"/>
              </a:ext>
            </a:extLst>
          </p:cNvPr>
          <p:cNvSpPr/>
          <p:nvPr/>
        </p:nvSpPr>
        <p:spPr>
          <a:xfrm>
            <a:off x="1843593" y="3168775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CA37D41F-D9DF-4C17-9F9E-1976B56E941E}"/>
              </a:ext>
            </a:extLst>
          </p:cNvPr>
          <p:cNvSpPr/>
          <p:nvPr/>
        </p:nvSpPr>
        <p:spPr>
          <a:xfrm>
            <a:off x="6950496" y="2574675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E96A0A19-6FED-4542-BE49-899616931DE1}"/>
              </a:ext>
            </a:extLst>
          </p:cNvPr>
          <p:cNvSpPr/>
          <p:nvPr/>
        </p:nvSpPr>
        <p:spPr>
          <a:xfrm>
            <a:off x="9501128" y="4709467"/>
            <a:ext cx="1848258" cy="1780853"/>
          </a:xfrm>
          <a:prstGeom prst="ellipse">
            <a:avLst/>
          </a:prstGeom>
          <a:noFill/>
          <a:ln w="571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539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1" grpId="0" animBg="1"/>
      <p:bldP spid="14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4191"/>
            <a:ext cx="12116038" cy="55238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7E69CE5-DBFA-4587-9851-1A9BA1F5EFF1}"/>
              </a:ext>
            </a:extLst>
          </p:cNvPr>
          <p:cNvSpPr/>
          <p:nvPr/>
        </p:nvSpPr>
        <p:spPr>
          <a:xfrm>
            <a:off x="2779393" y="1987508"/>
            <a:ext cx="1002013" cy="7207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03"/>
            <a:endParaRPr lang="en-US" sz="1799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8AFDFF1D-5968-4CF5-B2DE-123205C3FA78}"/>
              </a:ext>
            </a:extLst>
          </p:cNvPr>
          <p:cNvSpPr/>
          <p:nvPr/>
        </p:nvSpPr>
        <p:spPr>
          <a:xfrm>
            <a:off x="7281913" y="1306802"/>
            <a:ext cx="3270509" cy="1511555"/>
          </a:xfrm>
          <a:prstGeom prst="wedgeRectCallout">
            <a:avLst>
              <a:gd name="adj1" fmla="val 64308"/>
              <a:gd name="adj2" fmla="val -1269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are </a:t>
            </a:r>
          </a:p>
          <a:p>
            <a:pPr algn="ctr" defTabSz="914103"/>
            <a:r>
              <a:rPr lang="en-US" sz="3732" dirty="0">
                <a:solidFill>
                  <a:prstClr val="black"/>
                </a:solidFill>
                <a:latin typeface="Calibri" panose="020F0502020204030204"/>
                <a:sym typeface="Arial"/>
              </a:rPr>
              <a:t>two chairs.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E908561B-EEC3-4D6A-881E-ABE8EEB74986}"/>
              </a:ext>
            </a:extLst>
          </p:cNvPr>
          <p:cNvSpPr/>
          <p:nvPr/>
        </p:nvSpPr>
        <p:spPr>
          <a:xfrm>
            <a:off x="3186644" y="1579151"/>
            <a:ext cx="3920159" cy="966856"/>
          </a:xfrm>
          <a:prstGeom prst="wedgeRectCallout">
            <a:avLst>
              <a:gd name="adj1" fmla="val 5718"/>
              <a:gd name="adj2" fmla="val -12684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103"/>
            <a:r>
              <a:rPr lang="en-US" sz="4400" dirty="0">
                <a:solidFill>
                  <a:prstClr val="black"/>
                </a:solidFill>
                <a:latin typeface="Calibri" panose="020F0502020204030204"/>
                <a:sym typeface="Arial"/>
              </a:rPr>
              <a:t>There is a lamp. </a:t>
            </a:r>
          </a:p>
        </p:txBody>
      </p:sp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0D73AB1C-1D64-4AA2-85BD-AF173F22C3CF}"/>
              </a:ext>
            </a:extLst>
          </p:cNvPr>
          <p:cNvSpPr/>
          <p:nvPr/>
        </p:nvSpPr>
        <p:spPr>
          <a:xfrm>
            <a:off x="8750627" y="3334009"/>
            <a:ext cx="1648930" cy="152417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1" name="Hình Bầu dục 10">
            <a:extLst>
              <a:ext uri="{FF2B5EF4-FFF2-40B4-BE49-F238E27FC236}">
                <a16:creationId xmlns:a16="http://schemas.microsoft.com/office/drawing/2014/main" id="{A7FB29EA-6693-4118-A482-20572FA40C87}"/>
              </a:ext>
            </a:extLst>
          </p:cNvPr>
          <p:cNvSpPr/>
          <p:nvPr/>
        </p:nvSpPr>
        <p:spPr>
          <a:xfrm>
            <a:off x="8600350" y="4039645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CA37D41F-D9DF-4C17-9F9E-1976B56E941E}"/>
              </a:ext>
            </a:extLst>
          </p:cNvPr>
          <p:cNvSpPr/>
          <p:nvPr/>
        </p:nvSpPr>
        <p:spPr>
          <a:xfrm>
            <a:off x="7676221" y="3388131"/>
            <a:ext cx="1436806" cy="2431119"/>
          </a:xfrm>
          <a:prstGeom prst="ellipse">
            <a:avLst/>
          </a:prstGeom>
          <a:noFill/>
          <a:ln w="571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8804">
              <a:buClr>
                <a:srgbClr val="000000"/>
              </a:buClr>
            </a:pPr>
            <a:endParaRPr lang="en-US" sz="1866" kern="0">
              <a:solidFill>
                <a:prstClr val="black"/>
              </a:solidFill>
              <a:latin typeface="Calibri" panose="020F0502020204030204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933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5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4926746" y="3522808"/>
            <a:ext cx="5431199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8804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dirty="0">
                <a:solidFill>
                  <a:srgbClr val="00B0F0"/>
                </a:solidFill>
                <a:sym typeface="Arial"/>
              </a:rPr>
              <a:t>Warm-up and review</a:t>
            </a:r>
          </a:p>
        </p:txBody>
      </p:sp>
      <p:sp>
        <p:nvSpPr>
          <p:cNvPr id="9" name="Rectangle 44">
            <a:extLst>
              <a:ext uri="{FF2B5EF4-FFF2-40B4-BE49-F238E27FC236}">
                <a16:creationId xmlns:a16="http://schemas.microsoft.com/office/drawing/2014/main" id="{19FA83F2-0415-47EF-8481-DDCA9CF0EAAF}"/>
              </a:ext>
            </a:extLst>
          </p:cNvPr>
          <p:cNvSpPr/>
          <p:nvPr/>
        </p:nvSpPr>
        <p:spPr>
          <a:xfrm>
            <a:off x="7130601" y="2212611"/>
            <a:ext cx="810229" cy="943618"/>
          </a:xfrm>
          <a:prstGeom prst="rect">
            <a:avLst/>
          </a:prstGeom>
          <a:noFill/>
        </p:spPr>
        <p:txBody>
          <a:bodyPr wrap="squar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332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①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92626" y="2072001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804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"/>
          <p:cNvSpPr/>
          <p:nvPr/>
        </p:nvSpPr>
        <p:spPr>
          <a:xfrm>
            <a:off x="1838507" y="2311180"/>
            <a:ext cx="1056730" cy="650754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1611889" y="3536421"/>
            <a:ext cx="734156" cy="452106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9845962" y="2988096"/>
            <a:ext cx="734156" cy="452106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9671211" y="4453919"/>
            <a:ext cx="489273" cy="301303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5534654" y="2303969"/>
            <a:ext cx="542143" cy="333861"/>
          </a:xfrm>
          <a:custGeom>
            <a:avLst/>
            <a:gdLst/>
            <a:ahLst/>
            <a:cxnLst/>
            <a:rect l="l" t="t" r="r" b="b"/>
            <a:pathLst>
              <a:path w="20724" h="21599" extrusionOk="0">
                <a:moveTo>
                  <a:pt x="9998" y="0"/>
                </a:moveTo>
                <a:cubicBezTo>
                  <a:pt x="8290" y="0"/>
                  <a:pt x="6583" y="898"/>
                  <a:pt x="5280" y="2695"/>
                </a:cubicBezTo>
                <a:cubicBezTo>
                  <a:pt x="4945" y="3157"/>
                  <a:pt x="4653" y="3657"/>
                  <a:pt x="4404" y="4183"/>
                </a:cubicBezTo>
                <a:cubicBezTo>
                  <a:pt x="4392" y="4208"/>
                  <a:pt x="4384" y="4235"/>
                  <a:pt x="4373" y="4260"/>
                </a:cubicBezTo>
                <a:cubicBezTo>
                  <a:pt x="3891" y="5302"/>
                  <a:pt x="3576" y="6445"/>
                  <a:pt x="3429" y="7623"/>
                </a:cubicBezTo>
                <a:cubicBezTo>
                  <a:pt x="3428" y="7624"/>
                  <a:pt x="3429" y="7625"/>
                  <a:pt x="3429" y="7625"/>
                </a:cubicBezTo>
                <a:cubicBezTo>
                  <a:pt x="3353" y="8227"/>
                  <a:pt x="3322" y="8835"/>
                  <a:pt x="3334" y="9444"/>
                </a:cubicBezTo>
                <a:cubicBezTo>
                  <a:pt x="2594" y="9714"/>
                  <a:pt x="1894" y="10243"/>
                  <a:pt x="1314" y="11042"/>
                </a:cubicBezTo>
                <a:cubicBezTo>
                  <a:pt x="-438" y="13459"/>
                  <a:pt x="-438" y="17375"/>
                  <a:pt x="1314" y="19792"/>
                </a:cubicBezTo>
                <a:cubicBezTo>
                  <a:pt x="2134" y="20922"/>
                  <a:pt x="3192" y="21516"/>
                  <a:pt x="4265" y="21589"/>
                </a:cubicBezTo>
                <a:lnTo>
                  <a:pt x="4265" y="21598"/>
                </a:lnTo>
                <a:lnTo>
                  <a:pt x="4385" y="21598"/>
                </a:lnTo>
                <a:cubicBezTo>
                  <a:pt x="4453" y="21600"/>
                  <a:pt x="4520" y="21600"/>
                  <a:pt x="4588" y="21598"/>
                </a:cubicBezTo>
                <a:lnTo>
                  <a:pt x="16136" y="21598"/>
                </a:lnTo>
                <a:cubicBezTo>
                  <a:pt x="16204" y="21600"/>
                  <a:pt x="16271" y="21600"/>
                  <a:pt x="16339" y="21598"/>
                </a:cubicBezTo>
                <a:lnTo>
                  <a:pt x="16392" y="21598"/>
                </a:lnTo>
                <a:lnTo>
                  <a:pt x="16392" y="21594"/>
                </a:lnTo>
                <a:cubicBezTo>
                  <a:pt x="17488" y="21543"/>
                  <a:pt x="18573" y="20945"/>
                  <a:pt x="19410" y="19792"/>
                </a:cubicBezTo>
                <a:cubicBezTo>
                  <a:pt x="21162" y="17375"/>
                  <a:pt x="21162" y="13459"/>
                  <a:pt x="19410" y="11042"/>
                </a:cubicBezTo>
                <a:cubicBezTo>
                  <a:pt x="18644" y="9985"/>
                  <a:pt x="17669" y="9391"/>
                  <a:pt x="16668" y="9259"/>
                </a:cubicBezTo>
                <a:cubicBezTo>
                  <a:pt x="16668" y="9255"/>
                  <a:pt x="16668" y="9252"/>
                  <a:pt x="16668" y="9248"/>
                </a:cubicBezTo>
                <a:cubicBezTo>
                  <a:pt x="16672" y="8065"/>
                  <a:pt x="16513" y="6881"/>
                  <a:pt x="16188" y="5766"/>
                </a:cubicBezTo>
                <a:cubicBezTo>
                  <a:pt x="16188" y="5764"/>
                  <a:pt x="16186" y="5762"/>
                  <a:pt x="16186" y="5759"/>
                </a:cubicBezTo>
                <a:cubicBezTo>
                  <a:pt x="15860" y="4644"/>
                  <a:pt x="15371" y="3599"/>
                  <a:pt x="14715" y="2695"/>
                </a:cubicBezTo>
                <a:cubicBezTo>
                  <a:pt x="13412" y="898"/>
                  <a:pt x="11705" y="0"/>
                  <a:pt x="9998" y="0"/>
                </a:cubicBezTo>
                <a:close/>
              </a:path>
            </a:pathLst>
          </a:custGeom>
          <a:solidFill>
            <a:srgbClr val="D8D8D8"/>
          </a:solidFill>
          <a:ln>
            <a:noFill/>
          </a:ln>
        </p:spPr>
        <p:txBody>
          <a:bodyPr spcFirstLastPara="1" wrap="square" lIns="121862" tIns="60915" rIns="121862" bIns="60915" anchor="ctr" anchorCtr="0">
            <a:noAutofit/>
          </a:bodyPr>
          <a:lstStyle/>
          <a:p>
            <a:pPr algn="ctr" defTabSz="1218804">
              <a:buClr>
                <a:srgbClr val="000000"/>
              </a:buClr>
              <a:buSzPts val="1800"/>
            </a:pPr>
            <a:endParaRPr sz="2399" kern="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681D988E-9076-4714-85D7-30BD797D44DC}"/>
              </a:ext>
            </a:extLst>
          </p:cNvPr>
          <p:cNvSpPr txBox="1"/>
          <p:nvPr/>
        </p:nvSpPr>
        <p:spPr>
          <a:xfrm>
            <a:off x="1058196" y="4051467"/>
            <a:ext cx="10644393" cy="1076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8804">
              <a:buClr>
                <a:srgbClr val="000000"/>
              </a:buClr>
            </a:pPr>
            <a:r>
              <a:rPr lang="en-US" sz="4798" kern="0" dirty="0">
                <a:ln>
                  <a:solidFill>
                    <a:srgbClr val="000000"/>
                  </a:solidFill>
                </a:ln>
                <a:solidFill>
                  <a:srgbClr val="000000">
                    <a:lumMod val="95000"/>
                    <a:lumOff val="5000"/>
                  </a:srgbClr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Game</a:t>
            </a:r>
            <a:r>
              <a:rPr lang="en-US" sz="4798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: </a:t>
            </a:r>
            <a:r>
              <a:rPr lang="en-US" sz="6398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What room is this?</a:t>
            </a:r>
          </a:p>
        </p:txBody>
      </p:sp>
      <p:pic>
        <p:nvPicPr>
          <p:cNvPr id="3076" name="Picture 4" descr="77 Doll House Interior Illustrations &amp; Clip Art - iStock">
            <a:extLst>
              <a:ext uri="{FF2B5EF4-FFF2-40B4-BE49-F238E27FC236}">
                <a16:creationId xmlns:a16="http://schemas.microsoft.com/office/drawing/2014/main" id="{314C311D-088D-4C21-BF19-2DD0566A7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1796" y="8712"/>
            <a:ext cx="7770002" cy="388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7F35227-564E-4974-B5BA-DAFC617820AC}"/>
              </a:ext>
            </a:extLst>
          </p:cNvPr>
          <p:cNvSpPr txBox="1"/>
          <p:nvPr/>
        </p:nvSpPr>
        <p:spPr>
          <a:xfrm>
            <a:off x="3029737" y="5247063"/>
            <a:ext cx="6094119" cy="584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3199" kern="0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.VnRevue" panose="020B7200000000000000" pitchFamily="34" charset="0"/>
                <a:cs typeface="Leelawadee" panose="020B0502040204020203" pitchFamily="34" charset="-34"/>
                <a:sym typeface="Arial"/>
              </a:rPr>
              <a:t>Look and guess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aily Cleaning Tips and Tricks For The Living Room | Living room vector, Living  room clipart, Living room images">
            <a:extLst>
              <a:ext uri="{FF2B5EF4-FFF2-40B4-BE49-F238E27FC236}">
                <a16:creationId xmlns:a16="http://schemas.microsoft.com/office/drawing/2014/main" id="{E72AC0EA-84B1-412C-8930-97FCFBC30E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1" y="152401"/>
            <a:ext cx="9093199" cy="66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1">
            <a:extLst>
              <a:ext uri="{FF2B5EF4-FFF2-40B4-BE49-F238E27FC236}">
                <a16:creationId xmlns:a16="http://schemas.microsoft.com/office/drawing/2014/main" id="{6F236904-47E7-45E2-98D2-F4D7170C1F6C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37F22E44-402C-4591-BCB9-B107EBC92631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249EBA98-10B6-49DC-9744-1F349C021D91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0C57A084-1A54-49DB-A363-2901A70BFFA4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843096AC-09D5-4526-BAE0-8A9DCE1005EC}"/>
              </a:ext>
            </a:extLst>
          </p:cNvPr>
          <p:cNvSpPr/>
          <p:nvPr/>
        </p:nvSpPr>
        <p:spPr>
          <a:xfrm>
            <a:off x="1536701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1C148487-A294-4CAB-9D21-E338C981DC9D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B619B435-B9BF-48E5-8A2E-2054724DAAB0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5485B2D7-C955-41E1-A3E3-A5C1A540B6DC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01C34CF9-8430-414B-94B8-B1455419AEE6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E3A8E80A-2955-405A-9E73-6E3D30BB285F}"/>
              </a:ext>
            </a:extLst>
          </p:cNvPr>
          <p:cNvSpPr/>
          <p:nvPr/>
        </p:nvSpPr>
        <p:spPr>
          <a:xfrm>
            <a:off x="3819526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42">
            <a:extLst>
              <a:ext uri="{FF2B5EF4-FFF2-40B4-BE49-F238E27FC236}">
                <a16:creationId xmlns:a16="http://schemas.microsoft.com/office/drawing/2014/main" id="{62606F7F-95DD-45E3-91D4-3EC4DA4BC4DA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43">
            <a:extLst>
              <a:ext uri="{FF2B5EF4-FFF2-40B4-BE49-F238E27FC236}">
                <a16:creationId xmlns:a16="http://schemas.microsoft.com/office/drawing/2014/main" id="{74DDE362-8863-46A8-BCCA-5E4394008BBF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id="{0301B183-5DFE-4FDC-947B-393C67FAC069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id="{C35566CF-80FE-43E2-90EB-5C52955F6895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46">
            <a:extLst>
              <a:ext uri="{FF2B5EF4-FFF2-40B4-BE49-F238E27FC236}">
                <a16:creationId xmlns:a16="http://schemas.microsoft.com/office/drawing/2014/main" id="{F458B237-660A-4E18-867C-D39DBD7E277C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id="{08634536-9645-4C14-8F59-412E8BC3FAE9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4D950620-E48B-4495-AB65-382D2EF44380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ounded Rectangle 48">
            <a:extLst>
              <a:ext uri="{FF2B5EF4-FFF2-40B4-BE49-F238E27FC236}">
                <a16:creationId xmlns:a16="http://schemas.microsoft.com/office/drawing/2014/main" id="{2BA7B4F7-CE9E-41CF-A4B2-4F78C9DA3920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8000" b="1" dirty="0">
                <a:solidFill>
                  <a:sysClr val="windowText" lastClr="000000"/>
                </a:solidFill>
                <a:latin typeface="Calibri"/>
                <a:sym typeface="Arial"/>
              </a:rPr>
              <a:t>living room</a:t>
            </a:r>
            <a:endParaRPr lang="en-US" sz="4000" b="1" dirty="0">
              <a:solidFill>
                <a:sysClr val="windowText" lastClr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3E0819A0-B731-4E1D-872F-49F76F1EA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6" name="Picture 8" descr="Bathroom Clipart">
            <a:extLst>
              <a:ext uri="{FF2B5EF4-FFF2-40B4-BE49-F238E27FC236}">
                <a16:creationId xmlns:a16="http://schemas.microsoft.com/office/drawing/2014/main" id="{4B7B8EDC-ACC2-47DC-9473-5E9951F5F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626" y="-5471"/>
            <a:ext cx="8567316" cy="685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1">
            <a:extLst>
              <a:ext uri="{FF2B5EF4-FFF2-40B4-BE49-F238E27FC236}">
                <a16:creationId xmlns:a16="http://schemas.microsoft.com/office/drawing/2014/main" id="{628F9F35-6A41-4F7F-9967-965B2D9D4496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33">
            <a:extLst>
              <a:ext uri="{FF2B5EF4-FFF2-40B4-BE49-F238E27FC236}">
                <a16:creationId xmlns:a16="http://schemas.microsoft.com/office/drawing/2014/main" id="{F87FCF41-F933-4458-A88E-BAB25457F38F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34">
            <a:extLst>
              <a:ext uri="{FF2B5EF4-FFF2-40B4-BE49-F238E27FC236}">
                <a16:creationId xmlns:a16="http://schemas.microsoft.com/office/drawing/2014/main" id="{9C128E01-FEA7-4E9E-8C60-093FBC13D219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35">
            <a:extLst>
              <a:ext uri="{FF2B5EF4-FFF2-40B4-BE49-F238E27FC236}">
                <a16:creationId xmlns:a16="http://schemas.microsoft.com/office/drawing/2014/main" id="{87264310-6F0C-4F7D-A9E2-4A27E2EB5E20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5DA7161C-D1A1-49DB-80F4-24CF8902D20B}"/>
              </a:ext>
            </a:extLst>
          </p:cNvPr>
          <p:cNvSpPr/>
          <p:nvPr/>
        </p:nvSpPr>
        <p:spPr>
          <a:xfrm>
            <a:off x="1536701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37">
            <a:extLst>
              <a:ext uri="{FF2B5EF4-FFF2-40B4-BE49-F238E27FC236}">
                <a16:creationId xmlns:a16="http://schemas.microsoft.com/office/drawing/2014/main" id="{3097A132-6A64-4F64-83BC-AB13FE76B959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38">
            <a:extLst>
              <a:ext uri="{FF2B5EF4-FFF2-40B4-BE49-F238E27FC236}">
                <a16:creationId xmlns:a16="http://schemas.microsoft.com/office/drawing/2014/main" id="{194679A0-824B-467D-913F-88775D54F11B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39">
            <a:extLst>
              <a:ext uri="{FF2B5EF4-FFF2-40B4-BE49-F238E27FC236}">
                <a16:creationId xmlns:a16="http://schemas.microsoft.com/office/drawing/2014/main" id="{32FE032E-AD5E-4FF7-AAEA-6859FF0A1C97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ectangle 40">
            <a:extLst>
              <a:ext uri="{FF2B5EF4-FFF2-40B4-BE49-F238E27FC236}">
                <a16:creationId xmlns:a16="http://schemas.microsoft.com/office/drawing/2014/main" id="{8B120EEA-0D32-4FCD-ABD4-ECC694CC9128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ectangle 41">
            <a:extLst>
              <a:ext uri="{FF2B5EF4-FFF2-40B4-BE49-F238E27FC236}">
                <a16:creationId xmlns:a16="http://schemas.microsoft.com/office/drawing/2014/main" id="{D6B72CF2-B3BD-4417-AD51-7A87ED5ED893}"/>
              </a:ext>
            </a:extLst>
          </p:cNvPr>
          <p:cNvSpPr/>
          <p:nvPr/>
        </p:nvSpPr>
        <p:spPr>
          <a:xfrm>
            <a:off x="3819526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3" name="Rectangle 42">
            <a:extLst>
              <a:ext uri="{FF2B5EF4-FFF2-40B4-BE49-F238E27FC236}">
                <a16:creationId xmlns:a16="http://schemas.microsoft.com/office/drawing/2014/main" id="{A0D2C6DB-86CF-4F2A-A933-8F9DD9C3431B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4" name="Rectangle 43">
            <a:extLst>
              <a:ext uri="{FF2B5EF4-FFF2-40B4-BE49-F238E27FC236}">
                <a16:creationId xmlns:a16="http://schemas.microsoft.com/office/drawing/2014/main" id="{9628077B-1A8E-4B46-B0EC-216C79392573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5" name="Rectangle 44">
            <a:extLst>
              <a:ext uri="{FF2B5EF4-FFF2-40B4-BE49-F238E27FC236}">
                <a16:creationId xmlns:a16="http://schemas.microsoft.com/office/drawing/2014/main" id="{680A61B3-A415-400C-BD10-604140A07E0D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6" name="Rectangle 45">
            <a:extLst>
              <a:ext uri="{FF2B5EF4-FFF2-40B4-BE49-F238E27FC236}">
                <a16:creationId xmlns:a16="http://schemas.microsoft.com/office/drawing/2014/main" id="{249C9848-48D3-46C6-B7FA-DFE11B86F6F8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7" name="Rectangle 46">
            <a:extLst>
              <a:ext uri="{FF2B5EF4-FFF2-40B4-BE49-F238E27FC236}">
                <a16:creationId xmlns:a16="http://schemas.microsoft.com/office/drawing/2014/main" id="{641C296E-2B93-41D8-A526-B65C53832B19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8" name="Rectangle 47">
            <a:extLst>
              <a:ext uri="{FF2B5EF4-FFF2-40B4-BE49-F238E27FC236}">
                <a16:creationId xmlns:a16="http://schemas.microsoft.com/office/drawing/2014/main" id="{178C5232-7A78-47A6-988D-9E02831F0384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9" name="Rounded Rectangle 23">
            <a:extLst>
              <a:ext uri="{FF2B5EF4-FFF2-40B4-BE49-F238E27FC236}">
                <a16:creationId xmlns:a16="http://schemas.microsoft.com/office/drawing/2014/main" id="{E09F35CC-007F-43C7-B5DC-9F40CAE15A95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0" name="Rounded Rectangle 48">
            <a:extLst>
              <a:ext uri="{FF2B5EF4-FFF2-40B4-BE49-F238E27FC236}">
                <a16:creationId xmlns:a16="http://schemas.microsoft.com/office/drawing/2014/main" id="{DCFD64BD-53E5-4A8A-9969-434E0B0C71AE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8000" b="1" dirty="0">
                <a:solidFill>
                  <a:sysClr val="windowText" lastClr="000000"/>
                </a:solidFill>
                <a:latin typeface="Calibri"/>
                <a:sym typeface="Arial"/>
              </a:rPr>
              <a:t>bathroom</a:t>
            </a:r>
            <a:endParaRPr lang="en-US" sz="4000" b="1" dirty="0">
              <a:solidFill>
                <a:sysClr val="windowText" lastClr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9265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7DEBBDD-656D-4EB6-8F38-9FEC95DEF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Parts of the house kitchen clipart 2 | Kitchen clipart, Kitchen drawing,  Home kitchens">
            <a:extLst>
              <a:ext uri="{FF2B5EF4-FFF2-40B4-BE49-F238E27FC236}">
                <a16:creationId xmlns:a16="http://schemas.microsoft.com/office/drawing/2014/main" id="{0309DD7B-72E1-4A5A-811A-D07F54C1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12" y="1"/>
            <a:ext cx="8959416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31">
            <a:extLst>
              <a:ext uri="{FF2B5EF4-FFF2-40B4-BE49-F238E27FC236}">
                <a16:creationId xmlns:a16="http://schemas.microsoft.com/office/drawing/2014/main" id="{B494BA0A-3393-4D90-9A07-8421BDFF1894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4" name="Rectangle 33">
            <a:extLst>
              <a:ext uri="{FF2B5EF4-FFF2-40B4-BE49-F238E27FC236}">
                <a16:creationId xmlns:a16="http://schemas.microsoft.com/office/drawing/2014/main" id="{390D5751-3E52-47FB-B4D3-05B96F4A050C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5" name="Rectangle 34">
            <a:extLst>
              <a:ext uri="{FF2B5EF4-FFF2-40B4-BE49-F238E27FC236}">
                <a16:creationId xmlns:a16="http://schemas.microsoft.com/office/drawing/2014/main" id="{3EFF3F20-124A-4180-A5DC-0EC231B9D21C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6" name="Rectangle 35">
            <a:extLst>
              <a:ext uri="{FF2B5EF4-FFF2-40B4-BE49-F238E27FC236}">
                <a16:creationId xmlns:a16="http://schemas.microsoft.com/office/drawing/2014/main" id="{49D3D7A7-9335-43AB-9054-24C01D7B4398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7" name="Rectangle 36">
            <a:extLst>
              <a:ext uri="{FF2B5EF4-FFF2-40B4-BE49-F238E27FC236}">
                <a16:creationId xmlns:a16="http://schemas.microsoft.com/office/drawing/2014/main" id="{B7FD02B1-563E-437E-BB35-6CF2671908E3}"/>
              </a:ext>
            </a:extLst>
          </p:cNvPr>
          <p:cNvSpPr/>
          <p:nvPr/>
        </p:nvSpPr>
        <p:spPr>
          <a:xfrm>
            <a:off x="1536701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8" name="Rectangle 37">
            <a:extLst>
              <a:ext uri="{FF2B5EF4-FFF2-40B4-BE49-F238E27FC236}">
                <a16:creationId xmlns:a16="http://schemas.microsoft.com/office/drawing/2014/main" id="{BB0A2E5D-1C81-41FA-A3A1-08A7B52D7F83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9" name="Rectangle 38">
            <a:extLst>
              <a:ext uri="{FF2B5EF4-FFF2-40B4-BE49-F238E27FC236}">
                <a16:creationId xmlns:a16="http://schemas.microsoft.com/office/drawing/2014/main" id="{8B8E15D8-F226-452E-B866-780B9C01CF58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0" name="Rectangle 39">
            <a:extLst>
              <a:ext uri="{FF2B5EF4-FFF2-40B4-BE49-F238E27FC236}">
                <a16:creationId xmlns:a16="http://schemas.microsoft.com/office/drawing/2014/main" id="{A97640FF-F213-41FD-9BA8-CCEA68C3A0AF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1" name="Rectangle 40">
            <a:extLst>
              <a:ext uri="{FF2B5EF4-FFF2-40B4-BE49-F238E27FC236}">
                <a16:creationId xmlns:a16="http://schemas.microsoft.com/office/drawing/2014/main" id="{AE4D5748-D914-4CC9-9ECF-0C62DC3F1D01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2" name="Rectangle 41">
            <a:extLst>
              <a:ext uri="{FF2B5EF4-FFF2-40B4-BE49-F238E27FC236}">
                <a16:creationId xmlns:a16="http://schemas.microsoft.com/office/drawing/2014/main" id="{F9AD3E1A-276D-48F7-88DC-781D5203F4F0}"/>
              </a:ext>
            </a:extLst>
          </p:cNvPr>
          <p:cNvSpPr/>
          <p:nvPr/>
        </p:nvSpPr>
        <p:spPr>
          <a:xfrm>
            <a:off x="3819526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3" name="Rectangle 42">
            <a:extLst>
              <a:ext uri="{FF2B5EF4-FFF2-40B4-BE49-F238E27FC236}">
                <a16:creationId xmlns:a16="http://schemas.microsoft.com/office/drawing/2014/main" id="{DA34B4CA-6C66-45C0-962F-F03CF78CBFF2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4" name="Rectangle 43">
            <a:extLst>
              <a:ext uri="{FF2B5EF4-FFF2-40B4-BE49-F238E27FC236}">
                <a16:creationId xmlns:a16="http://schemas.microsoft.com/office/drawing/2014/main" id="{8C151C97-779C-48A5-973E-90171202C1D7}"/>
              </a:ext>
            </a:extLst>
          </p:cNvPr>
          <p:cNvSpPr/>
          <p:nvPr/>
        </p:nvSpPr>
        <p:spPr>
          <a:xfrm>
            <a:off x="8385170" y="3425824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5" name="Rectangle 44">
            <a:extLst>
              <a:ext uri="{FF2B5EF4-FFF2-40B4-BE49-F238E27FC236}">
                <a16:creationId xmlns:a16="http://schemas.microsoft.com/office/drawing/2014/main" id="{0DE283E3-6F4B-4FEF-873D-570BDA2B2AB2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6" name="Rectangle 45">
            <a:extLst>
              <a:ext uri="{FF2B5EF4-FFF2-40B4-BE49-F238E27FC236}">
                <a16:creationId xmlns:a16="http://schemas.microsoft.com/office/drawing/2014/main" id="{E269AB9F-E82A-46C8-884E-1DED353DDF9B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7" name="Rectangle 46">
            <a:extLst>
              <a:ext uri="{FF2B5EF4-FFF2-40B4-BE49-F238E27FC236}">
                <a16:creationId xmlns:a16="http://schemas.microsoft.com/office/drawing/2014/main" id="{CF716955-65F9-4049-9B78-683508E69347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8" name="Rectangle 47">
            <a:extLst>
              <a:ext uri="{FF2B5EF4-FFF2-40B4-BE49-F238E27FC236}">
                <a16:creationId xmlns:a16="http://schemas.microsoft.com/office/drawing/2014/main" id="{F20F0565-B2E0-4C5E-9CF6-C6EB3699B4F2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FFD44F12-4F0A-45DD-85E3-C2F89C3EE1EF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40" name="Rounded Rectangle 48">
            <a:extLst>
              <a:ext uri="{FF2B5EF4-FFF2-40B4-BE49-F238E27FC236}">
                <a16:creationId xmlns:a16="http://schemas.microsoft.com/office/drawing/2014/main" id="{393F3547-CF50-411D-B813-2033F431ADEC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8000" b="1" dirty="0">
                <a:solidFill>
                  <a:sysClr val="windowText" lastClr="000000"/>
                </a:solidFill>
                <a:latin typeface="Calibri"/>
                <a:sym typeface="Arial"/>
              </a:rPr>
              <a:t>kitchen</a:t>
            </a:r>
            <a:endParaRPr lang="en-US" sz="4000" b="1" dirty="0">
              <a:solidFill>
                <a:sysClr val="windowText" lastClr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331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7EBCA55-24DE-4C96-BDDB-CB443E73F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7DEBBDD-656D-4EB6-8F38-9FEC95DEF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94,102 Bedroom Illustrations &amp; Clip Art - iStock">
            <a:extLst>
              <a:ext uri="{FF2B5EF4-FFF2-40B4-BE49-F238E27FC236}">
                <a16:creationId xmlns:a16="http://schemas.microsoft.com/office/drawing/2014/main" id="{ED342F16-0EDF-4719-8E61-F22687EBF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185" y="-1"/>
            <a:ext cx="889741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1">
            <a:extLst>
              <a:ext uri="{FF2B5EF4-FFF2-40B4-BE49-F238E27FC236}">
                <a16:creationId xmlns:a16="http://schemas.microsoft.com/office/drawing/2014/main" id="{CB784964-5282-4B76-AFA1-EC052E9E2FC6}"/>
              </a:ext>
            </a:extLst>
          </p:cNvPr>
          <p:cNvSpPr/>
          <p:nvPr/>
        </p:nvSpPr>
        <p:spPr>
          <a:xfrm>
            <a:off x="1543045" y="22226"/>
            <a:ext cx="2257430" cy="167640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6" name="Rectangle 33">
            <a:extLst>
              <a:ext uri="{FF2B5EF4-FFF2-40B4-BE49-F238E27FC236}">
                <a16:creationId xmlns:a16="http://schemas.microsoft.com/office/drawing/2014/main" id="{D4469812-620F-423E-8728-E192F70D78C0}"/>
              </a:ext>
            </a:extLst>
          </p:cNvPr>
          <p:cNvSpPr/>
          <p:nvPr/>
        </p:nvSpPr>
        <p:spPr>
          <a:xfrm>
            <a:off x="3819526" y="22225"/>
            <a:ext cx="2257430" cy="16764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4B21F86B-755A-4172-99DB-86F992389E47}"/>
              </a:ext>
            </a:extLst>
          </p:cNvPr>
          <p:cNvSpPr/>
          <p:nvPr/>
        </p:nvSpPr>
        <p:spPr>
          <a:xfrm>
            <a:off x="6108690" y="22226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8" name="Rectangle 35">
            <a:extLst>
              <a:ext uri="{FF2B5EF4-FFF2-40B4-BE49-F238E27FC236}">
                <a16:creationId xmlns:a16="http://schemas.microsoft.com/office/drawing/2014/main" id="{23E2ACAF-4F33-48BA-9E4F-5ED8DE369118}"/>
              </a:ext>
            </a:extLst>
          </p:cNvPr>
          <p:cNvSpPr/>
          <p:nvPr/>
        </p:nvSpPr>
        <p:spPr>
          <a:xfrm>
            <a:off x="8397870" y="22225"/>
            <a:ext cx="2257430" cy="16764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9" name="Rectangle 36">
            <a:extLst>
              <a:ext uri="{FF2B5EF4-FFF2-40B4-BE49-F238E27FC236}">
                <a16:creationId xmlns:a16="http://schemas.microsoft.com/office/drawing/2014/main" id="{5B143ADF-3025-41B9-88EF-F1042745BD54}"/>
              </a:ext>
            </a:extLst>
          </p:cNvPr>
          <p:cNvSpPr/>
          <p:nvPr/>
        </p:nvSpPr>
        <p:spPr>
          <a:xfrm>
            <a:off x="1536701" y="1714501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08038168-AAED-4D76-9A74-765E5B322B22}"/>
              </a:ext>
            </a:extLst>
          </p:cNvPr>
          <p:cNvSpPr/>
          <p:nvPr/>
        </p:nvSpPr>
        <p:spPr>
          <a:xfrm>
            <a:off x="3825881" y="1714500"/>
            <a:ext cx="2257430" cy="1676400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1" name="Rectangle 38">
            <a:extLst>
              <a:ext uri="{FF2B5EF4-FFF2-40B4-BE49-F238E27FC236}">
                <a16:creationId xmlns:a16="http://schemas.microsoft.com/office/drawing/2014/main" id="{EC779458-33F1-48B7-8D70-0F90AF874F1C}"/>
              </a:ext>
            </a:extLst>
          </p:cNvPr>
          <p:cNvSpPr/>
          <p:nvPr/>
        </p:nvSpPr>
        <p:spPr>
          <a:xfrm>
            <a:off x="6115045" y="1714501"/>
            <a:ext cx="2257430" cy="1676400"/>
          </a:xfrm>
          <a:prstGeom prst="rect">
            <a:avLst/>
          </a:prstGeom>
          <a:solidFill>
            <a:srgbClr val="1B89E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2" name="Rectangle 39">
            <a:extLst>
              <a:ext uri="{FF2B5EF4-FFF2-40B4-BE49-F238E27FC236}">
                <a16:creationId xmlns:a16="http://schemas.microsoft.com/office/drawing/2014/main" id="{F849AA4D-F773-4A69-958A-8128E549E416}"/>
              </a:ext>
            </a:extLst>
          </p:cNvPr>
          <p:cNvSpPr/>
          <p:nvPr/>
        </p:nvSpPr>
        <p:spPr>
          <a:xfrm>
            <a:off x="8391527" y="1714500"/>
            <a:ext cx="2257430" cy="1676400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3" name="Rectangle 40">
            <a:extLst>
              <a:ext uri="{FF2B5EF4-FFF2-40B4-BE49-F238E27FC236}">
                <a16:creationId xmlns:a16="http://schemas.microsoft.com/office/drawing/2014/main" id="{7A68EBEE-EE1E-4ADF-9ADC-62D760AD5CAC}"/>
              </a:ext>
            </a:extLst>
          </p:cNvPr>
          <p:cNvSpPr/>
          <p:nvPr/>
        </p:nvSpPr>
        <p:spPr>
          <a:xfrm>
            <a:off x="1543045" y="3425825"/>
            <a:ext cx="2257430" cy="1676400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4" name="Rectangle 41">
            <a:extLst>
              <a:ext uri="{FF2B5EF4-FFF2-40B4-BE49-F238E27FC236}">
                <a16:creationId xmlns:a16="http://schemas.microsoft.com/office/drawing/2014/main" id="{EF081F6C-B99A-4A14-A73D-C736B6D95F3F}"/>
              </a:ext>
            </a:extLst>
          </p:cNvPr>
          <p:cNvSpPr/>
          <p:nvPr/>
        </p:nvSpPr>
        <p:spPr>
          <a:xfrm>
            <a:off x="3819526" y="3425824"/>
            <a:ext cx="2257430" cy="16764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5" name="Rectangle 42">
            <a:extLst>
              <a:ext uri="{FF2B5EF4-FFF2-40B4-BE49-F238E27FC236}">
                <a16:creationId xmlns:a16="http://schemas.microsoft.com/office/drawing/2014/main" id="{6E8DB6AE-F315-4CC6-AA0B-3A2BCB27875C}"/>
              </a:ext>
            </a:extLst>
          </p:cNvPr>
          <p:cNvSpPr/>
          <p:nvPr/>
        </p:nvSpPr>
        <p:spPr>
          <a:xfrm>
            <a:off x="6108690" y="3425825"/>
            <a:ext cx="2257430" cy="1676400"/>
          </a:xfrm>
          <a:prstGeom prst="rect">
            <a:avLst/>
          </a:prstGeom>
          <a:solidFill>
            <a:srgbClr val="0033C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6" name="Rectangle 43">
            <a:extLst>
              <a:ext uri="{FF2B5EF4-FFF2-40B4-BE49-F238E27FC236}">
                <a16:creationId xmlns:a16="http://schemas.microsoft.com/office/drawing/2014/main" id="{DF9E695D-BB35-447C-96FC-B936E3D31DAB}"/>
              </a:ext>
            </a:extLst>
          </p:cNvPr>
          <p:cNvSpPr/>
          <p:nvPr/>
        </p:nvSpPr>
        <p:spPr>
          <a:xfrm>
            <a:off x="8397854" y="3416299"/>
            <a:ext cx="2257430" cy="1676400"/>
          </a:xfrm>
          <a:prstGeom prst="rect">
            <a:avLst/>
          </a:prstGeom>
          <a:solidFill>
            <a:srgbClr val="00B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7" name="Rectangle 44">
            <a:extLst>
              <a:ext uri="{FF2B5EF4-FFF2-40B4-BE49-F238E27FC236}">
                <a16:creationId xmlns:a16="http://schemas.microsoft.com/office/drawing/2014/main" id="{806F897A-3805-4038-B4DA-8625E881559C}"/>
              </a:ext>
            </a:extLst>
          </p:cNvPr>
          <p:cNvSpPr/>
          <p:nvPr/>
        </p:nvSpPr>
        <p:spPr>
          <a:xfrm>
            <a:off x="1536701" y="5118099"/>
            <a:ext cx="2257430" cy="1727202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8" name="Rectangle 45">
            <a:extLst>
              <a:ext uri="{FF2B5EF4-FFF2-40B4-BE49-F238E27FC236}">
                <a16:creationId xmlns:a16="http://schemas.microsoft.com/office/drawing/2014/main" id="{616AAA53-BC77-47B9-A328-6C2E2C0AAF93}"/>
              </a:ext>
            </a:extLst>
          </p:cNvPr>
          <p:cNvSpPr/>
          <p:nvPr/>
        </p:nvSpPr>
        <p:spPr>
          <a:xfrm>
            <a:off x="3813181" y="5118099"/>
            <a:ext cx="2257430" cy="1727202"/>
          </a:xfrm>
          <a:prstGeom prst="rect">
            <a:avLst/>
          </a:prstGeom>
          <a:solidFill>
            <a:srgbClr val="66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19" name="Rectangle 46">
            <a:extLst>
              <a:ext uri="{FF2B5EF4-FFF2-40B4-BE49-F238E27FC236}">
                <a16:creationId xmlns:a16="http://schemas.microsoft.com/office/drawing/2014/main" id="{08C824D5-8E74-4C54-A42C-417FA8983164}"/>
              </a:ext>
            </a:extLst>
          </p:cNvPr>
          <p:cNvSpPr/>
          <p:nvPr/>
        </p:nvSpPr>
        <p:spPr>
          <a:xfrm>
            <a:off x="6102345" y="5118099"/>
            <a:ext cx="2257430" cy="1727202"/>
          </a:xfrm>
          <a:prstGeom prst="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0" name="Rectangle 47">
            <a:extLst>
              <a:ext uri="{FF2B5EF4-FFF2-40B4-BE49-F238E27FC236}">
                <a16:creationId xmlns:a16="http://schemas.microsoft.com/office/drawing/2014/main" id="{C52B545E-8290-47D3-A14E-8D8D52088644}"/>
              </a:ext>
            </a:extLst>
          </p:cNvPr>
          <p:cNvSpPr/>
          <p:nvPr/>
        </p:nvSpPr>
        <p:spPr>
          <a:xfrm>
            <a:off x="8391527" y="5118099"/>
            <a:ext cx="2257430" cy="1727202"/>
          </a:xfrm>
          <a:prstGeom prst="rect">
            <a:avLst/>
          </a:prstGeom>
          <a:solidFill>
            <a:srgbClr val="FFFF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endParaRPr lang="en-US" sz="1799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047B7B69-FE2B-4803-AA0C-0419F4B03AEF}"/>
              </a:ext>
            </a:extLst>
          </p:cNvPr>
          <p:cNvSpPr/>
          <p:nvPr/>
        </p:nvSpPr>
        <p:spPr>
          <a:xfrm>
            <a:off x="7924800" y="5981699"/>
            <a:ext cx="2514600" cy="72390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4400" b="1" dirty="0">
                <a:solidFill>
                  <a:prstClr val="white"/>
                </a:solidFill>
                <a:latin typeface="Calibri"/>
                <a:sym typeface="Arial"/>
              </a:rPr>
              <a:t>SHOW</a:t>
            </a:r>
            <a:endParaRPr lang="en-US" sz="1799" b="1" dirty="0">
              <a:solidFill>
                <a:prstClr val="white"/>
              </a:solidFill>
              <a:latin typeface="Calibri"/>
              <a:sym typeface="Arial"/>
            </a:endParaRPr>
          </a:p>
        </p:txBody>
      </p:sp>
      <p:sp>
        <p:nvSpPr>
          <p:cNvPr id="22" name="Rounded Rectangle 48">
            <a:extLst>
              <a:ext uri="{FF2B5EF4-FFF2-40B4-BE49-F238E27FC236}">
                <a16:creationId xmlns:a16="http://schemas.microsoft.com/office/drawing/2014/main" id="{0C3D06AD-D68F-46AD-B6C5-965669716B1E}"/>
              </a:ext>
            </a:extLst>
          </p:cNvPr>
          <p:cNvSpPr/>
          <p:nvPr/>
        </p:nvSpPr>
        <p:spPr>
          <a:xfrm>
            <a:off x="2209801" y="76201"/>
            <a:ext cx="7772400" cy="1143001"/>
          </a:xfrm>
          <a:prstGeom prst="roundRect">
            <a:avLst/>
          </a:prstGeom>
          <a:solidFill>
            <a:srgbClr val="66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47"/>
            <a:r>
              <a:rPr lang="en-US" sz="8000" b="1" dirty="0">
                <a:solidFill>
                  <a:sysClr val="windowText" lastClr="000000"/>
                </a:solidFill>
                <a:latin typeface="Calibri"/>
                <a:sym typeface="Arial"/>
              </a:rPr>
              <a:t>bedroom</a:t>
            </a:r>
            <a:endParaRPr lang="en-US" sz="4000" b="1" dirty="0">
              <a:solidFill>
                <a:sysClr val="windowText" lastClr="000000"/>
              </a:solidFill>
              <a:latin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824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16" descr="F:\1-原创素材\1_mm1102\PPT\PPT_014\materaials\pageimg_g16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2768" y="1"/>
            <a:ext cx="12093611" cy="66923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2656" y="339443"/>
            <a:ext cx="1469810" cy="13628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80400" y="805752"/>
            <a:ext cx="6064191" cy="83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2360" y="1676839"/>
            <a:ext cx="6526711" cy="477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88038" y="3430060"/>
            <a:ext cx="3745377" cy="26961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10;p3" descr="E:\丫头\png\小人\卡通类素材\l;'.png">
            <a:extLst>
              <a:ext uri="{FF2B5EF4-FFF2-40B4-BE49-F238E27FC236}">
                <a16:creationId xmlns:a16="http://schemas.microsoft.com/office/drawing/2014/main" id="{A352E125-7905-47E6-AFCF-24FF9C8611AA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372459">
            <a:off x="1574278" y="1613303"/>
            <a:ext cx="2390049" cy="17701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B35DA3-E89C-45F6-9DBA-74FFFE45BE7A}"/>
              </a:ext>
            </a:extLst>
          </p:cNvPr>
          <p:cNvSpPr txBox="1">
            <a:spLocks/>
          </p:cNvSpPr>
          <p:nvPr/>
        </p:nvSpPr>
        <p:spPr>
          <a:xfrm>
            <a:off x="5681373" y="3437101"/>
            <a:ext cx="8556648" cy="9786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218804">
              <a:spcBef>
                <a:spcPts val="1333"/>
              </a:spcBef>
              <a:buClr>
                <a:srgbClr val="000000"/>
              </a:buClr>
              <a:buNone/>
              <a:defRPr/>
            </a:pPr>
            <a:r>
              <a:rPr lang="en-US" dirty="0">
                <a:solidFill>
                  <a:srgbClr val="00B0F0"/>
                </a:solidFill>
                <a:sym typeface="Arial"/>
              </a:rPr>
              <a:t>Look, listen and repeat.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DB53495-0A89-4FDC-BDE3-0ADDFD8A32DA}"/>
              </a:ext>
            </a:extLst>
          </p:cNvPr>
          <p:cNvSpPr txBox="1"/>
          <p:nvPr/>
        </p:nvSpPr>
        <p:spPr>
          <a:xfrm>
            <a:off x="1985182" y="2032903"/>
            <a:ext cx="15844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Lesson 1</a:t>
            </a:r>
          </a:p>
          <a:p>
            <a:pPr algn="ctr" defTabSz="1218804">
              <a:buClr>
                <a:srgbClr val="000000"/>
              </a:buClr>
              <a:defRPr/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Period 1</a:t>
            </a: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5FC79524-4FB7-4483-AC3E-E4E82321E7D8}"/>
              </a:ext>
            </a:extLst>
          </p:cNvPr>
          <p:cNvSpPr/>
          <p:nvPr/>
        </p:nvSpPr>
        <p:spPr>
          <a:xfrm>
            <a:off x="6969415" y="2223828"/>
            <a:ext cx="1132606" cy="1025627"/>
          </a:xfrm>
          <a:prstGeom prst="rect">
            <a:avLst/>
          </a:prstGeom>
          <a:noFill/>
        </p:spPr>
        <p:txBody>
          <a:bodyPr wrap="none" lIns="121882" tIns="60941" rIns="121882" bIns="60941">
            <a:spAutoFit/>
          </a:bodyPr>
          <a:lstStyle/>
          <a:p>
            <a:pPr algn="ctr" defTabSz="1218804">
              <a:buClr>
                <a:srgbClr val="000000"/>
              </a:buClr>
            </a:pPr>
            <a:r>
              <a:rPr lang="en-US" sz="5865" b="1" kern="0" dirty="0">
                <a:ln w="10160">
                  <a:solidFill>
                    <a:srgbClr val="008083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/>
                <a:cs typeface="Arial"/>
                <a:sym typeface="Arial"/>
              </a:rPr>
              <a:t>②</a:t>
            </a:r>
          </a:p>
        </p:txBody>
      </p:sp>
    </p:spTree>
    <p:extLst>
      <p:ext uri="{BB962C8B-B14F-4D97-AF65-F5344CB8AC3E}">
        <p14:creationId xmlns:p14="http://schemas.microsoft.com/office/powerpoint/2010/main" val="244145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264</Words>
  <Application>Microsoft Office PowerPoint</Application>
  <PresentationFormat>Widescreen</PresentationFormat>
  <Paragraphs>88</Paragraphs>
  <Slides>27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Microsoft Yahei</vt:lpstr>
      <vt:lpstr>.VnRevue</vt:lpstr>
      <vt:lpstr>Arial</vt:lpstr>
      <vt:lpstr>Calibri</vt:lpstr>
      <vt:lpstr>Calibri Light</vt:lpstr>
      <vt:lpstr>Pacifico</vt:lpstr>
      <vt:lpstr>Playfair Display</vt:lpstr>
      <vt:lpstr>Times New Roman</vt:lpstr>
      <vt:lpstr>Office Theme</vt:lpstr>
      <vt:lpstr>www.jpppt.com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John Luong</cp:lastModifiedBy>
  <cp:revision>23</cp:revision>
  <dcterms:created xsi:type="dcterms:W3CDTF">2022-04-19T18:36:54Z</dcterms:created>
  <dcterms:modified xsi:type="dcterms:W3CDTF">2025-02-24T02:42:04Z</dcterms:modified>
</cp:coreProperties>
</file>