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ti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8"/>
  </p:notesMasterIdLst>
  <p:sldIdLst>
    <p:sldId id="418" r:id="rId4"/>
    <p:sldId id="419" r:id="rId5"/>
    <p:sldId id="257" r:id="rId6"/>
    <p:sldId id="751" r:id="rId7"/>
    <p:sldId id="752" r:id="rId8"/>
    <p:sldId id="748" r:id="rId9"/>
    <p:sldId id="452" r:id="rId10"/>
    <p:sldId id="871" r:id="rId11"/>
    <p:sldId id="855" r:id="rId12"/>
    <p:sldId id="872" r:id="rId13"/>
    <p:sldId id="856" r:id="rId14"/>
    <p:sldId id="859" r:id="rId15"/>
    <p:sldId id="873" r:id="rId16"/>
    <p:sldId id="8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CEEF"/>
    <a:srgbClr val="EA8E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93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9EEFAF-A17B-4A95-A685-CA309783A660}" type="datetimeFigureOut">
              <a:rPr lang="en-US" smtClean="0"/>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CDB097-5593-48BB-9A00-519F1AD97D96}" type="slidenum">
              <a:rPr lang="en-US" smtClean="0"/>
              <a:t>‹#›</a:t>
            </a:fld>
            <a:endParaRPr lang="en-US"/>
          </a:p>
        </p:txBody>
      </p:sp>
    </p:spTree>
    <p:extLst>
      <p:ext uri="{BB962C8B-B14F-4D97-AF65-F5344CB8AC3E}">
        <p14:creationId xmlns:p14="http://schemas.microsoft.com/office/powerpoint/2010/main" val="1601582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4624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736699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5519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5626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gn="l">
              <a:lnSpc>
                <a:spcPct val="100000"/>
              </a:lnSpc>
              <a:buNone/>
            </a:pPr>
            <a:r>
              <a:rPr lang="en-US" dirty="0">
                <a:latin typeface="Calibri" panose="020F0502020204030204" charset="0"/>
                <a:cs typeface="Calibri" panose="020F0502020204030204" charset="0"/>
                <a:sym typeface="+mn-ea"/>
              </a:rPr>
              <a:t>                    </a:t>
            </a:r>
            <a:r>
              <a:rPr lang="en-US" b="1" dirty="0">
                <a:solidFill>
                  <a:srgbClr val="FF0000"/>
                </a:solidFill>
                <a:latin typeface="Calibri" panose="020F0502020204030204" charset="0"/>
                <a:cs typeface="Calibri" panose="020F0502020204030204" charset="0"/>
                <a:sym typeface="+mn-ea"/>
              </a:rPr>
              <a:t>Luật chơi:</a:t>
            </a:r>
            <a:endParaRPr lang="en-US" dirty="0">
              <a:solidFill>
                <a:schemeClr val="tx1"/>
              </a:solidFill>
              <a:latin typeface="Calibri" panose="020F0502020204030204" charset="0"/>
              <a:cs typeface="Calibri" panose="020F0502020204030204" charset="0"/>
            </a:endParaRPr>
          </a:p>
          <a:p>
            <a:pPr marL="457200" indent="-457200" algn="l">
              <a:lnSpc>
                <a:spcPct val="100000"/>
              </a:lnSpc>
              <a:buFont typeface="Wingdings" panose="05000000000000000000" charset="0"/>
              <a:buChar char="Ø"/>
            </a:pPr>
            <a:r>
              <a:rPr lang="en-US" dirty="0">
                <a:latin typeface="Calibri" panose="020F0502020204030204" charset="0"/>
                <a:cs typeface="Calibri" panose="020F0502020204030204" charset="0"/>
                <a:sym typeface="+mn-ea"/>
              </a:rPr>
              <a:t>GV viết phép tính nhân - HS viết hai phép chia tương ứng.</a:t>
            </a:r>
            <a:endParaRPr lang="en-US" dirty="0">
              <a:solidFill>
                <a:schemeClr val="tx1"/>
              </a:solidFill>
              <a:latin typeface="Calibri" panose="020F0502020204030204" charset="0"/>
              <a:cs typeface="Calibri" panose="020F0502020204030204" charset="0"/>
            </a:endParaRPr>
          </a:p>
          <a:p>
            <a:pPr marL="457200" indent="-457200" algn="l">
              <a:lnSpc>
                <a:spcPct val="100000"/>
              </a:lnSpc>
              <a:buFont typeface="Wingdings" panose="05000000000000000000" charset="0"/>
              <a:buChar char="Ø"/>
            </a:pPr>
            <a:r>
              <a:rPr lang="en-US" dirty="0">
                <a:latin typeface="Calibri" panose="020F0502020204030204" charset="0"/>
                <a:cs typeface="Calibri" panose="020F0502020204030204" charset="0"/>
                <a:sym typeface="+mn-ea"/>
              </a:rPr>
              <a:t> Tổ nào có tất cả thành viên viết xong trước thì thắng lượt.</a:t>
            </a:r>
            <a:endParaRPr lang="en-US" dirty="0">
              <a:solidFill>
                <a:schemeClr val="tx1"/>
              </a:solidFill>
              <a:latin typeface="Calibri" panose="020F0502020204030204" charset="0"/>
              <a:cs typeface="Calibri" panose="020F0502020204030204" charset="0"/>
            </a:endParaRPr>
          </a:p>
          <a:p>
            <a:r>
              <a:rPr lang="en-US" dirty="0"/>
              <a:t>- Với mỗi lượt thắng, bấm vào dấu cộng của tổ thắng để cộng +1 điểm. Mỗi tổ được cộng tối đa 5đ, GV có thể tổ chức cho đội nào cộng được 5đ trước thì thắng hoặc chơi trong thời gian 5’, sau 5’ đội nào nhiều điểm trc thì thắng.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68264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409892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791183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93410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685815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73670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2025/2/6</a:t>
            </a:fld>
            <a:endParaRPr lang="zh-CN" altLang="en-US"/>
          </a:p>
        </p:txBody>
      </p:sp>
      <p:sp>
        <p:nvSpPr>
          <p:cNvPr id="5" name="页脚占位符 4">
            <a:extLst>
              <a:ext uri="{FF2B5EF4-FFF2-40B4-BE49-F238E27FC236}">
                <a16:creationId xmlns:a16="http://schemas.microsoft.com/office/drawing/2014/main" xmlns=""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58452138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2025/2/6</a:t>
            </a:fld>
            <a:endParaRPr lang="zh-CN" altLang="en-US"/>
          </a:p>
        </p:txBody>
      </p:sp>
      <p:sp>
        <p:nvSpPr>
          <p:cNvPr id="5" name="页脚占位符 4">
            <a:extLst>
              <a:ext uri="{FF2B5EF4-FFF2-40B4-BE49-F238E27FC236}">
                <a16:creationId xmlns:a16="http://schemas.microsoft.com/office/drawing/2014/main" xmlns=""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5153052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2025/2/6</a:t>
            </a:fld>
            <a:endParaRPr lang="zh-CN" altLang="en-US"/>
          </a:p>
        </p:txBody>
      </p:sp>
      <p:sp>
        <p:nvSpPr>
          <p:cNvPr id="5" name="页脚占位符 4">
            <a:extLst>
              <a:ext uri="{FF2B5EF4-FFF2-40B4-BE49-F238E27FC236}">
                <a16:creationId xmlns:a16="http://schemas.microsoft.com/office/drawing/2014/main" xmlns=""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3079676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2025/2/6</a:t>
            </a:fld>
            <a:endParaRPr lang="zh-CN" altLang="en-US"/>
          </a:p>
        </p:txBody>
      </p:sp>
      <p:sp>
        <p:nvSpPr>
          <p:cNvPr id="5" name="页脚占位符 4">
            <a:extLst>
              <a:ext uri="{FF2B5EF4-FFF2-40B4-BE49-F238E27FC236}">
                <a16:creationId xmlns:a16="http://schemas.microsoft.com/office/drawing/2014/main" xmlns=""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24735244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2025/2/6</a:t>
            </a:fld>
            <a:endParaRPr lang="zh-CN" altLang="en-US"/>
          </a:p>
        </p:txBody>
      </p:sp>
      <p:sp>
        <p:nvSpPr>
          <p:cNvPr id="5" name="页脚占位符 4">
            <a:extLst>
              <a:ext uri="{FF2B5EF4-FFF2-40B4-BE49-F238E27FC236}">
                <a16:creationId xmlns:a16="http://schemas.microsoft.com/office/drawing/2014/main" xmlns=""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6893744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2025/2/6</a:t>
            </a:fld>
            <a:endParaRPr lang="zh-CN" altLang="en-US"/>
          </a:p>
        </p:txBody>
      </p:sp>
      <p:sp>
        <p:nvSpPr>
          <p:cNvPr id="5" name="页脚占位符 4">
            <a:extLst>
              <a:ext uri="{FF2B5EF4-FFF2-40B4-BE49-F238E27FC236}">
                <a16:creationId xmlns:a16="http://schemas.microsoft.com/office/drawing/2014/main" xmlns=""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03176457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2025/2/6</a:t>
            </a:fld>
            <a:endParaRPr lang="zh-CN" altLang="en-US"/>
          </a:p>
        </p:txBody>
      </p:sp>
      <p:sp>
        <p:nvSpPr>
          <p:cNvPr id="6" name="页脚占位符 5">
            <a:extLst>
              <a:ext uri="{FF2B5EF4-FFF2-40B4-BE49-F238E27FC236}">
                <a16:creationId xmlns:a16="http://schemas.microsoft.com/office/drawing/2014/main" xmlns=""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80672261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2025/2/6</a:t>
            </a:fld>
            <a:endParaRPr lang="zh-CN" altLang="en-US"/>
          </a:p>
        </p:txBody>
      </p:sp>
      <p:sp>
        <p:nvSpPr>
          <p:cNvPr id="8" name="页脚占位符 7">
            <a:extLst>
              <a:ext uri="{FF2B5EF4-FFF2-40B4-BE49-F238E27FC236}">
                <a16:creationId xmlns:a16="http://schemas.microsoft.com/office/drawing/2014/main" xmlns=""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xmlns="" id="{42C3BCCA-5CA4-4A59-9884-7DE81B4D47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747CFF4B-3FFD-4633-8981-D1F5223B70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xmlns="" id="{B70A1355-1A70-48F7-9F44-166E921EB0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33597617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2025/2/6</a:t>
            </a:fld>
            <a:endParaRPr lang="zh-CN" altLang="en-US"/>
          </a:p>
        </p:txBody>
      </p:sp>
      <p:sp>
        <p:nvSpPr>
          <p:cNvPr id="4" name="页脚占位符 3">
            <a:extLst>
              <a:ext uri="{FF2B5EF4-FFF2-40B4-BE49-F238E27FC236}">
                <a16:creationId xmlns:a16="http://schemas.microsoft.com/office/drawing/2014/main" xmlns=""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86673771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042A2571-5240-4ACA-AC29-BAB743AA6DD4}"/>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2025/2/6</a:t>
            </a:fld>
            <a:endParaRPr lang="zh-CN" altLang="en-US"/>
          </a:p>
        </p:txBody>
      </p:sp>
      <p:sp>
        <p:nvSpPr>
          <p:cNvPr id="3" name="页脚占位符 2">
            <a:extLst>
              <a:ext uri="{FF2B5EF4-FFF2-40B4-BE49-F238E27FC236}">
                <a16:creationId xmlns:a16="http://schemas.microsoft.com/office/drawing/2014/main" xmlns="" id="{662EA0F0-93DB-415E-B78D-0E433EAEF6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949A397D-DD38-469B-8142-6515D00831EB}"/>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42681525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2025/2/6</a:t>
            </a:fld>
            <a:endParaRPr lang="zh-CN" altLang="en-US"/>
          </a:p>
        </p:txBody>
      </p:sp>
      <p:sp>
        <p:nvSpPr>
          <p:cNvPr id="6" name="页脚占位符 5">
            <a:extLst>
              <a:ext uri="{FF2B5EF4-FFF2-40B4-BE49-F238E27FC236}">
                <a16:creationId xmlns:a16="http://schemas.microsoft.com/office/drawing/2014/main" xmlns=""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52717189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2025/2/6</a:t>
            </a:fld>
            <a:endParaRPr lang="zh-CN" altLang="en-US"/>
          </a:p>
        </p:txBody>
      </p:sp>
      <p:sp>
        <p:nvSpPr>
          <p:cNvPr id="5" name="页脚占位符 4">
            <a:extLst>
              <a:ext uri="{FF2B5EF4-FFF2-40B4-BE49-F238E27FC236}">
                <a16:creationId xmlns:a16="http://schemas.microsoft.com/office/drawing/2014/main" xmlns=""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43546540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2025/2/6</a:t>
            </a:fld>
            <a:endParaRPr lang="zh-CN" altLang="en-US"/>
          </a:p>
        </p:txBody>
      </p:sp>
      <p:sp>
        <p:nvSpPr>
          <p:cNvPr id="6" name="页脚占位符 5">
            <a:extLst>
              <a:ext uri="{FF2B5EF4-FFF2-40B4-BE49-F238E27FC236}">
                <a16:creationId xmlns:a16="http://schemas.microsoft.com/office/drawing/2014/main" xmlns=""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12313204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2025/2/6</a:t>
            </a:fld>
            <a:endParaRPr lang="zh-CN" altLang="en-US"/>
          </a:p>
        </p:txBody>
      </p:sp>
      <p:sp>
        <p:nvSpPr>
          <p:cNvPr id="5" name="页脚占位符 4">
            <a:extLst>
              <a:ext uri="{FF2B5EF4-FFF2-40B4-BE49-F238E27FC236}">
                <a16:creationId xmlns:a16="http://schemas.microsoft.com/office/drawing/2014/main" xmlns=""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4951998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2025/2/6</a:t>
            </a:fld>
            <a:endParaRPr lang="zh-CN" altLang="en-US"/>
          </a:p>
        </p:txBody>
      </p:sp>
      <p:sp>
        <p:nvSpPr>
          <p:cNvPr id="5" name="页脚占位符 4">
            <a:extLst>
              <a:ext uri="{FF2B5EF4-FFF2-40B4-BE49-F238E27FC236}">
                <a16:creationId xmlns:a16="http://schemas.microsoft.com/office/drawing/2014/main" xmlns=""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42796685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95318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3081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2025/2/6</a:t>
            </a:fld>
            <a:endParaRPr lang="zh-CN" altLang="en-US"/>
          </a:p>
        </p:txBody>
      </p:sp>
      <p:sp>
        <p:nvSpPr>
          <p:cNvPr id="5" name="页脚占位符 4">
            <a:extLst>
              <a:ext uri="{FF2B5EF4-FFF2-40B4-BE49-F238E27FC236}">
                <a16:creationId xmlns:a16="http://schemas.microsoft.com/office/drawing/2014/main" xmlns=""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5113943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2025/2/6</a:t>
            </a:fld>
            <a:endParaRPr lang="zh-CN" altLang="en-US"/>
          </a:p>
        </p:txBody>
      </p:sp>
      <p:sp>
        <p:nvSpPr>
          <p:cNvPr id="6" name="页脚占位符 5">
            <a:extLst>
              <a:ext uri="{FF2B5EF4-FFF2-40B4-BE49-F238E27FC236}">
                <a16:creationId xmlns:a16="http://schemas.microsoft.com/office/drawing/2014/main" xmlns=""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3283617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2025/2/6</a:t>
            </a:fld>
            <a:endParaRPr lang="zh-CN" altLang="en-US"/>
          </a:p>
        </p:txBody>
      </p:sp>
      <p:sp>
        <p:nvSpPr>
          <p:cNvPr id="8" name="页脚占位符 7">
            <a:extLst>
              <a:ext uri="{FF2B5EF4-FFF2-40B4-BE49-F238E27FC236}">
                <a16:creationId xmlns:a16="http://schemas.microsoft.com/office/drawing/2014/main" xmlns=""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xmlns="" id="{49DD9F96-A6D4-4F93-88EB-D10D3A0255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83695AEE-2813-498F-BF13-DF4CE3CC45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xmlns="" id="{38E9A5F6-D699-4C29-BC12-C2CB2FA6C4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35942410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2025/2/6</a:t>
            </a:fld>
            <a:endParaRPr lang="zh-CN" altLang="en-US"/>
          </a:p>
        </p:txBody>
      </p:sp>
      <p:sp>
        <p:nvSpPr>
          <p:cNvPr id="4" name="页脚占位符 3">
            <a:extLst>
              <a:ext uri="{FF2B5EF4-FFF2-40B4-BE49-F238E27FC236}">
                <a16:creationId xmlns:a16="http://schemas.microsoft.com/office/drawing/2014/main" xmlns=""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9883578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042A2571-5240-4ACA-AC29-BAB743AA6DD4}"/>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2025/2/6</a:t>
            </a:fld>
            <a:endParaRPr lang="zh-CN" altLang="en-US"/>
          </a:p>
        </p:txBody>
      </p:sp>
      <p:sp>
        <p:nvSpPr>
          <p:cNvPr id="3" name="页脚占位符 2">
            <a:extLst>
              <a:ext uri="{FF2B5EF4-FFF2-40B4-BE49-F238E27FC236}">
                <a16:creationId xmlns:a16="http://schemas.microsoft.com/office/drawing/2014/main" xmlns="" id="{662EA0F0-93DB-415E-B78D-0E433EAEF6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949A397D-DD38-469B-8142-6515D00831EB}"/>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9674504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2025/2/6</a:t>
            </a:fld>
            <a:endParaRPr lang="zh-CN" altLang="en-US"/>
          </a:p>
        </p:txBody>
      </p:sp>
      <p:sp>
        <p:nvSpPr>
          <p:cNvPr id="6" name="页脚占位符 5">
            <a:extLst>
              <a:ext uri="{FF2B5EF4-FFF2-40B4-BE49-F238E27FC236}">
                <a16:creationId xmlns:a16="http://schemas.microsoft.com/office/drawing/2014/main" xmlns=""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66656835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2025/2/6</a:t>
            </a:fld>
            <a:endParaRPr lang="zh-CN" altLang="en-US"/>
          </a:p>
        </p:txBody>
      </p:sp>
      <p:sp>
        <p:nvSpPr>
          <p:cNvPr id="6" name="页脚占位符 5">
            <a:extLst>
              <a:ext uri="{FF2B5EF4-FFF2-40B4-BE49-F238E27FC236}">
                <a16:creationId xmlns:a16="http://schemas.microsoft.com/office/drawing/2014/main" xmlns=""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69607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t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3052FE22-EA99-4ED0-8D73-70082AEF240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00200" y="276225"/>
            <a:ext cx="1133177" cy="1133177"/>
          </a:xfrm>
          <a:prstGeom prst="rect">
            <a:avLst/>
          </a:prstGeom>
        </p:spPr>
      </p:pic>
    </p:spTree>
    <p:extLst>
      <p:ext uri="{BB962C8B-B14F-4D97-AF65-F5344CB8AC3E}">
        <p14:creationId xmlns:p14="http://schemas.microsoft.com/office/powerpoint/2010/main" val="34159412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813ED01A-F982-496C-A663-E8EC7384C64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00200" y="276225"/>
            <a:ext cx="1133177" cy="1133177"/>
          </a:xfrm>
          <a:prstGeom prst="rect">
            <a:avLst/>
          </a:prstGeom>
        </p:spPr>
      </p:pic>
    </p:spTree>
    <p:extLst>
      <p:ext uri="{BB962C8B-B14F-4D97-AF65-F5344CB8AC3E}">
        <p14:creationId xmlns:p14="http://schemas.microsoft.com/office/powerpoint/2010/main" val="13084012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F687EE4-A1A7-40DF-9C27-795285558EB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00200" y="276225"/>
            <a:ext cx="1133177" cy="1133177"/>
          </a:xfrm>
          <a:prstGeom prst="rect">
            <a:avLst/>
          </a:prstGeom>
        </p:spPr>
      </p:pic>
    </p:spTree>
    <p:extLst>
      <p:ext uri="{BB962C8B-B14F-4D97-AF65-F5344CB8AC3E}">
        <p14:creationId xmlns:p14="http://schemas.microsoft.com/office/powerpoint/2010/main" val="1883135308"/>
      </p:ext>
    </p:extLst>
  </p:cSld>
  <p:clrMap bg1="lt1" tx1="dk1" bg2="lt2" tx2="dk2" accent1="accent1" accent2="accent2" accent3="accent3" accent4="accent4" accent5="accent5" accent6="accent6" hlink="hlink" folHlink="folHlink"/>
  <p:sldLayoutIdLst>
    <p:sldLayoutId id="2147483685" r:id="rId1"/>
    <p:sldLayoutId id="2147483686" r:id="rId2"/>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4.xml"/><Relationship Id="rId1" Type="http://schemas.openxmlformats.org/officeDocument/2006/relationships/tags" Target="../tags/tag2.xml"/><Relationship Id="rId6" Type="http://schemas.openxmlformats.org/officeDocument/2006/relationships/image" Target="../media/image27.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29.png"/><Relationship Id="rId4" Type="http://schemas.openxmlformats.org/officeDocument/2006/relationships/image" Target="../media/image28.GIF"/></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30.png"/><Relationship Id="rId4" Type="http://schemas.openxmlformats.org/officeDocument/2006/relationships/image" Target="../media/image28.GIF"/></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31.png"/><Relationship Id="rId4" Type="http://schemas.openxmlformats.org/officeDocument/2006/relationships/image" Target="../media/image28.GIF"/></Relationships>
</file>

<file path=ppt/slides/_rels/slide1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13.jpeg"/><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24.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4.GIF"/><Relationship Id="rId5" Type="http://schemas.openxmlformats.org/officeDocument/2006/relationships/image" Target="../media/image17.GIF"/><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24.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11683D30-2311-43E1-8E31-6B1C1E05D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xmlns="" id="{56AE785C-094B-42F1-B355-FFFAE32E0917}"/>
              </a:ext>
            </a:extLst>
          </p:cNvPr>
          <p:cNvSpPr/>
          <p:nvPr/>
        </p:nvSpPr>
        <p:spPr>
          <a:xfrm>
            <a:off x="7723006" y="4797262"/>
            <a:ext cx="1937084" cy="92333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5c322f8dced45">
            <a:hlinkClick r:id="" action="ppaction://media"/>
            <a:extLst>
              <a:ext uri="{FF2B5EF4-FFF2-40B4-BE49-F238E27FC236}">
                <a16:creationId xmlns:a16="http://schemas.microsoft.com/office/drawing/2014/main" xmlns="" id="{06E53AFC-0781-4DA1-988E-6ED49CB138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1026694"/>
            <a:ext cx="609600" cy="609600"/>
          </a:xfrm>
          <a:prstGeom prst="rect">
            <a:avLst/>
          </a:prstGeom>
        </p:spPr>
      </p:pic>
      <p:sp>
        <p:nvSpPr>
          <p:cNvPr id="7" name="Rectangle: Rounded Corners 6">
            <a:extLst>
              <a:ext uri="{FF2B5EF4-FFF2-40B4-BE49-F238E27FC236}">
                <a16:creationId xmlns:a16="http://schemas.microsoft.com/office/drawing/2014/main" xmlns="" id="{AA8E5421-35F7-4468-893C-4135BC3F1FCA}"/>
              </a:ext>
            </a:extLst>
          </p:cNvPr>
          <p:cNvSpPr/>
          <p:nvPr/>
        </p:nvSpPr>
        <p:spPr>
          <a:xfrm>
            <a:off x="898491" y="711200"/>
            <a:ext cx="10395017" cy="5797984"/>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Cloud 7">
            <a:extLst>
              <a:ext uri="{FF2B5EF4-FFF2-40B4-BE49-F238E27FC236}">
                <a16:creationId xmlns:a16="http://schemas.microsoft.com/office/drawing/2014/main" xmlns="" id="{407C69DB-8F1E-442C-9C52-430516AB7C9F}"/>
              </a:ext>
            </a:extLst>
          </p:cNvPr>
          <p:cNvSpPr/>
          <p:nvPr/>
        </p:nvSpPr>
        <p:spPr>
          <a:xfrm rot="368053">
            <a:off x="1801663" y="1175483"/>
            <a:ext cx="8952081" cy="4896202"/>
          </a:xfrm>
          <a:prstGeom prst="cloud">
            <a:avLst/>
          </a:prstGeom>
          <a:solidFill>
            <a:schemeClr val="lt1">
              <a:alpha val="68000"/>
            </a:schemeClr>
          </a:solidFill>
          <a:ln w="381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TextBox 8">
            <a:extLst>
              <a:ext uri="{FF2B5EF4-FFF2-40B4-BE49-F238E27FC236}">
                <a16:creationId xmlns:a16="http://schemas.microsoft.com/office/drawing/2014/main" xmlns="" id="{D0848762-9097-4850-8C53-CC3F3704F887}"/>
              </a:ext>
            </a:extLst>
          </p:cNvPr>
          <p:cNvSpPr txBox="1"/>
          <p:nvPr/>
        </p:nvSpPr>
        <p:spPr>
          <a:xfrm>
            <a:off x="3096621" y="1701170"/>
            <a:ext cx="63621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prstClr val="black"/>
                </a:solidFill>
                <a:effectLst/>
                <a:uLnTx/>
                <a:uFillTx/>
                <a:latin typeface="Calibri" panose="020F0502020204030204" pitchFamily="34" charset="0"/>
                <a:cs typeface="Calibri" panose="020F0502020204030204" pitchFamily="34" charset="0"/>
              </a:rPr>
              <a:t>Thứ</a:t>
            </a:r>
            <a:r>
              <a:rPr lang="en-US" sz="3200" dirty="0">
                <a:solidFill>
                  <a:prstClr val="black"/>
                </a:solidFill>
                <a:latin typeface="Calibri" panose="020F0502020204030204" pitchFamily="34" charset="0"/>
                <a:cs typeface="Calibri" panose="020F0502020204030204" pitchFamily="34" charset="0"/>
              </a:rPr>
              <a:t> </a:t>
            </a:r>
            <a:r>
              <a:rPr lang="en-US" sz="3200" dirty="0" err="1" smtClean="0">
                <a:solidFill>
                  <a:prstClr val="black"/>
                </a:solidFill>
                <a:latin typeface="Calibri" panose="020F0502020204030204" pitchFamily="34" charset="0"/>
                <a:cs typeface="Calibri" panose="020F0502020204030204" pitchFamily="34" charset="0"/>
              </a:rPr>
              <a:t>Sáu</a:t>
            </a: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smtClean="0">
                <a:ln>
                  <a:noFill/>
                </a:ln>
                <a:solidFill>
                  <a:prstClr val="black"/>
                </a:solidFill>
                <a:effectLst/>
                <a:uLnTx/>
                <a:uFillTx/>
                <a:latin typeface="Calibri" panose="020F0502020204030204" pitchFamily="34" charset="0"/>
                <a:cs typeface="Calibri" panose="020F0502020204030204" pitchFamily="34" charset="0"/>
              </a:rPr>
              <a:t>ngày</a:t>
            </a:r>
            <a:r>
              <a:rPr lang="en-US" sz="3200" dirty="0">
                <a:solidFill>
                  <a:prstClr val="black"/>
                </a:solidFill>
                <a:latin typeface="Calibri" panose="020F0502020204030204" pitchFamily="34" charset="0"/>
                <a:cs typeface="Calibri" panose="020F0502020204030204" pitchFamily="34" charset="0"/>
              </a:rPr>
              <a:t> </a:t>
            </a:r>
            <a:r>
              <a:rPr lang="en-US" sz="3200" dirty="0" smtClean="0">
                <a:solidFill>
                  <a:prstClr val="black"/>
                </a:solidFill>
                <a:latin typeface="Calibri" panose="020F0502020204030204" pitchFamily="34" charset="0"/>
                <a:cs typeface="Calibri" panose="020F0502020204030204" pitchFamily="34" charset="0"/>
              </a:rPr>
              <a:t>14</a:t>
            </a: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tháng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2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năm</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t>2025</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A468D158-660A-450C-917F-FA76043721AC}"/>
              </a:ext>
            </a:extLst>
          </p:cNvPr>
          <p:cNvPicPr>
            <a:picLocks noChangeAspect="1"/>
          </p:cNvPicPr>
          <p:nvPr/>
        </p:nvPicPr>
        <p:blipFill>
          <a:blip r:embed="rId7"/>
          <a:stretch>
            <a:fillRect/>
          </a:stretch>
        </p:blipFill>
        <p:spPr>
          <a:xfrm>
            <a:off x="2248684" y="2958793"/>
            <a:ext cx="8285182" cy="1207113"/>
          </a:xfrm>
          <a:prstGeom prst="rect">
            <a:avLst/>
          </a:prstGeom>
        </p:spPr>
      </p:pic>
      <p:pic>
        <p:nvPicPr>
          <p:cNvPr id="4" name="Picture 3">
            <a:extLst>
              <a:ext uri="{FF2B5EF4-FFF2-40B4-BE49-F238E27FC236}">
                <a16:creationId xmlns:a16="http://schemas.microsoft.com/office/drawing/2014/main" xmlns="" id="{5DFB3767-F554-4D61-9A2F-075F80A44B6A}"/>
              </a:ext>
            </a:extLst>
          </p:cNvPr>
          <p:cNvPicPr>
            <a:picLocks noChangeAspect="1"/>
          </p:cNvPicPr>
          <p:nvPr/>
        </p:nvPicPr>
        <p:blipFill>
          <a:blip r:embed="rId8"/>
          <a:stretch>
            <a:fillRect/>
          </a:stretch>
        </p:blipFill>
        <p:spPr>
          <a:xfrm>
            <a:off x="5366354" y="2142724"/>
            <a:ext cx="2810500" cy="1176630"/>
          </a:xfrm>
          <a:prstGeom prst="rect">
            <a:avLst/>
          </a:prstGeom>
        </p:spPr>
      </p:pic>
    </p:spTree>
    <p:extLst>
      <p:ext uri="{BB962C8B-B14F-4D97-AF65-F5344CB8AC3E}">
        <p14:creationId xmlns:p14="http://schemas.microsoft.com/office/powerpoint/2010/main" val="51101159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repeatCount="indefinite" fill="remove" display="0">
                  <p:stCondLst>
                    <p:cond delay="indefinite"/>
                  </p:stCondLst>
                  <p:endCondLst>
                    <p:cond evt="onStopAudio" delay="0">
                      <p:tgtEl>
                        <p:sldTgt/>
                      </p:tgtEl>
                    </p:cond>
                  </p:endCondLst>
                </p:cTn>
                <p:tgtEl>
                  <p:spTgt spid="6"/>
                </p:tgtEl>
              </p:cMediaNode>
            </p:audio>
          </p:childTnLst>
        </p:cTn>
      </p:par>
    </p:tnLst>
    <p:bldLst>
      <p:bldP spid="3"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65" y="-191770"/>
            <a:ext cx="6131560" cy="8583930"/>
          </a:xfrm>
          <a:prstGeom prst="rect">
            <a:avLst/>
          </a:prstGeom>
        </p:spPr>
      </p:pic>
      <p:pic>
        <p:nvPicPr>
          <p:cNvPr id="9" name="PA_库_图片 961"/>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5509260" y="165100"/>
            <a:ext cx="6507480" cy="6022340"/>
          </a:xfrm>
          <a:prstGeom prst="rect">
            <a:avLst/>
          </a:prstGeom>
        </p:spPr>
      </p:pic>
      <p:pic>
        <p:nvPicPr>
          <p:cNvPr id="5" name="Picture 4">
            <a:extLst>
              <a:ext uri="{FF2B5EF4-FFF2-40B4-BE49-F238E27FC236}">
                <a16:creationId xmlns:a16="http://schemas.microsoft.com/office/drawing/2014/main" xmlns="" id="{8C7D4C8A-5B32-46CA-82F0-CCE686EF789B}"/>
              </a:ext>
            </a:extLst>
          </p:cNvPr>
          <p:cNvPicPr>
            <a:picLocks noChangeAspect="1"/>
          </p:cNvPicPr>
          <p:nvPr/>
        </p:nvPicPr>
        <p:blipFill>
          <a:blip r:embed="rId6"/>
          <a:stretch>
            <a:fillRect/>
          </a:stretch>
        </p:blipFill>
        <p:spPr>
          <a:xfrm>
            <a:off x="6572792" y="1324577"/>
            <a:ext cx="5066215" cy="3694496"/>
          </a:xfrm>
          <a:prstGeom prst="rect">
            <a:avLst/>
          </a:prstGeom>
        </p:spPr>
      </p:pic>
    </p:spTree>
    <p:extLst>
      <p:ext uri="{BB962C8B-B14F-4D97-AF65-F5344CB8AC3E}">
        <p14:creationId xmlns:p14="http://schemas.microsoft.com/office/powerpoint/2010/main" val="18824138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xmlns=""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xmlns=""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1" name="Group 420"/>
          <p:cNvGrpSpPr/>
          <p:nvPr/>
        </p:nvGrpSpPr>
        <p:grpSpPr>
          <a:xfrm>
            <a:off x="441325" y="461010"/>
            <a:ext cx="9969500" cy="1307465"/>
            <a:chOff x="193" y="680"/>
            <a:chExt cx="15700" cy="2059"/>
          </a:xfrm>
        </p:grpSpPr>
        <p:sp>
          <p:nvSpPr>
            <p:cNvPr id="422" name="Text Box 421"/>
            <p:cNvSpPr txBox="1"/>
            <p:nvPr/>
          </p:nvSpPr>
          <p:spPr>
            <a:xfrm>
              <a:off x="1403" y="794"/>
              <a:ext cx="14490" cy="1945"/>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So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sánh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diện</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tích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tam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giác</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ABC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với</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diện</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tích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tam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giác</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ADC</a:t>
              </a: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endPar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endParaRPr>
              </a:p>
            </p:txBody>
          </p:sp>
        </p:grpSp>
      </p:grpSp>
      <p:pic>
        <p:nvPicPr>
          <p:cNvPr id="56" name="图片 3" descr="图片包含 物体&#10;&#10;描述已自动生成"/>
          <p:cNvPicPr>
            <a:picLocks noChangeAspect="1"/>
          </p:cNvPicPr>
          <p:nvPr/>
        </p:nvPicPr>
        <p:blipFill>
          <a:blip r:embed="rId4"/>
          <a:stretch>
            <a:fillRect/>
          </a:stretch>
        </p:blipFill>
        <p:spPr>
          <a:xfrm>
            <a:off x="9530715" y="-849630"/>
            <a:ext cx="3448685" cy="3448685"/>
          </a:xfrm>
          <a:prstGeom prst="rect">
            <a:avLst/>
          </a:prstGeom>
        </p:spPr>
      </p:pic>
      <p:pic>
        <p:nvPicPr>
          <p:cNvPr id="3" name="Picture 2">
            <a:extLst>
              <a:ext uri="{FF2B5EF4-FFF2-40B4-BE49-F238E27FC236}">
                <a16:creationId xmlns:a16="http://schemas.microsoft.com/office/drawing/2014/main" xmlns="" id="{6591799C-1A60-4776-BF67-44F613527284}"/>
              </a:ext>
            </a:extLst>
          </p:cNvPr>
          <p:cNvPicPr>
            <a:picLocks noChangeAspect="1"/>
          </p:cNvPicPr>
          <p:nvPr/>
        </p:nvPicPr>
        <p:blipFill>
          <a:blip r:embed="rId5"/>
          <a:stretch>
            <a:fillRect/>
          </a:stretch>
        </p:blipFill>
        <p:spPr>
          <a:xfrm>
            <a:off x="8801100" y="2262187"/>
            <a:ext cx="2619375" cy="3103133"/>
          </a:xfrm>
          <a:prstGeom prst="rect">
            <a:avLst/>
          </a:prstGeom>
        </p:spPr>
      </p:pic>
      <p:sp>
        <p:nvSpPr>
          <p:cNvPr id="29" name="Pentagon 9">
            <a:extLst>
              <a:ext uri="{FF2B5EF4-FFF2-40B4-BE49-F238E27FC236}">
                <a16:creationId xmlns:a16="http://schemas.microsoft.com/office/drawing/2014/main" xmlns="" id="{0D8863FE-ACA8-4656-9DF6-36F503B8E5CD}"/>
              </a:ext>
            </a:extLst>
          </p:cNvPr>
          <p:cNvSpPr/>
          <p:nvPr/>
        </p:nvSpPr>
        <p:spPr>
          <a:xfrm>
            <a:off x="807635" y="2257425"/>
            <a:ext cx="7955365" cy="2638425"/>
          </a:xfrm>
          <a:prstGeom prst="homePlate">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srgbClr val="C00000"/>
                </a:solidFill>
                <a:cs typeface="Arial" panose="020B0604020202020204" pitchFamily="34" charset="0"/>
              </a:rPr>
              <a:t>Diện tích hình tam giác ABC nhỏ hơn diện tích hình tam giác ABD vì hình tam giác ABC nằm bên trong hình tam giác ADB</a:t>
            </a:r>
            <a:endParaRPr kumimoji="0" lang="en-US" sz="3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cxnSp>
        <p:nvCxnSpPr>
          <p:cNvPr id="5" name="Straight Connector 4">
            <a:extLst>
              <a:ext uri="{FF2B5EF4-FFF2-40B4-BE49-F238E27FC236}">
                <a16:creationId xmlns:a16="http://schemas.microsoft.com/office/drawing/2014/main" xmlns="" id="{8A991B1C-8F9F-4B22-8CCC-6D59D38475F3}"/>
              </a:ext>
            </a:extLst>
          </p:cNvPr>
          <p:cNvCxnSpPr>
            <a:cxnSpLocks/>
          </p:cNvCxnSpPr>
          <p:nvPr/>
        </p:nvCxnSpPr>
        <p:spPr>
          <a:xfrm flipH="1" flipV="1">
            <a:off x="9458325" y="2628900"/>
            <a:ext cx="342900" cy="1371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193D90B4-4B47-48C6-99CD-E9E582AA8E86}"/>
              </a:ext>
            </a:extLst>
          </p:cNvPr>
          <p:cNvSpPr txBox="1"/>
          <p:nvPr/>
        </p:nvSpPr>
        <p:spPr>
          <a:xfrm>
            <a:off x="2314575" y="5248275"/>
            <a:ext cx="6905625" cy="1077218"/>
          </a:xfrm>
          <a:prstGeom prst="rect">
            <a:avLst/>
          </a:prstGeom>
          <a:noFill/>
        </p:spPr>
        <p:txBody>
          <a:bodyPr wrap="square" rtlCol="0">
            <a:spAutoFit/>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rộng</a:t>
            </a:r>
            <a:r>
              <a:rPr lang="en-US" sz="3200" b="1" dirty="0">
                <a:solidFill>
                  <a:srgbClr val="002060"/>
                </a:solidFill>
              </a:rPr>
              <a:t>: So </a:t>
            </a:r>
            <a:r>
              <a:rPr lang="en-US" sz="3200" b="1" dirty="0" err="1">
                <a:solidFill>
                  <a:srgbClr val="002060"/>
                </a:solidFill>
              </a:rPr>
              <a:t>sánh</a:t>
            </a:r>
            <a:r>
              <a:rPr lang="en-US" sz="3200" b="1" dirty="0">
                <a:solidFill>
                  <a:srgbClr val="002060"/>
                </a:solidFill>
              </a:rPr>
              <a:t> </a:t>
            </a:r>
            <a:r>
              <a:rPr lang="en-US" sz="3200" b="1" dirty="0" err="1">
                <a:solidFill>
                  <a:srgbClr val="002060"/>
                </a:solidFill>
              </a:rPr>
              <a:t>diện</a:t>
            </a:r>
            <a:r>
              <a:rPr lang="en-US" sz="3200" b="1" dirty="0">
                <a:solidFill>
                  <a:srgbClr val="002060"/>
                </a:solidFill>
              </a:rPr>
              <a:t> </a:t>
            </a:r>
            <a:r>
              <a:rPr lang="en-US" sz="3200" b="1" dirty="0" err="1">
                <a:solidFill>
                  <a:srgbClr val="002060"/>
                </a:solidFill>
              </a:rPr>
              <a:t>tích</a:t>
            </a:r>
            <a:r>
              <a:rPr lang="en-US" sz="3200" b="1" dirty="0">
                <a:solidFill>
                  <a:srgbClr val="002060"/>
                </a:solidFill>
              </a:rPr>
              <a:t> </a:t>
            </a:r>
            <a:r>
              <a:rPr lang="en-US" sz="3200" b="1" dirty="0" err="1">
                <a:solidFill>
                  <a:srgbClr val="002060"/>
                </a:solidFill>
              </a:rPr>
              <a:t>hình</a:t>
            </a:r>
            <a:r>
              <a:rPr lang="en-US" sz="3200" b="1" dirty="0">
                <a:solidFill>
                  <a:srgbClr val="002060"/>
                </a:solidFill>
              </a:rPr>
              <a:t> tam </a:t>
            </a:r>
            <a:r>
              <a:rPr lang="en-US" sz="3200" b="1" dirty="0" err="1">
                <a:solidFill>
                  <a:srgbClr val="002060"/>
                </a:solidFill>
              </a:rPr>
              <a:t>giác</a:t>
            </a:r>
            <a:r>
              <a:rPr lang="en-US" sz="3200" b="1" dirty="0">
                <a:solidFill>
                  <a:srgbClr val="002060"/>
                </a:solidFill>
              </a:rPr>
              <a:t> ABD </a:t>
            </a:r>
            <a:r>
              <a:rPr lang="en-US" sz="3200" b="1" dirty="0" err="1">
                <a:solidFill>
                  <a:srgbClr val="002060"/>
                </a:solidFill>
              </a:rPr>
              <a:t>với</a:t>
            </a:r>
            <a:r>
              <a:rPr lang="en-US" sz="3200" b="1" dirty="0">
                <a:solidFill>
                  <a:srgbClr val="002060"/>
                </a:solidFill>
              </a:rPr>
              <a:t> </a:t>
            </a:r>
            <a:r>
              <a:rPr lang="en-US" sz="3200" b="1" dirty="0" err="1">
                <a:solidFill>
                  <a:srgbClr val="002060"/>
                </a:solidFill>
              </a:rPr>
              <a:t>diện</a:t>
            </a:r>
            <a:r>
              <a:rPr lang="en-US" sz="3200" b="1" dirty="0">
                <a:solidFill>
                  <a:srgbClr val="002060"/>
                </a:solidFill>
              </a:rPr>
              <a:t> </a:t>
            </a:r>
            <a:r>
              <a:rPr lang="en-US" sz="3200" b="1" dirty="0" err="1">
                <a:solidFill>
                  <a:srgbClr val="002060"/>
                </a:solidFill>
              </a:rPr>
              <a:t>tích</a:t>
            </a:r>
            <a:r>
              <a:rPr lang="en-US" sz="3200" b="1" dirty="0">
                <a:solidFill>
                  <a:srgbClr val="002060"/>
                </a:solidFill>
              </a:rPr>
              <a:t> tam </a:t>
            </a:r>
            <a:r>
              <a:rPr lang="en-US" sz="3200" b="1" dirty="0" err="1">
                <a:solidFill>
                  <a:srgbClr val="002060"/>
                </a:solidFill>
              </a:rPr>
              <a:t>giác</a:t>
            </a:r>
            <a:r>
              <a:rPr lang="en-US" sz="3200" b="1" dirty="0">
                <a:solidFill>
                  <a:srgbClr val="002060"/>
                </a:solidFill>
              </a:rPr>
              <a:t> ADC</a:t>
            </a:r>
          </a:p>
        </p:txBody>
      </p:sp>
    </p:spTree>
    <p:extLst>
      <p:ext uri="{BB962C8B-B14F-4D97-AF65-F5344CB8AC3E}">
        <p14:creationId xmlns:p14="http://schemas.microsoft.com/office/powerpoint/2010/main" val="195945293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21"/>
                                        </p:tgtEl>
                                        <p:attrNameLst>
                                          <p:attrName>style.visibility</p:attrName>
                                        </p:attrNameLst>
                                      </p:cBhvr>
                                      <p:to>
                                        <p:strVal val="visible"/>
                                      </p:to>
                                    </p:set>
                                    <p:anim calcmode="lin" valueType="num">
                                      <p:cBhvr additive="base">
                                        <p:cTn id="7" dur="500"/>
                                        <p:tgtEl>
                                          <p:spTgt spid="421"/>
                                        </p:tgtEl>
                                        <p:attrNameLst>
                                          <p:attrName>ppt_x</p:attrName>
                                        </p:attrNameLst>
                                      </p:cBhvr>
                                      <p:tavLst>
                                        <p:tav tm="0">
                                          <p:val>
                                            <p:strVal val="#ppt_x-#ppt_w*1.125000"/>
                                          </p:val>
                                        </p:tav>
                                        <p:tav tm="100000">
                                          <p:val>
                                            <p:strVal val="#ppt_x"/>
                                          </p:val>
                                        </p:tav>
                                      </p:tavLst>
                                    </p:anim>
                                    <p:animEffect transition="in" filter="wipe(right)">
                                      <p:cBhvr>
                                        <p:cTn id="8" dur="500"/>
                                        <p:tgtEl>
                                          <p:spTgt spid="421"/>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1000"/>
                                        <p:tgtEl>
                                          <p:spTgt spid="12">
                                            <p:txEl>
                                              <p:pRg st="0" end="0"/>
                                            </p:txEl>
                                          </p:spTgt>
                                        </p:tgtEl>
                                      </p:cBhvr>
                                    </p:animEffect>
                                    <p:anim calcmode="lin" valueType="num">
                                      <p:cBhvr>
                                        <p:cTn id="2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xmlns=""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xmlns=""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1" name="Group 420"/>
          <p:cNvGrpSpPr/>
          <p:nvPr/>
        </p:nvGrpSpPr>
        <p:grpSpPr>
          <a:xfrm>
            <a:off x="264642" y="306736"/>
            <a:ext cx="10498455" cy="784860"/>
            <a:chOff x="193" y="653"/>
            <a:chExt cx="16533" cy="1236"/>
          </a:xfrm>
        </p:grpSpPr>
        <p:sp>
          <p:nvSpPr>
            <p:cNvPr id="422" name="Text Box 421"/>
            <p:cNvSpPr txBox="1"/>
            <p:nvPr/>
          </p:nvSpPr>
          <p:spPr>
            <a:xfrm>
              <a:off x="1336" y="653"/>
              <a:ext cx="15390" cy="1123"/>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Hình </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con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vật</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nào</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dưới</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đây</a:t>
              </a: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có diện tích lớn hơn</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423" name="组合 24"/>
            <p:cNvGrpSpPr/>
            <p:nvPr/>
          </p:nvGrpSpPr>
          <p:grpSpPr>
            <a:xfrm>
              <a:off x="193" y="679"/>
              <a:ext cx="1334" cy="1210"/>
              <a:chOff x="5847673" y="161881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73" y="161881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2</a:t>
                </a:r>
              </a:p>
            </p:txBody>
          </p:sp>
        </p:grpSp>
      </p:grpSp>
      <p:pic>
        <p:nvPicPr>
          <p:cNvPr id="56" name="图片 3" descr="图片包含 物体&#10;&#10;描述已自动生成"/>
          <p:cNvPicPr>
            <a:picLocks noChangeAspect="1"/>
          </p:cNvPicPr>
          <p:nvPr/>
        </p:nvPicPr>
        <p:blipFill>
          <a:blip r:embed="rId4"/>
          <a:stretch>
            <a:fillRect/>
          </a:stretch>
        </p:blipFill>
        <p:spPr>
          <a:xfrm>
            <a:off x="9530715" y="-849630"/>
            <a:ext cx="3448685" cy="3448685"/>
          </a:xfrm>
          <a:prstGeom prst="rect">
            <a:avLst/>
          </a:prstGeom>
        </p:spPr>
      </p:pic>
      <p:pic>
        <p:nvPicPr>
          <p:cNvPr id="3" name="Picture 2">
            <a:extLst>
              <a:ext uri="{FF2B5EF4-FFF2-40B4-BE49-F238E27FC236}">
                <a16:creationId xmlns:a16="http://schemas.microsoft.com/office/drawing/2014/main" xmlns="" id="{FFFF1731-2CBB-4645-AF5A-C75632576D02}"/>
              </a:ext>
            </a:extLst>
          </p:cNvPr>
          <p:cNvPicPr>
            <a:picLocks noChangeAspect="1"/>
          </p:cNvPicPr>
          <p:nvPr/>
        </p:nvPicPr>
        <p:blipFill>
          <a:blip r:embed="rId5"/>
          <a:stretch>
            <a:fillRect/>
          </a:stretch>
        </p:blipFill>
        <p:spPr>
          <a:xfrm>
            <a:off x="1828800" y="1433512"/>
            <a:ext cx="8210550" cy="2867025"/>
          </a:xfrm>
          <a:prstGeom prst="rect">
            <a:avLst/>
          </a:prstGeom>
        </p:spPr>
      </p:pic>
      <p:sp>
        <p:nvSpPr>
          <p:cNvPr id="24" name="Pentagon 9">
            <a:extLst>
              <a:ext uri="{FF2B5EF4-FFF2-40B4-BE49-F238E27FC236}">
                <a16:creationId xmlns:a16="http://schemas.microsoft.com/office/drawing/2014/main" xmlns="" id="{F5E9D809-6E66-4E43-86DC-7ECC66AAB8B1}"/>
              </a:ext>
            </a:extLst>
          </p:cNvPr>
          <p:cNvSpPr/>
          <p:nvPr/>
        </p:nvSpPr>
        <p:spPr>
          <a:xfrm>
            <a:off x="2007785" y="4810125"/>
            <a:ext cx="7955365" cy="1104900"/>
          </a:xfrm>
          <a:prstGeom prst="homePlate">
            <a:avLst/>
          </a:prstGeom>
          <a:solidFill>
            <a:srgbClr val="FFFF00"/>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srgbClr val="C00000"/>
                </a:solidFill>
                <a:cs typeface="Arial" panose="020B0604020202020204" pitchFamily="34" charset="0"/>
              </a:rPr>
              <a:t>Để so sánh diện tích của hai con vật em đã làm như thế nào?</a:t>
            </a:r>
            <a:endParaRPr kumimoji="0" lang="en-US" sz="3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xmlns="" id="{F9F0D048-C229-4052-9BE0-A657619CFC9B}"/>
              </a:ext>
            </a:extLst>
          </p:cNvPr>
          <p:cNvSpPr txBox="1"/>
          <p:nvPr/>
        </p:nvSpPr>
        <p:spPr>
          <a:xfrm>
            <a:off x="2000250" y="4371975"/>
            <a:ext cx="9639300" cy="1569660"/>
          </a:xfrm>
          <a:prstGeom prst="rect">
            <a:avLst/>
          </a:prstGeom>
          <a:noFill/>
        </p:spPr>
        <p:txBody>
          <a:bodyPr wrap="square" rtlCol="0">
            <a:spAutoFit/>
          </a:bodyPr>
          <a:lstStyle/>
          <a:p>
            <a:r>
              <a:rPr lang="vi-VN" sz="3200" b="1" dirty="0">
                <a:solidFill>
                  <a:srgbClr val="0070C0"/>
                </a:solidFill>
                <a:latin typeface="Calibri" panose="020F0502020204030204" pitchFamily="34" charset="0"/>
                <a:cs typeface="Calibri" panose="020F0502020204030204" pitchFamily="34" charset="0"/>
              </a:rPr>
              <a:t>Con voi màu vàng gồm 29 ô vuông. </a:t>
            </a:r>
          </a:p>
          <a:p>
            <a:r>
              <a:rPr lang="vi-VN" sz="3200" b="1" dirty="0">
                <a:solidFill>
                  <a:srgbClr val="0070C0"/>
                </a:solidFill>
                <a:latin typeface="Calibri" panose="020F0502020204030204" pitchFamily="34" charset="0"/>
                <a:cs typeface="Calibri" panose="020F0502020204030204" pitchFamily="34" charset="0"/>
              </a:rPr>
              <a:t>Con cá màu xanh gồm 28 ô vuông. </a:t>
            </a:r>
          </a:p>
          <a:p>
            <a:r>
              <a:rPr lang="vi-VN" sz="3200" b="1" dirty="0">
                <a:solidFill>
                  <a:srgbClr val="0070C0"/>
                </a:solidFill>
                <a:latin typeface="Calibri" panose="020F0502020204030204" pitchFamily="34" charset="0"/>
                <a:cs typeface="Calibri" panose="020F0502020204030204" pitchFamily="34" charset="0"/>
              </a:rPr>
              <a:t>Vậy diện tích hình con voi lớn hơn diện tích hình con cá. </a:t>
            </a:r>
            <a:endParaRPr lang="en-US" sz="32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560325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1000"/>
                                        <p:tgtEl>
                                          <p:spTgt spid="5">
                                            <p:txEl>
                                              <p:pRg st="0" end="0"/>
                                            </p:txEl>
                                          </p:spTgt>
                                        </p:tgtEl>
                                      </p:cBhvr>
                                    </p:animEffect>
                                    <p:anim calcmode="lin" valueType="num">
                                      <p:cBhvr>
                                        <p:cTn id="2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fade">
                                      <p:cBhvr>
                                        <p:cTn id="29" dur="1000"/>
                                        <p:tgtEl>
                                          <p:spTgt spid="5">
                                            <p:txEl>
                                              <p:pRg st="1" end="1"/>
                                            </p:txEl>
                                          </p:spTgt>
                                        </p:tgtEl>
                                      </p:cBhvr>
                                    </p:animEffect>
                                    <p:anim calcmode="lin" valueType="num">
                                      <p:cBhvr>
                                        <p:cTn id="3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fade">
                                      <p:cBhvr>
                                        <p:cTn id="36" dur="1000"/>
                                        <p:tgtEl>
                                          <p:spTgt spid="5">
                                            <p:txEl>
                                              <p:pRg st="2" end="2"/>
                                            </p:txEl>
                                          </p:spTgt>
                                        </p:tgtEl>
                                      </p:cBhvr>
                                    </p:animEffect>
                                    <p:anim calcmode="lin" valueType="num">
                                      <p:cBhvr>
                                        <p:cTn id="3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xmlns=""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xmlns=""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1" name="Group 420"/>
          <p:cNvGrpSpPr/>
          <p:nvPr/>
        </p:nvGrpSpPr>
        <p:grpSpPr>
          <a:xfrm>
            <a:off x="689525" y="770826"/>
            <a:ext cx="10292715" cy="785495"/>
            <a:chOff x="193" y="653"/>
            <a:chExt cx="16209" cy="1237"/>
          </a:xfrm>
        </p:grpSpPr>
        <p:sp>
          <p:nvSpPr>
            <p:cNvPr id="422" name="Text Box 421"/>
            <p:cNvSpPr txBox="1"/>
            <p:nvPr/>
          </p:nvSpPr>
          <p:spPr>
            <a:xfrm>
              <a:off x="1552" y="653"/>
              <a:ext cx="14850" cy="1123"/>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So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sánh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diện</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tích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với</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diện</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tích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B.</a:t>
              </a: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3</a:t>
                </a:r>
              </a:p>
            </p:txBody>
          </p:sp>
        </p:grpSp>
      </p:grpSp>
      <p:pic>
        <p:nvPicPr>
          <p:cNvPr id="56" name="图片 3" descr="图片包含 物体&#10;&#10;描述已自动生成"/>
          <p:cNvPicPr>
            <a:picLocks noChangeAspect="1"/>
          </p:cNvPicPr>
          <p:nvPr/>
        </p:nvPicPr>
        <p:blipFill>
          <a:blip r:embed="rId4"/>
          <a:stretch>
            <a:fillRect/>
          </a:stretch>
        </p:blipFill>
        <p:spPr>
          <a:xfrm>
            <a:off x="9530715" y="-849630"/>
            <a:ext cx="3448685" cy="3448685"/>
          </a:xfrm>
          <a:prstGeom prst="rect">
            <a:avLst/>
          </a:prstGeom>
        </p:spPr>
      </p:pic>
      <p:pic>
        <p:nvPicPr>
          <p:cNvPr id="3" name="Picture 2">
            <a:extLst>
              <a:ext uri="{FF2B5EF4-FFF2-40B4-BE49-F238E27FC236}">
                <a16:creationId xmlns:a16="http://schemas.microsoft.com/office/drawing/2014/main" xmlns="" id="{E527FD31-3B4D-409B-8BA8-AAB284C4F70F}"/>
              </a:ext>
            </a:extLst>
          </p:cNvPr>
          <p:cNvPicPr>
            <a:picLocks noChangeAspect="1"/>
          </p:cNvPicPr>
          <p:nvPr/>
        </p:nvPicPr>
        <p:blipFill>
          <a:blip r:embed="rId5"/>
          <a:stretch>
            <a:fillRect/>
          </a:stretch>
        </p:blipFill>
        <p:spPr>
          <a:xfrm>
            <a:off x="552450" y="1933575"/>
            <a:ext cx="5718947" cy="3286125"/>
          </a:xfrm>
          <a:prstGeom prst="rect">
            <a:avLst/>
          </a:prstGeom>
        </p:spPr>
      </p:pic>
      <p:sp>
        <p:nvSpPr>
          <p:cNvPr id="4" name="TextBox 3">
            <a:extLst>
              <a:ext uri="{FF2B5EF4-FFF2-40B4-BE49-F238E27FC236}">
                <a16:creationId xmlns:a16="http://schemas.microsoft.com/office/drawing/2014/main" xmlns="" id="{DA6800E7-D04F-4FC3-8707-4DE7AD2EED5D}"/>
              </a:ext>
            </a:extLst>
          </p:cNvPr>
          <p:cNvSpPr txBox="1"/>
          <p:nvPr/>
        </p:nvSpPr>
        <p:spPr>
          <a:xfrm>
            <a:off x="6324600" y="2609850"/>
            <a:ext cx="5486400" cy="2308324"/>
          </a:xfrm>
          <a:prstGeom prst="rect">
            <a:avLst/>
          </a:prstGeom>
          <a:noFill/>
        </p:spPr>
        <p:txBody>
          <a:bodyPr wrap="square" rtlCol="0">
            <a:spAutoFit/>
          </a:bodyPr>
          <a:lstStyle/>
          <a:p>
            <a:pPr marL="571500" indent="-571500" algn="just">
              <a:buFont typeface="Arial" panose="020B0604020202020204" pitchFamily="34" charset="0"/>
              <a:buChar char="•"/>
            </a:pPr>
            <a:r>
              <a:rPr lang="en-US" sz="3600" b="1" i="0" dirty="0" err="1">
                <a:solidFill>
                  <a:srgbClr val="0070C0"/>
                </a:solidFill>
                <a:effectLst/>
                <a:latin typeface="Calibri" panose="020F0502020204030204" pitchFamily="34" charset="0"/>
                <a:cs typeface="Calibri" panose="020F0502020204030204" pitchFamily="34" charset="0"/>
              </a:rPr>
              <a:t>Hình</a:t>
            </a:r>
            <a:r>
              <a:rPr lang="en-US" sz="3600" b="1" i="0" dirty="0">
                <a:solidFill>
                  <a:srgbClr val="0070C0"/>
                </a:solidFill>
                <a:effectLst/>
                <a:latin typeface="Calibri" panose="020F0502020204030204" pitchFamily="34" charset="0"/>
                <a:cs typeface="Calibri" panose="020F0502020204030204" pitchFamily="34" charset="0"/>
              </a:rPr>
              <a:t> A </a:t>
            </a:r>
            <a:r>
              <a:rPr lang="en-US" sz="3600" b="1" i="0" dirty="0" err="1">
                <a:solidFill>
                  <a:srgbClr val="0070C0"/>
                </a:solidFill>
                <a:effectLst/>
                <a:latin typeface="Calibri" panose="020F0502020204030204" pitchFamily="34" charset="0"/>
                <a:cs typeface="Calibri" panose="020F0502020204030204" pitchFamily="34" charset="0"/>
              </a:rPr>
              <a:t>gồm</a:t>
            </a:r>
            <a:r>
              <a:rPr lang="en-US" sz="3600" b="1" i="0" dirty="0">
                <a:solidFill>
                  <a:srgbClr val="0070C0"/>
                </a:solidFill>
                <a:effectLst/>
                <a:latin typeface="Calibri" panose="020F0502020204030204" pitchFamily="34" charset="0"/>
                <a:cs typeface="Calibri" panose="020F0502020204030204" pitchFamily="34" charset="0"/>
              </a:rPr>
              <a:t> 4 ô </a:t>
            </a:r>
            <a:r>
              <a:rPr lang="en-US" sz="3600" b="1" i="0" dirty="0" err="1">
                <a:solidFill>
                  <a:srgbClr val="0070C0"/>
                </a:solidFill>
                <a:effectLst/>
                <a:latin typeface="Calibri" panose="020F0502020204030204" pitchFamily="34" charset="0"/>
                <a:cs typeface="Calibri" panose="020F0502020204030204" pitchFamily="34" charset="0"/>
              </a:rPr>
              <a:t>vuông</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hình</a:t>
            </a:r>
            <a:r>
              <a:rPr lang="en-US" sz="3600" b="1" i="0" dirty="0">
                <a:solidFill>
                  <a:srgbClr val="0070C0"/>
                </a:solidFill>
                <a:effectLst/>
                <a:latin typeface="Calibri" panose="020F0502020204030204" pitchFamily="34" charset="0"/>
                <a:cs typeface="Calibri" panose="020F0502020204030204" pitchFamily="34" charset="0"/>
              </a:rPr>
              <a:t> B </a:t>
            </a:r>
            <a:r>
              <a:rPr lang="en-US" sz="3600" b="1" i="0" dirty="0" err="1">
                <a:solidFill>
                  <a:srgbClr val="0070C0"/>
                </a:solidFill>
                <a:effectLst/>
                <a:latin typeface="Calibri" panose="020F0502020204030204" pitchFamily="34" charset="0"/>
                <a:cs typeface="Calibri" panose="020F0502020204030204" pitchFamily="34" charset="0"/>
              </a:rPr>
              <a:t>gồm</a:t>
            </a:r>
            <a:r>
              <a:rPr lang="en-US" sz="3600" b="1" i="0" dirty="0">
                <a:solidFill>
                  <a:srgbClr val="0070C0"/>
                </a:solidFill>
                <a:effectLst/>
                <a:latin typeface="Calibri" panose="020F0502020204030204" pitchFamily="34" charset="0"/>
                <a:cs typeface="Calibri" panose="020F0502020204030204" pitchFamily="34" charset="0"/>
              </a:rPr>
              <a:t> 4 ô </a:t>
            </a:r>
            <a:r>
              <a:rPr lang="en-US" sz="3600" b="1" i="0" dirty="0" err="1">
                <a:solidFill>
                  <a:srgbClr val="0070C0"/>
                </a:solidFill>
                <a:effectLst/>
                <a:latin typeface="Calibri" panose="020F0502020204030204" pitchFamily="34" charset="0"/>
                <a:cs typeface="Calibri" panose="020F0502020204030204" pitchFamily="34" charset="0"/>
              </a:rPr>
              <a:t>vuông</a:t>
            </a:r>
            <a:r>
              <a:rPr lang="en-US" sz="3600" b="1" i="0" dirty="0">
                <a:solidFill>
                  <a:srgbClr val="0070C0"/>
                </a:solidFill>
                <a:effectLst/>
                <a:latin typeface="Calibri" panose="020F0502020204030204" pitchFamily="34" charset="0"/>
                <a:cs typeface="Calibri" panose="020F0502020204030204" pitchFamily="34" charset="0"/>
              </a:rPr>
              <a:t>. </a:t>
            </a:r>
          </a:p>
          <a:p>
            <a:pPr algn="just"/>
            <a:r>
              <a:rPr lang="en-US" sz="3600" b="1" i="0" dirty="0" err="1">
                <a:solidFill>
                  <a:srgbClr val="0070C0"/>
                </a:solidFill>
                <a:effectLst/>
                <a:latin typeface="Calibri" panose="020F0502020204030204" pitchFamily="34" charset="0"/>
                <a:cs typeface="Calibri" panose="020F0502020204030204" pitchFamily="34" charset="0"/>
              </a:rPr>
              <a:t>Vậy</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diện</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tích</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hình</a:t>
            </a:r>
            <a:r>
              <a:rPr lang="en-US" sz="3600" b="1" i="0" dirty="0">
                <a:solidFill>
                  <a:srgbClr val="0070C0"/>
                </a:solidFill>
                <a:effectLst/>
                <a:latin typeface="Calibri" panose="020F0502020204030204" pitchFamily="34" charset="0"/>
                <a:cs typeface="Calibri" panose="020F0502020204030204" pitchFamily="34" charset="0"/>
              </a:rPr>
              <a:t> A </a:t>
            </a:r>
            <a:r>
              <a:rPr lang="en-US" sz="3600" b="1" i="0" dirty="0" err="1">
                <a:solidFill>
                  <a:srgbClr val="0070C0"/>
                </a:solidFill>
                <a:effectLst/>
                <a:latin typeface="Calibri" panose="020F0502020204030204" pitchFamily="34" charset="0"/>
                <a:cs typeface="Calibri" panose="020F0502020204030204" pitchFamily="34" charset="0"/>
              </a:rPr>
              <a:t>và</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hình</a:t>
            </a:r>
            <a:r>
              <a:rPr lang="en-US" sz="3600" b="1" i="0" dirty="0">
                <a:solidFill>
                  <a:srgbClr val="0070C0"/>
                </a:solidFill>
                <a:effectLst/>
                <a:latin typeface="Calibri" panose="020F0502020204030204" pitchFamily="34" charset="0"/>
                <a:cs typeface="Calibri" panose="020F0502020204030204" pitchFamily="34" charset="0"/>
              </a:rPr>
              <a:t> B </a:t>
            </a:r>
            <a:r>
              <a:rPr lang="en-US" sz="3600" b="1" i="0" dirty="0" err="1">
                <a:solidFill>
                  <a:srgbClr val="0070C0"/>
                </a:solidFill>
                <a:effectLst/>
                <a:latin typeface="Calibri" panose="020F0502020204030204" pitchFamily="34" charset="0"/>
                <a:cs typeface="Calibri" panose="020F0502020204030204" pitchFamily="34" charset="0"/>
              </a:rPr>
              <a:t>bằng</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nhau</a:t>
            </a:r>
            <a:r>
              <a:rPr lang="en-US" sz="3600" b="1" i="0" dirty="0">
                <a:solidFill>
                  <a:srgbClr val="0070C0"/>
                </a:solidFill>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124442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21"/>
                                        </p:tgtEl>
                                        <p:attrNameLst>
                                          <p:attrName>style.visibility</p:attrName>
                                        </p:attrNameLst>
                                      </p:cBhvr>
                                      <p:to>
                                        <p:strVal val="visible"/>
                                      </p:to>
                                    </p:set>
                                    <p:anim calcmode="lin" valueType="num">
                                      <p:cBhvr additive="base">
                                        <p:cTn id="7" dur="500"/>
                                        <p:tgtEl>
                                          <p:spTgt spid="421"/>
                                        </p:tgtEl>
                                        <p:attrNameLst>
                                          <p:attrName>ppt_x</p:attrName>
                                        </p:attrNameLst>
                                      </p:cBhvr>
                                      <p:tavLst>
                                        <p:tav tm="0">
                                          <p:val>
                                            <p:strVal val="#ppt_x-#ppt_w*1.125000"/>
                                          </p:val>
                                        </p:tav>
                                        <p:tav tm="100000">
                                          <p:val>
                                            <p:strVal val="#ppt_x"/>
                                          </p:val>
                                        </p:tav>
                                      </p:tavLst>
                                    </p:anim>
                                    <p:animEffect transition="in" filter="wipe(right)">
                                      <p:cBhvr>
                                        <p:cTn id="8" dur="500"/>
                                        <p:tgtEl>
                                          <p:spTgt spid="421"/>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barn(inVertical)">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5" name="图片 4"/>
          <p:cNvPicPr>
            <a:picLocks noChangeAspect="1"/>
          </p:cNvPicPr>
          <p:nvPr/>
        </p:nvPicPr>
        <p:blipFill>
          <a:blip r:embed="rId3"/>
          <a:stretch>
            <a:fillRect/>
          </a:stretch>
        </p:blipFill>
        <p:spPr>
          <a:xfrm>
            <a:off x="-3276600" y="-2411730"/>
            <a:ext cx="11682095" cy="1168209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196" y="4447382"/>
            <a:ext cx="4500000" cy="2500000"/>
          </a:xfrm>
          <a:prstGeom prst="rect">
            <a:avLst/>
          </a:prstGeom>
        </p:spPr>
      </p:pic>
      <p:pic>
        <p:nvPicPr>
          <p:cNvPr id="7" name="图片 6"/>
          <p:cNvPicPr>
            <a:picLocks noChangeAspect="1"/>
          </p:cNvPicPr>
          <p:nvPr/>
        </p:nvPicPr>
        <p:blipFill>
          <a:blip r:embed="rId5"/>
          <a:stretch>
            <a:fillRect/>
          </a:stretch>
        </p:blipFill>
        <p:spPr>
          <a:xfrm>
            <a:off x="4732020" y="0"/>
            <a:ext cx="6953885" cy="6302375"/>
          </a:xfrm>
          <a:prstGeom prst="rect">
            <a:avLst/>
          </a:prstGeom>
        </p:spPr>
      </p:pic>
      <p:pic>
        <p:nvPicPr>
          <p:cNvPr id="4"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r="89667" b="49147"/>
          <a:stretch>
            <a:fillRect/>
          </a:stretch>
        </p:blipFill>
        <p:spPr>
          <a:xfrm>
            <a:off x="0" y="635"/>
            <a:ext cx="1259840" cy="6858000"/>
          </a:xfrm>
          <a:prstGeom prst="rect">
            <a:avLst/>
          </a:prstGeom>
        </p:spPr>
      </p:pic>
      <p:pic>
        <p:nvPicPr>
          <p:cNvPr id="3" name="Picture 2">
            <a:extLst>
              <a:ext uri="{FF2B5EF4-FFF2-40B4-BE49-F238E27FC236}">
                <a16:creationId xmlns:a16="http://schemas.microsoft.com/office/drawing/2014/main" xmlns="" id="{F8F89318-B073-4D1B-9AD3-EB24ABDD44C2}"/>
              </a:ext>
            </a:extLst>
          </p:cNvPr>
          <p:cNvPicPr>
            <a:picLocks noChangeAspect="1"/>
          </p:cNvPicPr>
          <p:nvPr/>
        </p:nvPicPr>
        <p:blipFill>
          <a:blip r:embed="rId6"/>
          <a:stretch>
            <a:fillRect/>
          </a:stretch>
        </p:blipFill>
        <p:spPr>
          <a:xfrm>
            <a:off x="5434626" y="2199885"/>
            <a:ext cx="5139373" cy="2517866"/>
          </a:xfrm>
          <a:prstGeom prst="rect">
            <a:avLst/>
          </a:prstGeom>
        </p:spPr>
      </p:pic>
    </p:spTree>
    <p:extLst>
      <p:ext uri="{BB962C8B-B14F-4D97-AF65-F5344CB8AC3E}">
        <p14:creationId xmlns:p14="http://schemas.microsoft.com/office/powerpoint/2010/main" val="327815280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xmlns="" id="{49FD03D9-A826-4244-893F-863D5B02B952}"/>
              </a:ext>
            </a:extLst>
          </p:cNvPr>
          <p:cNvSpPr/>
          <p:nvPr/>
        </p:nvSpPr>
        <p:spPr>
          <a:xfrm>
            <a:off x="898491" y="711200"/>
            <a:ext cx="10395017" cy="5797984"/>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图片 4">
            <a:extLst>
              <a:ext uri="{FF2B5EF4-FFF2-40B4-BE49-F238E27FC236}">
                <a16:creationId xmlns:a16="http://schemas.microsoft.com/office/drawing/2014/main" xmlns="" id="{84BBEF63-15E2-485D-B83E-A6307B2169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860"/>
            <a:ext cx="12192000" cy="6095140"/>
          </a:xfrm>
          <a:prstGeom prst="rect">
            <a:avLst/>
          </a:prstGeom>
        </p:spPr>
      </p:pic>
      <p:sp>
        <p:nvSpPr>
          <p:cNvPr id="19" name="文本框 18">
            <a:extLst>
              <a:ext uri="{FF2B5EF4-FFF2-40B4-BE49-F238E27FC236}">
                <a16:creationId xmlns:a16="http://schemas.microsoft.com/office/drawing/2014/main" xmlns="" id="{4E1778F6-3BC8-441B-90F6-5883080CEAF0}"/>
              </a:ext>
            </a:extLst>
          </p:cNvPr>
          <p:cNvSpPr txBox="1"/>
          <p:nvPr/>
        </p:nvSpPr>
        <p:spPr>
          <a:xfrm>
            <a:off x="2695575" y="1933424"/>
            <a:ext cx="7179946" cy="3539430"/>
          </a:xfrm>
          <a:prstGeom prst="rect">
            <a:avLst/>
          </a:prstGeom>
          <a:noFill/>
        </p:spPr>
        <p:txBody>
          <a:bodyPr wrap="square" rtlCol="0">
            <a:spAutoFit/>
          </a:bodyPr>
          <a:lstStyle/>
          <a:p>
            <a:pPr lvl="0" algn="just"/>
            <a:r>
              <a:rPr lang="vi-VN" altLang="zh-CN" sz="2800" b="1" dirty="0">
                <a:solidFill>
                  <a:srgbClr val="7030A0"/>
                </a:solidFill>
                <a:effectLst>
                  <a:glow rad="152400">
                    <a:prstClr val="white">
                      <a:alpha val="40000"/>
                    </a:prstClr>
                  </a:glow>
                </a:effectLst>
                <a:latin typeface="Calibri" panose="020F0502020204030204" pitchFamily="34" charset="0"/>
                <a:ea typeface="小单纯体" panose="02010601030101010101" pitchFamily="2" charset="-122"/>
                <a:cs typeface="Calibri" panose="020F0502020204030204" pitchFamily="34" charset="0"/>
              </a:rPr>
              <a:t>- Có biểu tượng về diện tích một hình</a:t>
            </a:r>
          </a:p>
          <a:p>
            <a:pPr lvl="0" algn="just"/>
            <a:r>
              <a:rPr lang="vi-VN" altLang="zh-CN" sz="2800" b="1" dirty="0">
                <a:solidFill>
                  <a:srgbClr val="7030A0"/>
                </a:solidFill>
                <a:effectLst>
                  <a:glow rad="152400">
                    <a:prstClr val="white">
                      <a:alpha val="40000"/>
                    </a:prstClr>
                  </a:glow>
                </a:effectLst>
                <a:latin typeface="Calibri" panose="020F0502020204030204" pitchFamily="34" charset="0"/>
                <a:ea typeface="小单纯体" panose="02010601030101010101" pitchFamily="2" charset="-122"/>
                <a:cs typeface="Calibri" panose="020F0502020204030204" pitchFamily="34" charset="0"/>
              </a:rPr>
              <a:t>- Nhận biết được diện </a:t>
            </a:r>
            <a:r>
              <a:rPr lang="en-US" altLang="zh-CN" sz="2800" b="1" dirty="0" err="1">
                <a:solidFill>
                  <a:srgbClr val="7030A0"/>
                </a:solidFill>
                <a:effectLst>
                  <a:glow rad="152400">
                    <a:prstClr val="white">
                      <a:alpha val="40000"/>
                    </a:prstClr>
                  </a:glow>
                </a:effectLst>
                <a:latin typeface="Calibri" panose="020F0502020204030204" pitchFamily="34" charset="0"/>
                <a:ea typeface="小单纯体" panose="02010601030101010101" pitchFamily="2" charset="-122"/>
                <a:cs typeface="Calibri" panose="020F0502020204030204" pitchFamily="34" charset="0"/>
              </a:rPr>
              <a:t>tích</a:t>
            </a:r>
            <a:r>
              <a:rPr lang="vi-VN" altLang="zh-CN" sz="2800" b="1" dirty="0">
                <a:solidFill>
                  <a:srgbClr val="7030A0"/>
                </a:solidFill>
                <a:effectLst>
                  <a:glow rad="152400">
                    <a:prstClr val="white">
                      <a:alpha val="40000"/>
                    </a:prstClr>
                  </a:glow>
                </a:effectLst>
                <a:latin typeface="Calibri" panose="020F0502020204030204" pitchFamily="34" charset="0"/>
                <a:ea typeface="小单纯体" panose="02010601030101010101" pitchFamily="2" charset="-122"/>
                <a:cs typeface="Calibri" panose="020F0502020204030204" pitchFamily="34" charset="0"/>
              </a:rPr>
              <a:t> của một hình thông qua các tính chất bao gồm: mối liên hệ so sánh giữa diện tích hai hình mà hình lớn chứa hình bé, mối liện hệ về diện tích hình lớn bằng tổng diện tích hai hình bé</a:t>
            </a:r>
          </a:p>
          <a:p>
            <a:pPr lvl="0" algn="just"/>
            <a:r>
              <a:rPr lang="vi-VN" altLang="zh-CN" sz="2800" b="1" dirty="0">
                <a:solidFill>
                  <a:srgbClr val="7030A0"/>
                </a:solidFill>
                <a:effectLst>
                  <a:glow rad="152400">
                    <a:prstClr val="white">
                      <a:alpha val="40000"/>
                    </a:prstClr>
                  </a:glow>
                </a:effectLst>
                <a:latin typeface="Calibri" panose="020F0502020204030204" pitchFamily="34" charset="0"/>
                <a:ea typeface="小单纯体" panose="02010601030101010101" pitchFamily="2" charset="-122"/>
                <a:cs typeface="Calibri" panose="020F0502020204030204" pitchFamily="34" charset="0"/>
              </a:rPr>
              <a:t>- Tính được diện tích hình vẽ trên lưới kẻ ô vuông với đơn vị quy ước là ô vuông</a:t>
            </a:r>
          </a:p>
        </p:txBody>
      </p:sp>
      <p:pic>
        <p:nvPicPr>
          <p:cNvPr id="24" name="图片 23">
            <a:extLst>
              <a:ext uri="{FF2B5EF4-FFF2-40B4-BE49-F238E27FC236}">
                <a16:creationId xmlns:a16="http://schemas.microsoft.com/office/drawing/2014/main" xmlns="" id="{C3DD9DB0-2C7E-4A9B-AF25-329A8B5326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a:off x="1610077" y="1790990"/>
            <a:ext cx="1220693" cy="853697"/>
          </a:xfrm>
          <a:prstGeom prst="rect">
            <a:avLst/>
          </a:prstGeom>
        </p:spPr>
      </p:pic>
      <p:pic>
        <p:nvPicPr>
          <p:cNvPr id="25" name="图片 24">
            <a:extLst>
              <a:ext uri="{FF2B5EF4-FFF2-40B4-BE49-F238E27FC236}">
                <a16:creationId xmlns:a16="http://schemas.microsoft.com/office/drawing/2014/main" xmlns="" id="{A18C7828-70D2-4B28-9A79-4375B33BD1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a:off x="1610078" y="2989551"/>
            <a:ext cx="1220693" cy="853697"/>
          </a:xfrm>
          <a:prstGeom prst="rect">
            <a:avLst/>
          </a:prstGeom>
        </p:spPr>
      </p:pic>
      <p:pic>
        <p:nvPicPr>
          <p:cNvPr id="4" name="Picture 3">
            <a:extLst>
              <a:ext uri="{FF2B5EF4-FFF2-40B4-BE49-F238E27FC236}">
                <a16:creationId xmlns:a16="http://schemas.microsoft.com/office/drawing/2014/main" xmlns="" id="{64878C86-C718-4003-8A9D-627E8FB62EDE}"/>
              </a:ext>
            </a:extLst>
          </p:cNvPr>
          <p:cNvPicPr>
            <a:picLocks noChangeAspect="1"/>
          </p:cNvPicPr>
          <p:nvPr/>
        </p:nvPicPr>
        <p:blipFill>
          <a:blip r:embed="rId5"/>
          <a:stretch>
            <a:fillRect/>
          </a:stretch>
        </p:blipFill>
        <p:spPr>
          <a:xfrm>
            <a:off x="3745001" y="1007709"/>
            <a:ext cx="5273497" cy="823031"/>
          </a:xfrm>
          <a:prstGeom prst="rect">
            <a:avLst/>
          </a:prstGeom>
        </p:spPr>
      </p:pic>
    </p:spTree>
    <p:extLst>
      <p:ext uri="{BB962C8B-B14F-4D97-AF65-F5344CB8AC3E}">
        <p14:creationId xmlns:p14="http://schemas.microsoft.com/office/powerpoint/2010/main" val="4407636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7CBEE254-F431-4167-8641-2442002848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8"/>
          <a:stretch/>
        </p:blipFill>
        <p:spPr>
          <a:xfrm>
            <a:off x="0" y="-1"/>
            <a:ext cx="12973378" cy="6858001"/>
          </a:xfrm>
          <a:prstGeom prst="rect">
            <a:avLst/>
          </a:prstGeom>
        </p:spPr>
      </p:pic>
      <p:sp>
        <p:nvSpPr>
          <p:cNvPr id="4" name="椭圆 3">
            <a:extLst>
              <a:ext uri="{FF2B5EF4-FFF2-40B4-BE49-F238E27FC236}">
                <a16:creationId xmlns:a16="http://schemas.microsoft.com/office/drawing/2014/main" xmlns="" id="{046EF372-D0F7-438C-991A-8A6167F47968}"/>
              </a:ext>
            </a:extLst>
          </p:cNvPr>
          <p:cNvSpPr/>
          <p:nvPr/>
        </p:nvSpPr>
        <p:spPr>
          <a:xfrm rot="920767">
            <a:off x="4113440" y="1340867"/>
            <a:ext cx="4746496" cy="4559025"/>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文本框 5">
            <a:extLst>
              <a:ext uri="{FF2B5EF4-FFF2-40B4-BE49-F238E27FC236}">
                <a16:creationId xmlns:a16="http://schemas.microsoft.com/office/drawing/2014/main" xmlns="" id="{E6B3A468-069C-4283-B4C3-5A3D00F7EEC2}"/>
              </a:ext>
            </a:extLst>
          </p:cNvPr>
          <p:cNvSpPr txBox="1"/>
          <p:nvPr/>
        </p:nvSpPr>
        <p:spPr>
          <a:xfrm>
            <a:off x="4187056" y="2558550"/>
            <a:ext cx="447119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FF0000"/>
                </a:solidFill>
                <a:effectLst>
                  <a:glow rad="152400">
                    <a:prstClr val="white">
                      <a:alpha val="40000"/>
                    </a:prstClr>
                  </a:glow>
                  <a:outerShdw blurRad="38100" dist="38100" dir="2700000" algn="tl">
                    <a:srgbClr val="000000">
                      <a:alpha val="43137"/>
                    </a:srgbClr>
                  </a:outerShdw>
                </a:effectLst>
                <a:uLnTx/>
                <a:uFillTx/>
                <a:latin typeface="Coiny" panose="02000903060500060000" pitchFamily="2" charset="0"/>
                <a:ea typeface="小单纯体" panose="02010601030101010101" pitchFamily="2" charset="-122"/>
                <a:cs typeface="+mn-cs"/>
              </a:rPr>
              <a:t>KHỞI ĐỘNG</a:t>
            </a:r>
            <a:endParaRPr kumimoji="0" lang="zh-CN" altLang="en-US" sz="6600" b="1" i="0" u="none" strike="noStrike" kern="1200" cap="none" spc="0" normalizeH="0" baseline="0" noProof="0" dirty="0">
              <a:ln>
                <a:noFill/>
              </a:ln>
              <a:solidFill>
                <a:srgbClr val="FF0000"/>
              </a:solidFill>
              <a:effectLst>
                <a:glow rad="152400">
                  <a:prstClr val="white">
                    <a:alpha val="40000"/>
                  </a:prstClr>
                </a:glow>
                <a:outerShdw blurRad="38100" dist="38100" dir="2700000" algn="tl">
                  <a:srgbClr val="000000">
                    <a:alpha val="43137"/>
                  </a:srgbClr>
                </a:outerShdw>
              </a:effectLst>
              <a:uLnTx/>
              <a:uFillTx/>
              <a:latin typeface="Coiny" panose="02000903060500060000" pitchFamily="2" charset="0"/>
              <a:ea typeface="小单纯体" panose="02010601030101010101" pitchFamily="2" charset="-122"/>
              <a:cs typeface="+mn-cs"/>
            </a:endParaRPr>
          </a:p>
        </p:txBody>
      </p:sp>
      <p:pic>
        <p:nvPicPr>
          <p:cNvPr id="7" name="图片 6">
            <a:extLst>
              <a:ext uri="{FF2B5EF4-FFF2-40B4-BE49-F238E27FC236}">
                <a16:creationId xmlns:a16="http://schemas.microsoft.com/office/drawing/2014/main" xmlns="" id="{A0CD6521-23D5-48FC-BC72-5B2A2B9333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rot="20009610">
            <a:off x="1420388" y="3161571"/>
            <a:ext cx="3941052" cy="2756192"/>
          </a:xfrm>
          <a:prstGeom prst="rect">
            <a:avLst/>
          </a:prstGeom>
        </p:spPr>
      </p:pic>
    </p:spTree>
    <p:extLst>
      <p:ext uri="{BB962C8B-B14F-4D97-AF65-F5344CB8AC3E}">
        <p14:creationId xmlns:p14="http://schemas.microsoft.com/office/powerpoint/2010/main" val="16879873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3"/>
            <a:stretch>
              <a:fillRect/>
            </a:stretch>
          </p:blipFill>
          <p:spPr>
            <a:xfrm>
              <a:off x="8259" y="-10"/>
              <a:ext cx="2552" cy="1282"/>
            </a:xfrm>
            <a:prstGeom prst="rect">
              <a:avLst/>
            </a:prstGeom>
            <a:noFill/>
            <a:ln w="9525">
              <a:noFill/>
            </a:ln>
          </p:spPr>
        </p:pic>
      </p:grpSp>
      <p:pic>
        <p:nvPicPr>
          <p:cNvPr id="87" name="Picture 86" descr="Picture7"/>
          <p:cNvPicPr>
            <a:picLocks noChangeAspect="1"/>
          </p:cNvPicPr>
          <p:nvPr/>
        </p:nvPicPr>
        <p:blipFill>
          <a:blip r:embed="rId4"/>
          <a:stretch>
            <a:fillRect/>
          </a:stretch>
        </p:blipFill>
        <p:spPr>
          <a:xfrm>
            <a:off x="3549650" y="611505"/>
            <a:ext cx="5175250" cy="1042670"/>
          </a:xfrm>
          <a:prstGeom prst="rect">
            <a:avLst/>
          </a:prstGeom>
        </p:spPr>
      </p:pic>
      <p:pic>
        <p:nvPicPr>
          <p:cNvPr id="90" name="图片 15"/>
          <p:cNvPicPr>
            <a:picLocks noChangeAspect="1"/>
          </p:cNvPicPr>
          <p:nvPr/>
        </p:nvPicPr>
        <p:blipFill rotWithShape="1">
          <a:blip r:embed="rId5">
            <a:extLst>
              <a:ext uri="{28A0092B-C50C-407E-A947-70E740481C1C}">
                <a14:useLocalDpi xmlns:a14="http://schemas.microsoft.com/office/drawing/2010/main" val="0"/>
              </a:ext>
            </a:extLst>
          </a:blip>
          <a:srcRect l="38681" t="55927"/>
          <a:stretch>
            <a:fillRect/>
          </a:stretch>
        </p:blipFill>
        <p:spPr>
          <a:xfrm>
            <a:off x="-265430" y="1102995"/>
            <a:ext cx="11946890" cy="5755005"/>
          </a:xfrm>
          <a:prstGeom prst="rect">
            <a:avLst/>
          </a:prstGeom>
        </p:spPr>
      </p:pic>
      <p:sp>
        <p:nvSpPr>
          <p:cNvPr id="91" name="Text Box 90"/>
          <p:cNvSpPr txBox="1"/>
          <p:nvPr/>
        </p:nvSpPr>
        <p:spPr>
          <a:xfrm>
            <a:off x="1260377" y="2445688"/>
            <a:ext cx="9753795" cy="34163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charset="0"/>
                <a:cs typeface="Calibri" panose="020F0502020204030204" charset="0"/>
              </a:rPr>
              <a:t>Luật</a:t>
            </a:r>
            <a:r>
              <a:rPr kumimoji="0" lang="en-US" sz="3600" b="1" i="0" u="none" strike="noStrike" kern="1200" cap="none" spc="0" normalizeH="0" baseline="0" noProof="0" dirty="0">
                <a:ln>
                  <a:noFill/>
                </a:ln>
                <a:solidFill>
                  <a:srgbClr val="FF0000"/>
                </a:solidFill>
                <a:effectLst/>
                <a:uLnTx/>
                <a:uFillTx/>
                <a:latin typeface="Calibri" panose="020F0502020204030204" charset="0"/>
                <a:cs typeface="Calibri" panose="020F0502020204030204" charset="0"/>
              </a:rPr>
              <a:t> chơi:</a:t>
            </a:r>
            <a:endPar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endParaRPr>
          </a:p>
          <a:p>
            <a:pPr marL="457200" lvl="0" indent="-457200" defTabSz="457200">
              <a:buFont typeface="Wingdings" panose="05000000000000000000" charset="0"/>
              <a:buChar char="Ø"/>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Nhóm</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đôi</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1 HS </a:t>
            </a:r>
            <a:r>
              <a:rPr lang="en-US" sz="3600" dirty="0" err="1">
                <a:solidFill>
                  <a:prstClr val="black"/>
                </a:solidFill>
                <a:latin typeface="Calibri" panose="020F0502020204030204" charset="0"/>
                <a:cs typeface="Calibri" panose="020F0502020204030204" charset="0"/>
              </a:rPr>
              <a:t>hỏi</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về</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cách</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tính</a:t>
            </a:r>
            <a:r>
              <a:rPr lang="en-US" sz="3600" dirty="0">
                <a:solidFill>
                  <a:prstClr val="black"/>
                </a:solidFill>
                <a:latin typeface="Calibri" panose="020F0502020204030204" charset="0"/>
                <a:cs typeface="Calibri" panose="020F0502020204030204" charset="0"/>
              </a:rPr>
              <a:t> chu vi </a:t>
            </a:r>
            <a:r>
              <a:rPr lang="en-US" sz="3600" dirty="0" err="1">
                <a:solidFill>
                  <a:prstClr val="black"/>
                </a:solidFill>
                <a:latin typeface="Calibri" panose="020F0502020204030204" charset="0"/>
                <a:cs typeface="Calibri" panose="020F0502020204030204" charset="0"/>
              </a:rPr>
              <a:t>hình</a:t>
            </a:r>
            <a:r>
              <a:rPr lang="en-US" sz="3600" dirty="0">
                <a:solidFill>
                  <a:prstClr val="black"/>
                </a:solidFill>
                <a:latin typeface="Calibri" panose="020F0502020204030204" charset="0"/>
                <a:cs typeface="Calibri" panose="020F0502020204030204" charset="0"/>
              </a:rPr>
              <a:t> tam </a:t>
            </a:r>
            <a:r>
              <a:rPr lang="en-US" sz="3600" dirty="0" err="1">
                <a:solidFill>
                  <a:prstClr val="black"/>
                </a:solidFill>
                <a:latin typeface="Calibri" panose="020F0502020204030204" charset="0"/>
                <a:cs typeface="Calibri" panose="020F0502020204030204" charset="0"/>
              </a:rPr>
              <a:t>giác</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hình</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tức</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giác</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hình</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chữ</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nhật</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và</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hình</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vuông</a:t>
            </a:r>
            <a:r>
              <a:rPr lang="en-US" sz="3600" dirty="0">
                <a:solidFill>
                  <a:prstClr val="black"/>
                </a:solidFill>
                <a:latin typeface="Calibri" panose="020F0502020204030204" charset="0"/>
                <a:cs typeface="Calibri" panose="020F0502020204030204" charset="0"/>
              </a:rPr>
              <a:t>- </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1 HS kia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viết</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câu</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trả</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lời</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tương</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ứng</a:t>
            </a:r>
            <a:endPar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Tổ nào có tất cả thành viên viết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xong</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trước</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và</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chính</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xác</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thì thắng lượt.</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291">
                                          <p:stCondLst>
                                            <p:cond delay="0"/>
                                          </p:stCondLst>
                                        </p:cTn>
                                        <p:tgtEl>
                                          <p:spTgt spid="87"/>
                                        </p:tgtEl>
                                      </p:cBhvr>
                                    </p:animEffect>
                                    <p:anim calcmode="lin" valueType="num">
                                      <p:cBhvr>
                                        <p:cTn id="8" dur="914"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9" dur="333"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0" dur="333" tmFilter="0, 0; 0.125,0.2665; 0.25,0.4; 0.375,0.465; 0.5,0.5;  0.625,0.535; 0.75,0.6; 0.875,0.7335; 1,1">
                                          <p:stCondLst>
                                            <p:cond delay="333"/>
                                          </p:stCondLst>
                                        </p:cTn>
                                        <p:tgtEl>
                                          <p:spTgt spid="8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3"/>
                                          </p:stCondLst>
                                        </p:cTn>
                                        <p:tgtEl>
                                          <p:spTgt spid="8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30"/>
                                          </p:stCondLst>
                                        </p:cTn>
                                        <p:tgtEl>
                                          <p:spTgt spid="87"/>
                                        </p:tgtEl>
                                        <p:attrNameLst>
                                          <p:attrName>ppt_y</p:attrName>
                                        </p:attrNameLst>
                                      </p:cBhvr>
                                      <p:tavLst>
                                        <p:tav tm="0" fmla="#ppt_y-sin(pi*$)/81">
                                          <p:val>
                                            <p:fltVal val="0"/>
                                          </p:val>
                                        </p:tav>
                                        <p:tav tm="100000">
                                          <p:val>
                                            <p:fltVal val="1"/>
                                          </p:val>
                                        </p:tav>
                                      </p:tavLst>
                                    </p:anim>
                                    <p:animScale>
                                      <p:cBhvr>
                                        <p:cTn id="13" dur="14">
                                          <p:stCondLst>
                                            <p:cond delay="325"/>
                                          </p:stCondLst>
                                        </p:cTn>
                                        <p:tgtEl>
                                          <p:spTgt spid="87"/>
                                        </p:tgtEl>
                                      </p:cBhvr>
                                      <p:to x="100000" y="60000"/>
                                    </p:animScale>
                                    <p:animScale>
                                      <p:cBhvr>
                                        <p:cTn id="14" dur="82" decel="50000">
                                          <p:stCondLst>
                                            <p:cond delay="339"/>
                                          </p:stCondLst>
                                        </p:cTn>
                                        <p:tgtEl>
                                          <p:spTgt spid="87"/>
                                        </p:tgtEl>
                                      </p:cBhvr>
                                      <p:to x="100000" y="100000"/>
                                    </p:animScale>
                                    <p:animScale>
                                      <p:cBhvr>
                                        <p:cTn id="15" dur="14">
                                          <p:stCondLst>
                                            <p:cond delay="657"/>
                                          </p:stCondLst>
                                        </p:cTn>
                                        <p:tgtEl>
                                          <p:spTgt spid="87"/>
                                        </p:tgtEl>
                                      </p:cBhvr>
                                      <p:to x="100000" y="80000"/>
                                    </p:animScale>
                                    <p:animScale>
                                      <p:cBhvr>
                                        <p:cTn id="16" dur="82" decel="50000">
                                          <p:stCondLst>
                                            <p:cond delay="671"/>
                                          </p:stCondLst>
                                        </p:cTn>
                                        <p:tgtEl>
                                          <p:spTgt spid="87"/>
                                        </p:tgtEl>
                                      </p:cBhvr>
                                      <p:to x="100000" y="100000"/>
                                    </p:animScale>
                                    <p:animScale>
                                      <p:cBhvr>
                                        <p:cTn id="17" dur="14">
                                          <p:stCondLst>
                                            <p:cond delay="822"/>
                                          </p:stCondLst>
                                        </p:cTn>
                                        <p:tgtEl>
                                          <p:spTgt spid="87"/>
                                        </p:tgtEl>
                                      </p:cBhvr>
                                      <p:to x="100000" y="90000"/>
                                    </p:animScale>
                                    <p:animScale>
                                      <p:cBhvr>
                                        <p:cTn id="18" dur="82" decel="50000">
                                          <p:stCondLst>
                                            <p:cond delay="836"/>
                                          </p:stCondLst>
                                        </p:cTn>
                                        <p:tgtEl>
                                          <p:spTgt spid="87"/>
                                        </p:tgtEl>
                                      </p:cBhvr>
                                      <p:to x="100000" y="100000"/>
                                    </p:animScale>
                                    <p:animScale>
                                      <p:cBhvr>
                                        <p:cTn id="19" dur="14">
                                          <p:stCondLst>
                                            <p:cond delay="906"/>
                                          </p:stCondLst>
                                        </p:cTn>
                                        <p:tgtEl>
                                          <p:spTgt spid="87"/>
                                        </p:tgtEl>
                                      </p:cBhvr>
                                      <p:to x="100000" y="95000"/>
                                    </p:animScale>
                                    <p:animScale>
                                      <p:cBhvr>
                                        <p:cTn id="20" dur="82" decel="50000">
                                          <p:stCondLst>
                                            <p:cond delay="918"/>
                                          </p:stCondLst>
                                        </p:cTn>
                                        <p:tgtEl>
                                          <p:spTgt spid="8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291">
                                          <p:stCondLst>
                                            <p:cond delay="0"/>
                                          </p:stCondLst>
                                        </p:cTn>
                                        <p:tgtEl>
                                          <p:spTgt spid="6"/>
                                        </p:tgtEl>
                                      </p:cBhvr>
                                    </p:animEffect>
                                    <p:anim calcmode="lin" valueType="num">
                                      <p:cBhvr>
                                        <p:cTn id="24" dur="914"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333"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333" tmFilter="0, 0; 0.125,0.2665; 0.25,0.4; 0.375,0.465; 0.5,0.5;  0.625,0.535; 0.75,0.6; 0.875,0.7335; 1,1">
                                          <p:stCondLst>
                                            <p:cond delay="333"/>
                                          </p:stCondLst>
                                        </p:cTn>
                                        <p:tgtEl>
                                          <p:spTgt spid="6"/>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3"/>
                                          </p:stCondLst>
                                        </p:cTn>
                                        <p:tgtEl>
                                          <p:spTgt spid="6"/>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30"/>
                                          </p:stCondLst>
                                        </p:cTn>
                                        <p:tgtEl>
                                          <p:spTgt spid="6"/>
                                        </p:tgtEl>
                                        <p:attrNameLst>
                                          <p:attrName>ppt_y</p:attrName>
                                        </p:attrNameLst>
                                      </p:cBhvr>
                                      <p:tavLst>
                                        <p:tav tm="0" fmla="#ppt_y-sin(pi*$)/81">
                                          <p:val>
                                            <p:fltVal val="0"/>
                                          </p:val>
                                        </p:tav>
                                        <p:tav tm="100000">
                                          <p:val>
                                            <p:fltVal val="1"/>
                                          </p:val>
                                        </p:tav>
                                      </p:tavLst>
                                    </p:anim>
                                    <p:animScale>
                                      <p:cBhvr>
                                        <p:cTn id="29" dur="14">
                                          <p:stCondLst>
                                            <p:cond delay="325"/>
                                          </p:stCondLst>
                                        </p:cTn>
                                        <p:tgtEl>
                                          <p:spTgt spid="6"/>
                                        </p:tgtEl>
                                      </p:cBhvr>
                                      <p:to x="100000" y="60000"/>
                                    </p:animScale>
                                    <p:animScale>
                                      <p:cBhvr>
                                        <p:cTn id="30" dur="82" decel="50000">
                                          <p:stCondLst>
                                            <p:cond delay="339"/>
                                          </p:stCondLst>
                                        </p:cTn>
                                        <p:tgtEl>
                                          <p:spTgt spid="6"/>
                                        </p:tgtEl>
                                      </p:cBhvr>
                                      <p:to x="100000" y="100000"/>
                                    </p:animScale>
                                    <p:animScale>
                                      <p:cBhvr>
                                        <p:cTn id="31" dur="14">
                                          <p:stCondLst>
                                            <p:cond delay="657"/>
                                          </p:stCondLst>
                                        </p:cTn>
                                        <p:tgtEl>
                                          <p:spTgt spid="6"/>
                                        </p:tgtEl>
                                      </p:cBhvr>
                                      <p:to x="100000" y="80000"/>
                                    </p:animScale>
                                    <p:animScale>
                                      <p:cBhvr>
                                        <p:cTn id="32" dur="82" decel="50000">
                                          <p:stCondLst>
                                            <p:cond delay="671"/>
                                          </p:stCondLst>
                                        </p:cTn>
                                        <p:tgtEl>
                                          <p:spTgt spid="6"/>
                                        </p:tgtEl>
                                      </p:cBhvr>
                                      <p:to x="100000" y="100000"/>
                                    </p:animScale>
                                    <p:animScale>
                                      <p:cBhvr>
                                        <p:cTn id="33" dur="14">
                                          <p:stCondLst>
                                            <p:cond delay="822"/>
                                          </p:stCondLst>
                                        </p:cTn>
                                        <p:tgtEl>
                                          <p:spTgt spid="6"/>
                                        </p:tgtEl>
                                      </p:cBhvr>
                                      <p:to x="100000" y="90000"/>
                                    </p:animScale>
                                    <p:animScale>
                                      <p:cBhvr>
                                        <p:cTn id="34" dur="82" decel="50000">
                                          <p:stCondLst>
                                            <p:cond delay="836"/>
                                          </p:stCondLst>
                                        </p:cTn>
                                        <p:tgtEl>
                                          <p:spTgt spid="6"/>
                                        </p:tgtEl>
                                      </p:cBhvr>
                                      <p:to x="100000" y="100000"/>
                                    </p:animScale>
                                    <p:animScale>
                                      <p:cBhvr>
                                        <p:cTn id="35" dur="14">
                                          <p:stCondLst>
                                            <p:cond delay="906"/>
                                          </p:stCondLst>
                                        </p:cTn>
                                        <p:tgtEl>
                                          <p:spTgt spid="6"/>
                                        </p:tgtEl>
                                      </p:cBhvr>
                                      <p:to x="100000" y="95000"/>
                                    </p:animScale>
                                    <p:animScale>
                                      <p:cBhvr>
                                        <p:cTn id="36" dur="82" decel="50000">
                                          <p:stCondLst>
                                            <p:cond delay="918"/>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500" fill="hold">
                                          <p:stCondLst>
                                            <p:cond delay="0"/>
                                          </p:stCondLst>
                                        </p:cTn>
                                        <p:tgtEl>
                                          <p:spTgt spid="91">
                                            <p:txEl>
                                              <p:pRg st="0" end="0"/>
                                            </p:txEl>
                                          </p:spTgt>
                                        </p:tgtEl>
                                        <p:attrNameLst>
                                          <p:attrName>style.visibility</p:attrName>
                                        </p:attrNameLst>
                                      </p:cBhvr>
                                      <p:to>
                                        <p:strVal val="visible"/>
                                      </p:to>
                                    </p:set>
                                    <p:animEffect transition="in" filter="fade">
                                      <p:cBhvr>
                                        <p:cTn id="41" dur="500"/>
                                        <p:tgtEl>
                                          <p:spTgt spid="91">
                                            <p:txEl>
                                              <p:pRg st="0" end="0"/>
                                            </p:txEl>
                                          </p:spTgt>
                                        </p:tgtEl>
                                      </p:cBhvr>
                                    </p:animEffect>
                                    <p:anim calcmode="lin" valueType="num">
                                      <p:cBhvr>
                                        <p:cTn id="42"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91">
                                            <p:txEl>
                                              <p:pRg st="0" end="0"/>
                                            </p:txEl>
                                          </p:spTgt>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500" fill="hold">
                                          <p:stCondLst>
                                            <p:cond delay="0"/>
                                          </p:stCondLst>
                                        </p:cTn>
                                        <p:tgtEl>
                                          <p:spTgt spid="90"/>
                                        </p:tgtEl>
                                        <p:attrNameLst>
                                          <p:attrName>style.visibility</p:attrName>
                                        </p:attrNameLst>
                                      </p:cBhvr>
                                      <p:to>
                                        <p:strVal val="visible"/>
                                      </p:to>
                                    </p:set>
                                    <p:animEffect transition="in" filter="fade">
                                      <p:cBhvr>
                                        <p:cTn id="46" dur="500"/>
                                        <p:tgtEl>
                                          <p:spTgt spid="90"/>
                                        </p:tgtEl>
                                      </p:cBhvr>
                                    </p:animEffect>
                                    <p:anim calcmode="lin" valueType="num">
                                      <p:cBhvr>
                                        <p:cTn id="47" dur="500" fill="hold"/>
                                        <p:tgtEl>
                                          <p:spTgt spid="90"/>
                                        </p:tgtEl>
                                        <p:attrNameLst>
                                          <p:attrName>ppt_x</p:attrName>
                                        </p:attrNameLst>
                                      </p:cBhvr>
                                      <p:tavLst>
                                        <p:tav tm="0">
                                          <p:val>
                                            <p:strVal val="#ppt_x"/>
                                          </p:val>
                                        </p:tav>
                                        <p:tav tm="100000">
                                          <p:val>
                                            <p:strVal val="#ppt_x"/>
                                          </p:val>
                                        </p:tav>
                                      </p:tavLst>
                                    </p:anim>
                                    <p:anim calcmode="lin" valueType="num">
                                      <p:cBhvr>
                                        <p:cTn id="48" dur="5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500" fill="hold">
                                          <p:stCondLst>
                                            <p:cond delay="0"/>
                                          </p:stCondLst>
                                        </p:cTn>
                                        <p:tgtEl>
                                          <p:spTgt spid="91">
                                            <p:txEl>
                                              <p:pRg st="1" end="1"/>
                                            </p:txEl>
                                          </p:spTgt>
                                        </p:tgtEl>
                                        <p:attrNameLst>
                                          <p:attrName>style.visibility</p:attrName>
                                        </p:attrNameLst>
                                      </p:cBhvr>
                                      <p:to>
                                        <p:strVal val="visible"/>
                                      </p:to>
                                    </p:set>
                                    <p:animEffect transition="in" filter="fade">
                                      <p:cBhvr>
                                        <p:cTn id="53" dur="500"/>
                                        <p:tgtEl>
                                          <p:spTgt spid="91">
                                            <p:txEl>
                                              <p:pRg st="1" end="1"/>
                                            </p:txEl>
                                          </p:spTgt>
                                        </p:tgtEl>
                                      </p:cBhvr>
                                    </p:animEffect>
                                    <p:anim calcmode="lin" valueType="num">
                                      <p:cBhvr>
                                        <p:cTn id="54"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p:cTn id="55" dur="500" fill="hold"/>
                                        <p:tgtEl>
                                          <p:spTgt spid="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nodeType="clickEffect">
                                  <p:stCondLst>
                                    <p:cond delay="0"/>
                                  </p:stCondLst>
                                  <p:childTnLst>
                                    <p:set>
                                      <p:cBhvr>
                                        <p:cTn id="59" dur="500" fill="hold">
                                          <p:stCondLst>
                                            <p:cond delay="0"/>
                                          </p:stCondLst>
                                        </p:cTn>
                                        <p:tgtEl>
                                          <p:spTgt spid="91">
                                            <p:txEl>
                                              <p:pRg st="2" end="2"/>
                                            </p:txEl>
                                          </p:spTgt>
                                        </p:tgtEl>
                                        <p:attrNameLst>
                                          <p:attrName>style.visibility</p:attrName>
                                        </p:attrNameLst>
                                      </p:cBhvr>
                                      <p:to>
                                        <p:strVal val="visible"/>
                                      </p:to>
                                    </p:set>
                                    <p:animEffect transition="in" filter="fade">
                                      <p:cBhvr>
                                        <p:cTn id="60" dur="500"/>
                                        <p:tgtEl>
                                          <p:spTgt spid="91">
                                            <p:txEl>
                                              <p:pRg st="2" end="2"/>
                                            </p:txEl>
                                          </p:spTgt>
                                        </p:tgtEl>
                                      </p:cBhvr>
                                    </p:animEffect>
                                    <p:anim calcmode="lin" valueType="num">
                                      <p:cBhvr>
                                        <p:cTn id="61" dur="500" fill="hold"/>
                                        <p:tgtEl>
                                          <p:spTgt spid="91">
                                            <p:txEl>
                                              <p:pRg st="2" end="2"/>
                                            </p:txEl>
                                          </p:spTgt>
                                        </p:tgtEl>
                                        <p:attrNameLst>
                                          <p:attrName>ppt_x</p:attrName>
                                        </p:attrNameLst>
                                      </p:cBhvr>
                                      <p:tavLst>
                                        <p:tav tm="0">
                                          <p:val>
                                            <p:strVal val="#ppt_x"/>
                                          </p:val>
                                        </p:tav>
                                        <p:tav tm="100000">
                                          <p:val>
                                            <p:strVal val="#ppt_x"/>
                                          </p:val>
                                        </p:tav>
                                      </p:tavLst>
                                    </p:anim>
                                    <p:anim calcmode="lin" valueType="num">
                                      <p:cBhvr>
                                        <p:cTn id="62" dur="500" fill="hold"/>
                                        <p:tgtEl>
                                          <p:spTgt spid="9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1" name="图片 5"/>
          <p:cNvPicPr>
            <a:picLocks noChangeAspect="1"/>
          </p:cNvPicPr>
          <p:nvPr/>
        </p:nvPicPr>
        <p:blipFill>
          <a:blip r:embed="rId5"/>
          <a:stretch>
            <a:fillRect/>
          </a:stretch>
        </p:blipFill>
        <p:spPr>
          <a:xfrm>
            <a:off x="3653155" y="649605"/>
            <a:ext cx="6846570" cy="6846570"/>
          </a:xfrm>
          <a:prstGeom prst="rect">
            <a:avLst/>
          </a:prstGeom>
        </p:spPr>
      </p:pic>
      <p:pic>
        <p:nvPicPr>
          <p:cNvPr id="73" name="图片 5"/>
          <p:cNvPicPr>
            <a:picLocks noChangeAspect="1"/>
          </p:cNvPicPr>
          <p:nvPr/>
        </p:nvPicPr>
        <p:blipFill>
          <a:blip r:embed="rId5"/>
          <a:stretch>
            <a:fillRect/>
          </a:stretch>
        </p:blipFill>
        <p:spPr>
          <a:xfrm>
            <a:off x="6495415" y="697230"/>
            <a:ext cx="6846570" cy="6846570"/>
          </a:xfrm>
          <a:prstGeom prst="rect">
            <a:avLst/>
          </a:prstGeom>
        </p:spPr>
      </p:pic>
      <p:pic>
        <p:nvPicPr>
          <p:cNvPr id="8"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82495" t="28460" r="10423" b="58812"/>
          <a:stretch>
            <a:fillRect/>
          </a:stretch>
        </p:blipFill>
        <p:spPr>
          <a:xfrm>
            <a:off x="8517890" y="2950210"/>
            <a:ext cx="652145" cy="2324735"/>
          </a:xfrm>
          <a:prstGeom prst="rect">
            <a:avLst/>
          </a:prstGeom>
        </p:spPr>
      </p:pic>
      <p:pic>
        <p:nvPicPr>
          <p:cNvPr id="20" name="图片 5"/>
          <p:cNvPicPr>
            <a:picLocks noChangeAspect="1"/>
          </p:cNvPicPr>
          <p:nvPr/>
        </p:nvPicPr>
        <p:blipFill>
          <a:blip r:embed="rId5"/>
          <a:stretch>
            <a:fillRect/>
          </a:stretch>
        </p:blipFill>
        <p:spPr>
          <a:xfrm>
            <a:off x="747395" y="601980"/>
            <a:ext cx="6846570" cy="6846570"/>
          </a:xfrm>
          <a:prstGeom prst="rect">
            <a:avLst/>
          </a:prstGeom>
        </p:spPr>
      </p:pic>
      <p:pic>
        <p:nvPicPr>
          <p:cNvPr id="7"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5857240" y="2950210"/>
            <a:ext cx="353060" cy="2340610"/>
          </a:xfrm>
          <a:prstGeom prst="rect">
            <a:avLst/>
          </a:prstGeom>
        </p:spPr>
      </p:pic>
      <p:pic>
        <p:nvPicPr>
          <p:cNvPr id="5"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2990215" y="3194685"/>
            <a:ext cx="353060" cy="234061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6"/>
            <a:stretch>
              <a:fillRect/>
            </a:stretch>
          </p:blipFill>
          <p:spPr>
            <a:xfrm>
              <a:off x="8259" y="-10"/>
              <a:ext cx="2552" cy="1282"/>
            </a:xfrm>
            <a:prstGeom prst="rect">
              <a:avLst/>
            </a:prstGeom>
            <a:noFill/>
            <a:ln w="9525">
              <a:noFill/>
            </a:ln>
          </p:spPr>
        </p:pic>
      </p:grpSp>
      <p:pic>
        <p:nvPicPr>
          <p:cNvPr id="16" name="图片 5"/>
          <p:cNvPicPr>
            <a:picLocks noChangeAspect="1"/>
          </p:cNvPicPr>
          <p:nvPr/>
        </p:nvPicPr>
        <p:blipFill>
          <a:blip r:embed="rId5"/>
          <a:stretch>
            <a:fillRect/>
          </a:stretch>
        </p:blipFill>
        <p:spPr>
          <a:xfrm>
            <a:off x="-2252980" y="601980"/>
            <a:ext cx="6846570" cy="6846570"/>
          </a:xfrm>
          <a:prstGeom prst="rect">
            <a:avLst/>
          </a:prstGeom>
        </p:spPr>
      </p:pic>
      <p:sp>
        <p:nvSpPr>
          <p:cNvPr id="25" name="Rounded Rectangle 24"/>
          <p:cNvSpPr/>
          <p:nvPr/>
        </p:nvSpPr>
        <p:spPr>
          <a:xfrm>
            <a:off x="73660" y="4613910"/>
            <a:ext cx="2310765" cy="1218565"/>
          </a:xfrm>
          <a:prstGeom prst="roundRect">
            <a:avLst>
              <a:gd name="adj" fmla="val 0"/>
            </a:avLst>
          </a:prstGeom>
          <a:solidFill>
            <a:srgbClr val="0070C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0" y="3194685"/>
            <a:ext cx="353060" cy="2340610"/>
          </a:xfrm>
          <a:prstGeom prst="rect">
            <a:avLst/>
          </a:prstGeom>
        </p:spPr>
      </p:pic>
      <p:sp>
        <p:nvSpPr>
          <p:cNvPr id="10" name="Rectangle: Rounded Corners 39"/>
          <p:cNvSpPr/>
          <p:nvPr/>
        </p:nvSpPr>
        <p:spPr>
          <a:xfrm>
            <a:off x="71854" y="465623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11" name="Rectangle: Rounded Corners 26"/>
          <p:cNvSpPr/>
          <p:nvPr/>
        </p:nvSpPr>
        <p:spPr>
          <a:xfrm>
            <a:off x="71854" y="468862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12" name="Rectangle: Rounded Corners 30"/>
          <p:cNvSpPr/>
          <p:nvPr/>
        </p:nvSpPr>
        <p:spPr>
          <a:xfrm>
            <a:off x="72489" y="469052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13" name="Rectangle: Rounded Corners 31"/>
          <p:cNvSpPr/>
          <p:nvPr/>
        </p:nvSpPr>
        <p:spPr>
          <a:xfrm>
            <a:off x="73124" y="467909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14" name="Rectangle: Rounded Corners 32"/>
          <p:cNvSpPr/>
          <p:nvPr/>
        </p:nvSpPr>
        <p:spPr>
          <a:xfrm>
            <a:off x="73759" y="464988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15" name="Rectangle: Rounded Corners 33"/>
          <p:cNvSpPr/>
          <p:nvPr/>
        </p:nvSpPr>
        <p:spPr>
          <a:xfrm>
            <a:off x="71854" y="465941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59" name="Text Box 58"/>
          <p:cNvSpPr txBox="1"/>
          <p:nvPr/>
        </p:nvSpPr>
        <p:spPr>
          <a:xfrm>
            <a:off x="232410" y="1340485"/>
            <a:ext cx="1875790" cy="768350"/>
          </a:xfrm>
          <a:prstGeom prst="rect">
            <a:avLst/>
          </a:prstGeom>
          <a:noFill/>
          <a:extLst>
            <a:ext uri="{909E8E84-426E-40DD-AFC4-6F175D3DCCD1}">
              <a14:hiddenFill xmlns:a14="http://schemas.microsoft.com/office/drawing/2010/main">
                <a:solidFill>
                  <a:srgbClr val="7030A0"/>
                </a:solidFill>
              </a14:hiddenFill>
            </a:ext>
          </a:ex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prstClr val="white"/>
                </a:solidFill>
                <a:effectLst/>
                <a:uLnTx/>
                <a:uFillTx/>
                <a:latin typeface="Calibri" panose="020F0502020204030204" charset="0"/>
                <a:ea typeface="+mn-ea"/>
                <a:cs typeface="Calibri" panose="020F0502020204030204" charset="0"/>
              </a:rPr>
              <a:t>ĐIỂM:</a:t>
            </a:r>
          </a:p>
        </p:txBody>
      </p:sp>
      <p:sp>
        <p:nvSpPr>
          <p:cNvPr id="39" name="Rounded Rectangle 38"/>
          <p:cNvSpPr/>
          <p:nvPr/>
        </p:nvSpPr>
        <p:spPr>
          <a:xfrm>
            <a:off x="1046480" y="6157540"/>
            <a:ext cx="10077450" cy="580390"/>
          </a:xfrm>
          <a:prstGeom prst="roundRect">
            <a:avLst/>
          </a:prstGeom>
          <a:solidFill>
            <a:srgbClr val="FEF5EC"/>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 nào có tất cả thành viên viết xong trước +1 điểm</a:t>
            </a:r>
          </a:p>
        </p:txBody>
      </p:sp>
      <p:sp>
        <p:nvSpPr>
          <p:cNvPr id="19" name="Plus Sign 27"/>
          <p:cNvSpPr/>
          <p:nvPr/>
        </p:nvSpPr>
        <p:spPr>
          <a:xfrm>
            <a:off x="1335761"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9" name="Group 28"/>
          <p:cNvGrpSpPr/>
          <p:nvPr/>
        </p:nvGrpSpPr>
        <p:grpSpPr>
          <a:xfrm>
            <a:off x="1938655" y="2395855"/>
            <a:ext cx="1369060" cy="2233930"/>
            <a:chOff x="14392" y="3768"/>
            <a:chExt cx="2156" cy="3518"/>
          </a:xfrm>
        </p:grpSpPr>
        <p:cxnSp>
          <p:nvCxnSpPr>
            <p:cNvPr id="30" name="Straight Connector 29"/>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s 34"/>
            <p:cNvSpPr/>
            <p:nvPr/>
          </p:nvSpPr>
          <p:spPr>
            <a:xfrm rot="600000">
              <a:off x="14392" y="3768"/>
              <a:ext cx="2156" cy="134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F0"/>
                  </a:solidFill>
                  <a:effectLst/>
                  <a:uLnTx/>
                  <a:uFillTx/>
                  <a:latin typeface="Calibri"/>
                  <a:ea typeface="+mn-ea"/>
                  <a:cs typeface="+mn-cs"/>
                </a:rPr>
                <a:t>TỔ 1</a:t>
              </a:r>
            </a:p>
          </p:txBody>
        </p:sp>
      </p:grpSp>
      <p:sp>
        <p:nvSpPr>
          <p:cNvPr id="21" name="Rounded Rectangle 20"/>
          <p:cNvSpPr/>
          <p:nvPr/>
        </p:nvSpPr>
        <p:spPr>
          <a:xfrm>
            <a:off x="3074035" y="4613910"/>
            <a:ext cx="2310765" cy="1218565"/>
          </a:xfrm>
          <a:prstGeom prst="roundRect">
            <a:avLst>
              <a:gd name="adj" fmla="val 0"/>
            </a:avLst>
          </a:prstGeom>
          <a:solidFill>
            <a:srgbClr val="92D05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Rounded Corners 39"/>
          <p:cNvSpPr/>
          <p:nvPr/>
        </p:nvSpPr>
        <p:spPr>
          <a:xfrm>
            <a:off x="3072229" y="465623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37" name="Rectangle: Rounded Corners 26"/>
          <p:cNvSpPr/>
          <p:nvPr/>
        </p:nvSpPr>
        <p:spPr>
          <a:xfrm>
            <a:off x="3072229" y="468862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38" name="Rectangle: Rounded Corners 30"/>
          <p:cNvSpPr/>
          <p:nvPr/>
        </p:nvSpPr>
        <p:spPr>
          <a:xfrm>
            <a:off x="3072864" y="469052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41" name="Rectangle: Rounded Corners 31"/>
          <p:cNvSpPr/>
          <p:nvPr/>
        </p:nvSpPr>
        <p:spPr>
          <a:xfrm>
            <a:off x="3073499" y="467909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42" name="Rectangle: Rounded Corners 32"/>
          <p:cNvSpPr/>
          <p:nvPr/>
        </p:nvSpPr>
        <p:spPr>
          <a:xfrm>
            <a:off x="3074134" y="464988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43" name="Rectangle: Rounded Corners 33"/>
          <p:cNvSpPr/>
          <p:nvPr/>
        </p:nvSpPr>
        <p:spPr>
          <a:xfrm>
            <a:off x="3072229" y="465941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44" name="Plus Sign 27"/>
          <p:cNvSpPr/>
          <p:nvPr/>
        </p:nvSpPr>
        <p:spPr>
          <a:xfrm>
            <a:off x="4336136"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5" name="Group 44"/>
          <p:cNvGrpSpPr/>
          <p:nvPr/>
        </p:nvGrpSpPr>
        <p:grpSpPr>
          <a:xfrm>
            <a:off x="4939030" y="2395855"/>
            <a:ext cx="1369060" cy="2233930"/>
            <a:chOff x="14392" y="3768"/>
            <a:chExt cx="2156" cy="3518"/>
          </a:xfrm>
        </p:grpSpPr>
        <p:cxnSp>
          <p:nvCxnSpPr>
            <p:cNvPr id="46" name="Straight Connector 45"/>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Rectangles 46"/>
            <p:cNvSpPr/>
            <p:nvPr/>
          </p:nvSpPr>
          <p:spPr>
            <a:xfrm rot="600000">
              <a:off x="14392" y="3768"/>
              <a:ext cx="2156" cy="134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a:ea typeface="+mn-ea"/>
                  <a:cs typeface="+mn-cs"/>
                </a:rPr>
                <a:t>TỔ 2</a:t>
              </a:r>
            </a:p>
          </p:txBody>
        </p:sp>
      </p:grpSp>
      <p:sp>
        <p:nvSpPr>
          <p:cNvPr id="62" name="Rounded Rectangle 61"/>
          <p:cNvSpPr/>
          <p:nvPr/>
        </p:nvSpPr>
        <p:spPr>
          <a:xfrm>
            <a:off x="5963920" y="4661535"/>
            <a:ext cx="2310765" cy="1218565"/>
          </a:xfrm>
          <a:prstGeom prst="roundRect">
            <a:avLst>
              <a:gd name="adj" fmla="val 0"/>
            </a:avLst>
          </a:prstGeom>
          <a:solidFill>
            <a:schemeClr val="accent6">
              <a:lumMod val="75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Rounded Corners 39"/>
          <p:cNvSpPr/>
          <p:nvPr/>
        </p:nvSpPr>
        <p:spPr>
          <a:xfrm>
            <a:off x="5962114" y="470386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64" name="Rectangle: Rounded Corners 26"/>
          <p:cNvSpPr/>
          <p:nvPr/>
        </p:nvSpPr>
        <p:spPr>
          <a:xfrm>
            <a:off x="5962114" y="473624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65" name="Rectangle: Rounded Corners 30"/>
          <p:cNvSpPr/>
          <p:nvPr/>
        </p:nvSpPr>
        <p:spPr>
          <a:xfrm>
            <a:off x="5962749" y="473815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66" name="Rectangle: Rounded Corners 31"/>
          <p:cNvSpPr/>
          <p:nvPr/>
        </p:nvSpPr>
        <p:spPr>
          <a:xfrm>
            <a:off x="5963384" y="472672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67" name="Rectangle: Rounded Corners 32"/>
          <p:cNvSpPr/>
          <p:nvPr/>
        </p:nvSpPr>
        <p:spPr>
          <a:xfrm>
            <a:off x="5964019" y="469751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68" name="Rectangle: Rounded Corners 33"/>
          <p:cNvSpPr/>
          <p:nvPr/>
        </p:nvSpPr>
        <p:spPr>
          <a:xfrm>
            <a:off x="5962114" y="470703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69" name="Plus Sign 27"/>
          <p:cNvSpPr/>
          <p:nvPr/>
        </p:nvSpPr>
        <p:spPr>
          <a:xfrm>
            <a:off x="7226021" y="4684176"/>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0" name="Group 69"/>
          <p:cNvGrpSpPr/>
          <p:nvPr/>
        </p:nvGrpSpPr>
        <p:grpSpPr>
          <a:xfrm>
            <a:off x="7828915" y="2443480"/>
            <a:ext cx="1369060" cy="2233930"/>
            <a:chOff x="14392" y="3768"/>
            <a:chExt cx="2156" cy="3518"/>
          </a:xfrm>
        </p:grpSpPr>
        <p:cxnSp>
          <p:nvCxnSpPr>
            <p:cNvPr id="71" name="Straight Connector 70"/>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Rectangles 71"/>
            <p:cNvSpPr/>
            <p:nvPr/>
          </p:nvSpPr>
          <p:spPr>
            <a:xfrm rot="600000">
              <a:off x="14392" y="3768"/>
              <a:ext cx="2156" cy="134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79646">
                      <a:lumMod val="75000"/>
                    </a:srgbClr>
                  </a:solidFill>
                  <a:effectLst/>
                  <a:uLnTx/>
                  <a:uFillTx/>
                  <a:latin typeface="Calibri"/>
                  <a:ea typeface="+mn-ea"/>
                  <a:cs typeface="+mn-cs"/>
                </a:rPr>
                <a:t>TỔ 3</a:t>
              </a:r>
            </a:p>
          </p:txBody>
        </p:sp>
      </p:grpSp>
      <p:sp>
        <p:nvSpPr>
          <p:cNvPr id="74" name="Rounded Rectangle 73"/>
          <p:cNvSpPr/>
          <p:nvPr/>
        </p:nvSpPr>
        <p:spPr>
          <a:xfrm>
            <a:off x="8853805" y="4709160"/>
            <a:ext cx="2310765" cy="1218565"/>
          </a:xfrm>
          <a:prstGeom prst="roundRect">
            <a:avLst>
              <a:gd name="adj" fmla="val 0"/>
            </a:avLst>
          </a:prstGeom>
          <a:solidFill>
            <a:schemeClr val="bg1">
              <a:lumMod val="50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Rounded Corners 39"/>
          <p:cNvSpPr/>
          <p:nvPr/>
        </p:nvSpPr>
        <p:spPr>
          <a:xfrm>
            <a:off x="8851999" y="475148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76" name="Rectangle: Rounded Corners 26"/>
          <p:cNvSpPr/>
          <p:nvPr/>
        </p:nvSpPr>
        <p:spPr>
          <a:xfrm>
            <a:off x="8851999" y="478387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78" name="Rectangle: Rounded Corners 30"/>
          <p:cNvSpPr/>
          <p:nvPr/>
        </p:nvSpPr>
        <p:spPr>
          <a:xfrm>
            <a:off x="8852634" y="478577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79" name="Rectangle: Rounded Corners 31"/>
          <p:cNvSpPr/>
          <p:nvPr/>
        </p:nvSpPr>
        <p:spPr>
          <a:xfrm>
            <a:off x="8853269" y="477434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81" name="Rectangle: Rounded Corners 32"/>
          <p:cNvSpPr/>
          <p:nvPr/>
        </p:nvSpPr>
        <p:spPr>
          <a:xfrm>
            <a:off x="8853904" y="474513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82" name="Rectangle: Rounded Corners 33"/>
          <p:cNvSpPr/>
          <p:nvPr/>
        </p:nvSpPr>
        <p:spPr>
          <a:xfrm>
            <a:off x="8851999" y="475466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83" name="Plus Sign 27"/>
          <p:cNvSpPr/>
          <p:nvPr/>
        </p:nvSpPr>
        <p:spPr>
          <a:xfrm>
            <a:off x="10115906" y="473180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4" name="Group 83"/>
          <p:cNvGrpSpPr/>
          <p:nvPr/>
        </p:nvGrpSpPr>
        <p:grpSpPr>
          <a:xfrm>
            <a:off x="10718800" y="2491105"/>
            <a:ext cx="1369060" cy="2233930"/>
            <a:chOff x="14392" y="3768"/>
            <a:chExt cx="2156" cy="3518"/>
          </a:xfrm>
        </p:grpSpPr>
        <p:cxnSp>
          <p:nvCxnSpPr>
            <p:cNvPr id="85" name="Straight Connector 84"/>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Rectangles 85"/>
            <p:cNvSpPr/>
            <p:nvPr/>
          </p:nvSpPr>
          <p:spPr>
            <a:xfrm rot="600000">
              <a:off x="14392" y="3768"/>
              <a:ext cx="2156" cy="134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a:ea typeface="+mn-ea"/>
                  <a:cs typeface="+mn-cs"/>
                </a:rPr>
                <a:t>TỔ 4</a:t>
              </a:r>
            </a:p>
          </p:txBody>
        </p:sp>
      </p:grpSp>
      <p:pic>
        <p:nvPicPr>
          <p:cNvPr id="87" name="Picture 86" descr="Picture7"/>
          <p:cNvPicPr>
            <a:picLocks noChangeAspect="1"/>
          </p:cNvPicPr>
          <p:nvPr/>
        </p:nvPicPr>
        <p:blipFill>
          <a:blip r:embed="rId7"/>
          <a:stretch>
            <a:fillRect/>
          </a:stretch>
        </p:blipFill>
        <p:spPr>
          <a:xfrm>
            <a:off x="3549650" y="611505"/>
            <a:ext cx="5175250" cy="10426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44"/>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subTnLst>
                                    <p:audio>
                                      <p:cMediaNode>
                                        <p:cTn display="0" masterRel="sameClick">
                                          <p:stCondLst>
                                            <p:cond evt="begin" delay="0">
                                              <p:tn val="31"/>
                                            </p:cond>
                                          </p:stCondLst>
                                          <p:endCondLst>
                                            <p:cond evt="onStopAudio" delay="0">
                                              <p:tgtEl>
                                                <p:sldTgt/>
                                              </p:tgtEl>
                                            </p:cond>
                                          </p:endCondLst>
                                        </p:cTn>
                                        <p:tgtEl>
                                          <p:sndTgt r:embed="rId3" name="la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subTnLst>
                                    <p:audio>
                                      <p:cMediaNode>
                                        <p:cTn display="0" masterRel="sameClick">
                                          <p:stCondLst>
                                            <p:cond evt="begin" delay="0">
                                              <p:tn val="36"/>
                                            </p:cond>
                                          </p:stCondLst>
                                          <p:endCondLst>
                                            <p:cond evt="onStopAudio" delay="0">
                                              <p:tgtEl>
                                                <p:sldTgt/>
                                              </p:tgtEl>
                                            </p:cond>
                                          </p:endCondLst>
                                        </p:cTn>
                                        <p:tgtEl>
                                          <p:sndTgt r:embed="rId3" name="las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subTnLst>
                                    <p:audio>
                                      <p:cMediaNode>
                                        <p:cTn display="0" masterRel="sameClick">
                                          <p:stCondLst>
                                            <p:cond evt="begin" delay="0">
                                              <p:tn val="41"/>
                                            </p:cond>
                                          </p:stCondLst>
                                          <p:endCondLst>
                                            <p:cond evt="onStopAudio" delay="0">
                                              <p:tgtEl>
                                                <p:sldTgt/>
                                              </p:tgtEl>
                                            </p:cond>
                                          </p:endCondLst>
                                        </p:cTn>
                                        <p:tgtEl>
                                          <p:sndTgt r:embed="rId3" name="las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subTnLst>
                                    <p:audio>
                                      <p:cMediaNode>
                                        <p:cTn display="0" masterRel="sameClick">
                                          <p:stCondLst>
                                            <p:cond evt="begin" delay="0">
                                              <p:tn val="5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6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subTnLst>
                                    <p:audio>
                                      <p:cMediaNode>
                                        <p:cTn display="0" masterRel="sameClick">
                                          <p:stCondLst>
                                            <p:cond evt="begin" delay="0">
                                              <p:tn val="57"/>
                                            </p:cond>
                                          </p:stCondLst>
                                          <p:endCondLst>
                                            <p:cond evt="onStopAudio" delay="0">
                                              <p:tgtEl>
                                                <p:sldTgt/>
                                              </p:tgtEl>
                                            </p:cond>
                                          </p:endCondLst>
                                        </p:cTn>
                                        <p:tgtEl>
                                          <p:sndTgt r:embed="rId3" name="laser.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subTnLst>
                                    <p:audio>
                                      <p:cMediaNode>
                                        <p:cTn display="0" masterRel="sameClick">
                                          <p:stCondLst>
                                            <p:cond evt="begin" delay="0">
                                              <p:tn val="62"/>
                                            </p:cond>
                                          </p:stCondLst>
                                          <p:endCondLst>
                                            <p:cond evt="onStopAudio" delay="0">
                                              <p:tgtEl>
                                                <p:sldTgt/>
                                              </p:tgtEl>
                                            </p:cond>
                                          </p:endCondLst>
                                        </p:cTn>
                                        <p:tgtEl>
                                          <p:sndTgt r:embed="rId3" name="laser.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500"/>
                                        <p:tgtEl>
                                          <p:spTgt spid="66"/>
                                        </p:tgtEl>
                                      </p:cBhvr>
                                    </p:animEffect>
                                  </p:childTnLst>
                                  <p:subTnLst>
                                    <p:audio>
                                      <p:cMediaNode>
                                        <p:cTn display="0" masterRel="sameClick">
                                          <p:stCondLst>
                                            <p:cond evt="begin" delay="0">
                                              <p:tn val="67"/>
                                            </p:cond>
                                          </p:stCondLst>
                                          <p:endCondLst>
                                            <p:cond evt="onStopAudio" delay="0">
                                              <p:tgtEl>
                                                <p:sldTgt/>
                                              </p:tgtEl>
                                            </p:cond>
                                          </p:endCondLst>
                                        </p:cTn>
                                        <p:tgtEl>
                                          <p:sndTgt r:embed="rId3" name="laser.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subTnLst>
                                    <p:audio>
                                      <p:cMediaNode>
                                        <p:cTn display="0" masterRel="sameClick">
                                          <p:stCondLst>
                                            <p:cond evt="begin" delay="0">
                                              <p:tn val="72"/>
                                            </p:cond>
                                          </p:stCondLst>
                                          <p:endCondLst>
                                            <p:cond evt="onStopAudio" delay="0">
                                              <p:tgtEl>
                                                <p:sldTgt/>
                                              </p:tgtEl>
                                            </p:cond>
                                          </p:endCondLst>
                                        </p:cTn>
                                        <p:tgtEl>
                                          <p:sndTgt r:embed="rId3" name="laser.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fade">
                                      <p:cBhvr>
                                        <p:cTn id="79" dur="500"/>
                                        <p:tgtEl>
                                          <p:spTgt spid="68"/>
                                        </p:tgtEl>
                                      </p:cBhvr>
                                    </p:animEffect>
                                  </p:childTnLst>
                                  <p:subTnLst>
                                    <p:audio>
                                      <p:cMediaNode>
                                        <p:cTn display="0" masterRel="sameClick">
                                          <p:stCondLst>
                                            <p:cond evt="begin" delay="0">
                                              <p:tn val="7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69"/>
                  </p:tgtEl>
                </p:cond>
              </p:nextCondLst>
            </p:seq>
            <p:seq concurrent="1" nextAc="seek">
              <p:cTn id="80" restart="whenNotActive" fill="hold" evtFilter="cancelBubble" nodeType="interactiveSeq">
                <p:stCondLst>
                  <p:cond evt="onClick" delay="0">
                    <p:tgtEl>
                      <p:spTgt spid="8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fade">
                                      <p:cBhvr>
                                        <p:cTn id="85" dur="500"/>
                                        <p:tgtEl>
                                          <p:spTgt spid="76"/>
                                        </p:tgtEl>
                                      </p:cBhvr>
                                    </p:animEffect>
                                  </p:childTnLst>
                                  <p:subTnLst>
                                    <p:audio>
                                      <p:cMediaNode>
                                        <p:cTn display="0" masterRel="sameClick">
                                          <p:stCondLst>
                                            <p:cond evt="begin" delay="0">
                                              <p:tn val="83"/>
                                            </p:cond>
                                          </p:stCondLst>
                                          <p:endCondLst>
                                            <p:cond evt="onStopAudio" delay="0">
                                              <p:tgtEl>
                                                <p:sldTgt/>
                                              </p:tgtEl>
                                            </p:cond>
                                          </p:endCondLst>
                                        </p:cTn>
                                        <p:tgtEl>
                                          <p:sndTgt r:embed="rId3" name="laser.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fade">
                                      <p:cBhvr>
                                        <p:cTn id="90" dur="500"/>
                                        <p:tgtEl>
                                          <p:spTgt spid="78"/>
                                        </p:tgtEl>
                                      </p:cBhvr>
                                    </p:animEffect>
                                  </p:childTnLst>
                                  <p:subTnLst>
                                    <p:audio>
                                      <p:cMediaNode>
                                        <p:cTn display="0" masterRel="sameClick">
                                          <p:stCondLst>
                                            <p:cond evt="begin" delay="0">
                                              <p:tn val="88"/>
                                            </p:cond>
                                          </p:stCondLst>
                                          <p:endCondLst>
                                            <p:cond evt="onStopAudio" delay="0">
                                              <p:tgtEl>
                                                <p:sldTgt/>
                                              </p:tgtEl>
                                            </p:cond>
                                          </p:endCondLst>
                                        </p:cTn>
                                        <p:tgtEl>
                                          <p:sndTgt r:embed="rId3" name="laser.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fade">
                                      <p:cBhvr>
                                        <p:cTn id="95" dur="500"/>
                                        <p:tgtEl>
                                          <p:spTgt spid="79"/>
                                        </p:tgtEl>
                                      </p:cBhvr>
                                    </p:animEffect>
                                  </p:childTnLst>
                                  <p:subTnLst>
                                    <p:audio>
                                      <p:cMediaNode>
                                        <p:cTn display="0" masterRel="sameClick">
                                          <p:stCondLst>
                                            <p:cond evt="begin" delay="0">
                                              <p:tn val="93"/>
                                            </p:cond>
                                          </p:stCondLst>
                                          <p:endCondLst>
                                            <p:cond evt="onStopAudio" delay="0">
                                              <p:tgtEl>
                                                <p:sldTgt/>
                                              </p:tgtEl>
                                            </p:cond>
                                          </p:endCondLst>
                                        </p:cTn>
                                        <p:tgtEl>
                                          <p:sndTgt r:embed="rId3" name="laser.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fade">
                                      <p:cBhvr>
                                        <p:cTn id="100" dur="500"/>
                                        <p:tgtEl>
                                          <p:spTgt spid="81"/>
                                        </p:tgtEl>
                                      </p:cBhvr>
                                    </p:animEffect>
                                  </p:childTnLst>
                                  <p:subTnLst>
                                    <p:audio>
                                      <p:cMediaNode>
                                        <p:cTn display="0" masterRel="sameClick">
                                          <p:stCondLst>
                                            <p:cond evt="begin" delay="0">
                                              <p:tn val="98"/>
                                            </p:cond>
                                          </p:stCondLst>
                                          <p:endCondLst>
                                            <p:cond evt="onStopAudio" delay="0">
                                              <p:tgtEl>
                                                <p:sldTgt/>
                                              </p:tgtEl>
                                            </p:cond>
                                          </p:endCondLst>
                                        </p:cTn>
                                        <p:tgtEl>
                                          <p:sndTgt r:embed="rId3" name="laser.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500"/>
                                        <p:tgtEl>
                                          <p:spTgt spid="82"/>
                                        </p:tgtEl>
                                      </p:cBhvr>
                                    </p:animEffect>
                                  </p:childTnLst>
                                  <p:subTnLst>
                                    <p:audio>
                                      <p:cMediaNode>
                                        <p:cTn display="0" masterRel="sameClick">
                                          <p:stCondLst>
                                            <p:cond evt="begin" delay="0">
                                              <p:tn val="103"/>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83"/>
                  </p:tgtEl>
                </p:cond>
              </p:nextCondLst>
            </p:seq>
          </p:childTnLst>
        </p:cTn>
      </p:par>
    </p:tnLst>
    <p:bldLst>
      <p:bldP spid="11" grpId="0" bldLvl="0" animBg="1"/>
      <p:bldP spid="12" grpId="0" bldLvl="0" animBg="1"/>
      <p:bldP spid="13" grpId="0" bldLvl="0" animBg="1"/>
      <p:bldP spid="14" grpId="0" bldLvl="0" animBg="1"/>
      <p:bldP spid="15" grpId="0" bldLvl="0" animBg="1"/>
      <p:bldP spid="37" grpId="0" bldLvl="0" animBg="1"/>
      <p:bldP spid="38" grpId="0" bldLvl="0" animBg="1"/>
      <p:bldP spid="41" grpId="0" bldLvl="0" animBg="1"/>
      <p:bldP spid="42" grpId="0" bldLvl="0" animBg="1"/>
      <p:bldP spid="43" grpId="0" bldLvl="0" animBg="1"/>
      <p:bldP spid="64" grpId="0" bldLvl="0" animBg="1"/>
      <p:bldP spid="65" grpId="0" bldLvl="0" animBg="1"/>
      <p:bldP spid="66" grpId="0" bldLvl="0" animBg="1"/>
      <p:bldP spid="67" grpId="0" bldLvl="0" animBg="1"/>
      <p:bldP spid="68" grpId="0" bldLvl="0" animBg="1"/>
      <p:bldP spid="76" grpId="0" bldLvl="0" animBg="1"/>
      <p:bldP spid="78" grpId="0" bldLvl="0" animBg="1"/>
      <p:bldP spid="79" grpId="0" bldLvl="0" animBg="1"/>
      <p:bldP spid="81" grpId="0" bldLvl="0" animBg="1"/>
      <p:bldP spid="8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65" y="-191770"/>
            <a:ext cx="6131560" cy="8583930"/>
          </a:xfrm>
          <a:prstGeom prst="rect">
            <a:avLst/>
          </a:prstGeom>
        </p:spPr>
      </p:pic>
      <p:pic>
        <p:nvPicPr>
          <p:cNvPr id="9" name="PA_库_图片 961"/>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5509260" y="165100"/>
            <a:ext cx="6507480" cy="6022340"/>
          </a:xfrm>
          <a:prstGeom prst="rect">
            <a:avLst/>
          </a:prstGeom>
        </p:spPr>
      </p:pic>
      <p:pic>
        <p:nvPicPr>
          <p:cNvPr id="6" name="Picture 5">
            <a:extLst>
              <a:ext uri="{FF2B5EF4-FFF2-40B4-BE49-F238E27FC236}">
                <a16:creationId xmlns:a16="http://schemas.microsoft.com/office/drawing/2014/main" xmlns="" id="{E06A451C-9F7F-436A-ADDF-E0C3B1F4C864}"/>
              </a:ext>
            </a:extLst>
          </p:cNvPr>
          <p:cNvPicPr>
            <a:picLocks noChangeAspect="1"/>
          </p:cNvPicPr>
          <p:nvPr/>
        </p:nvPicPr>
        <p:blipFill>
          <a:blip r:embed="rId6"/>
          <a:stretch>
            <a:fillRect/>
          </a:stretch>
        </p:blipFill>
        <p:spPr>
          <a:xfrm>
            <a:off x="5817262" y="1957095"/>
            <a:ext cx="5224725" cy="23532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xmlns=""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xmlns=""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5" name="Picture 14">
            <a:extLst>
              <a:ext uri="{FF2B5EF4-FFF2-40B4-BE49-F238E27FC236}">
                <a16:creationId xmlns:a16="http://schemas.microsoft.com/office/drawing/2014/main" xmlns="" id="{5E6505EA-8B65-4BA7-95F2-ADCC005BA9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510" y="267895"/>
            <a:ext cx="1013916" cy="923841"/>
          </a:xfrm>
          <a:prstGeom prst="rect">
            <a:avLst/>
          </a:prstGeom>
        </p:spPr>
      </p:pic>
      <p:sp>
        <p:nvSpPr>
          <p:cNvPr id="16" name="TextBox 15">
            <a:extLst>
              <a:ext uri="{FF2B5EF4-FFF2-40B4-BE49-F238E27FC236}">
                <a16:creationId xmlns:a16="http://schemas.microsoft.com/office/drawing/2014/main" xmlns="" id="{54F86F32-FFF2-475A-835F-E72784A195DD}"/>
              </a:ext>
            </a:extLst>
          </p:cNvPr>
          <p:cNvSpPr txBox="1"/>
          <p:nvPr/>
        </p:nvSpPr>
        <p:spPr>
          <a:xfrm>
            <a:off x="2030116" y="439553"/>
            <a:ext cx="81443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a:ea typeface="+mn-ea"/>
                <a:cs typeface="+mn-cs"/>
              </a:rPr>
              <a:t>Diện</a:t>
            </a:r>
            <a:r>
              <a:rPr kumimoji="0" lang="en-US" sz="4000" b="1" i="0" u="none" strike="noStrike" kern="1200" cap="none" spc="0" normalizeH="0" noProof="0" dirty="0">
                <a:ln>
                  <a:noFill/>
                </a:ln>
                <a:solidFill>
                  <a:prstClr val="black"/>
                </a:solidFill>
                <a:effectLst/>
                <a:uLnTx/>
                <a:uFillTx/>
                <a:latin typeface="Calibri"/>
                <a:ea typeface="+mn-ea"/>
                <a:cs typeface="+mn-cs"/>
              </a:rPr>
              <a:t> </a:t>
            </a:r>
            <a:r>
              <a:rPr kumimoji="0" lang="en-US" sz="4000" b="1" i="0" u="none" strike="noStrike" kern="1200" cap="none" spc="0" normalizeH="0" noProof="0" dirty="0" err="1">
                <a:ln>
                  <a:noFill/>
                </a:ln>
                <a:solidFill>
                  <a:prstClr val="black"/>
                </a:solidFill>
                <a:effectLst/>
                <a:uLnTx/>
                <a:uFillTx/>
                <a:latin typeface="Calibri"/>
                <a:ea typeface="+mn-ea"/>
                <a:cs typeface="+mn-cs"/>
              </a:rPr>
              <a:t>tích</a:t>
            </a:r>
            <a:r>
              <a:rPr kumimoji="0" lang="en-US" sz="4000" b="1" i="0" u="none" strike="noStrike" kern="1200" cap="none" spc="0" normalizeH="0" noProof="0" dirty="0">
                <a:ln>
                  <a:noFill/>
                </a:ln>
                <a:solidFill>
                  <a:prstClr val="black"/>
                </a:solidFill>
                <a:effectLst/>
                <a:uLnTx/>
                <a:uFillTx/>
                <a:latin typeface="Calibri"/>
                <a:ea typeface="+mn-ea"/>
                <a:cs typeface="+mn-cs"/>
              </a:rPr>
              <a:t> </a:t>
            </a:r>
            <a:r>
              <a:rPr kumimoji="0" lang="en-US" sz="4000" b="1" i="0" u="none" strike="noStrike" kern="1200" cap="none" spc="0" normalizeH="0" noProof="0" dirty="0" err="1">
                <a:ln>
                  <a:noFill/>
                </a:ln>
                <a:solidFill>
                  <a:prstClr val="black"/>
                </a:solidFill>
                <a:effectLst/>
                <a:uLnTx/>
                <a:uFillTx/>
                <a:latin typeface="Calibri"/>
                <a:ea typeface="+mn-ea"/>
                <a:cs typeface="+mn-cs"/>
              </a:rPr>
              <a:t>của</a:t>
            </a:r>
            <a:r>
              <a:rPr kumimoji="0" lang="en-US" sz="4000" b="1" i="0" u="none" strike="noStrike" kern="1200" cap="none" spc="0" normalizeH="0" noProof="0" dirty="0">
                <a:ln>
                  <a:noFill/>
                </a:ln>
                <a:solidFill>
                  <a:prstClr val="black"/>
                </a:solidFill>
                <a:effectLst/>
                <a:uLnTx/>
                <a:uFillTx/>
                <a:latin typeface="Calibri"/>
                <a:ea typeface="+mn-ea"/>
                <a:cs typeface="+mn-cs"/>
              </a:rPr>
              <a:t> </a:t>
            </a:r>
            <a:r>
              <a:rPr kumimoji="0" lang="en-US" sz="4000" b="1" i="0" u="none" strike="noStrike" kern="1200" cap="none" spc="0" normalizeH="0" noProof="0" dirty="0" err="1">
                <a:ln>
                  <a:noFill/>
                </a:ln>
                <a:solidFill>
                  <a:prstClr val="black"/>
                </a:solidFill>
                <a:effectLst/>
                <a:uLnTx/>
                <a:uFillTx/>
                <a:latin typeface="Calibri"/>
                <a:ea typeface="+mn-ea"/>
                <a:cs typeface="+mn-cs"/>
              </a:rPr>
              <a:t>một</a:t>
            </a:r>
            <a:r>
              <a:rPr kumimoji="0" lang="en-US" sz="4000" b="1" i="0" u="none" strike="noStrike" kern="1200" cap="none" spc="0" normalizeH="0" noProof="0" dirty="0">
                <a:ln>
                  <a:noFill/>
                </a:ln>
                <a:solidFill>
                  <a:prstClr val="black"/>
                </a:solidFill>
                <a:effectLst/>
                <a:uLnTx/>
                <a:uFillTx/>
                <a:latin typeface="Calibri"/>
                <a:ea typeface="+mn-ea"/>
                <a:cs typeface="+mn-cs"/>
              </a:rPr>
              <a:t> </a:t>
            </a:r>
            <a:r>
              <a:rPr kumimoji="0" lang="en-US" sz="4000" b="1" i="0" u="none" strike="noStrike" kern="1200" cap="none" spc="0" normalizeH="0" noProof="0" dirty="0" err="1">
                <a:ln>
                  <a:noFill/>
                </a:ln>
                <a:solidFill>
                  <a:prstClr val="black"/>
                </a:solidFill>
                <a:effectLst/>
                <a:uLnTx/>
                <a:uFillTx/>
                <a:latin typeface="Calibri"/>
                <a:ea typeface="+mn-ea"/>
                <a:cs typeface="+mn-cs"/>
              </a:rPr>
              <a:t>hình</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xmlns="" id="{FF118B47-E9B3-4F88-A114-6DD8BA993DC3}"/>
              </a:ext>
            </a:extLst>
          </p:cNvPr>
          <p:cNvPicPr>
            <a:picLocks noChangeAspect="1"/>
          </p:cNvPicPr>
          <p:nvPr/>
        </p:nvPicPr>
        <p:blipFill>
          <a:blip r:embed="rId5"/>
          <a:stretch>
            <a:fillRect/>
          </a:stretch>
        </p:blipFill>
        <p:spPr>
          <a:xfrm>
            <a:off x="3586162" y="2638425"/>
            <a:ext cx="3643313" cy="2914650"/>
          </a:xfrm>
          <a:prstGeom prst="rect">
            <a:avLst/>
          </a:prstGeom>
        </p:spPr>
      </p:pic>
      <p:sp>
        <p:nvSpPr>
          <p:cNvPr id="4" name="Speech Bubble: Rectangle with Corners Rounded 3">
            <a:extLst>
              <a:ext uri="{FF2B5EF4-FFF2-40B4-BE49-F238E27FC236}">
                <a16:creationId xmlns:a16="http://schemas.microsoft.com/office/drawing/2014/main" xmlns="" id="{41B963B1-3FFD-4108-A12C-6FBACA0FEBC9}"/>
              </a:ext>
            </a:extLst>
          </p:cNvPr>
          <p:cNvSpPr/>
          <p:nvPr/>
        </p:nvSpPr>
        <p:spPr>
          <a:xfrm>
            <a:off x="6619874" y="1314450"/>
            <a:ext cx="3286125" cy="1209675"/>
          </a:xfrm>
          <a:prstGeom prst="wedgeRoundRectCallout">
            <a:avLst>
              <a:gd name="adj1" fmla="val -43736"/>
              <a:gd name="adj2" fmla="val 75886"/>
              <a:gd name="adj3" fmla="val 16667"/>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b="1" dirty="0" err="1"/>
              <a:t>Hình</a:t>
            </a:r>
            <a:r>
              <a:rPr lang="en-US" sz="2800" b="1" dirty="0"/>
              <a:t> </a:t>
            </a:r>
            <a:r>
              <a:rPr lang="en-US" sz="2800" b="1" dirty="0" err="1"/>
              <a:t>chữ</a:t>
            </a:r>
            <a:r>
              <a:rPr lang="en-US" sz="2800" b="1" dirty="0"/>
              <a:t> </a:t>
            </a:r>
            <a:r>
              <a:rPr lang="en-US" sz="2800" b="1" dirty="0" err="1"/>
              <a:t>nhật</a:t>
            </a:r>
            <a:r>
              <a:rPr lang="en-US" sz="2800" b="1" dirty="0"/>
              <a:t> </a:t>
            </a:r>
            <a:r>
              <a:rPr lang="en-US" sz="2800" b="1" dirty="0" err="1"/>
              <a:t>của</a:t>
            </a:r>
            <a:r>
              <a:rPr lang="en-US" sz="2800" b="1" dirty="0"/>
              <a:t> </a:t>
            </a:r>
            <a:r>
              <a:rPr lang="en-US" sz="2800" b="1" dirty="0" err="1"/>
              <a:t>tớ</a:t>
            </a:r>
            <a:r>
              <a:rPr lang="en-US" sz="2800" b="1" dirty="0"/>
              <a:t> </a:t>
            </a:r>
            <a:r>
              <a:rPr lang="en-US" sz="2800" b="1" dirty="0" err="1"/>
              <a:t>bé</a:t>
            </a:r>
            <a:r>
              <a:rPr lang="en-US" sz="2800" b="1" dirty="0"/>
              <a:t> </a:t>
            </a:r>
            <a:r>
              <a:rPr lang="en-US" sz="2800" b="1" dirty="0" err="1"/>
              <a:t>hơn</a:t>
            </a:r>
            <a:r>
              <a:rPr lang="en-US" sz="2800" b="1" dirty="0"/>
              <a:t> </a:t>
            </a:r>
            <a:r>
              <a:rPr lang="en-US" sz="2800" b="1" dirty="0" err="1"/>
              <a:t>hình</a:t>
            </a:r>
            <a:r>
              <a:rPr lang="en-US" sz="2800" b="1" dirty="0"/>
              <a:t> </a:t>
            </a:r>
            <a:r>
              <a:rPr lang="en-US" sz="2800" b="1" dirty="0" err="1"/>
              <a:t>tròn</a:t>
            </a:r>
            <a:r>
              <a:rPr lang="en-US" sz="2800" b="1" dirty="0"/>
              <a:t> </a:t>
            </a:r>
            <a:r>
              <a:rPr lang="en-US" sz="2800" b="1" dirty="0" err="1"/>
              <a:t>của</a:t>
            </a:r>
            <a:r>
              <a:rPr lang="en-US" sz="2800" b="1" dirty="0"/>
              <a:t> </a:t>
            </a:r>
            <a:r>
              <a:rPr lang="en-US" sz="2800" b="1" dirty="0" err="1"/>
              <a:t>cậu</a:t>
            </a:r>
            <a:r>
              <a:rPr lang="en-US" sz="2800" b="1" dirty="0"/>
              <a:t>.</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xmlns=""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xmlns=""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5" name="Picture 14">
            <a:extLst>
              <a:ext uri="{FF2B5EF4-FFF2-40B4-BE49-F238E27FC236}">
                <a16:creationId xmlns:a16="http://schemas.microsoft.com/office/drawing/2014/main" xmlns="" id="{5E6505EA-8B65-4BA7-95F2-ADCC005BA9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510" y="267895"/>
            <a:ext cx="1013916" cy="923841"/>
          </a:xfrm>
          <a:prstGeom prst="rect">
            <a:avLst/>
          </a:prstGeom>
        </p:spPr>
      </p:pic>
      <p:pic>
        <p:nvPicPr>
          <p:cNvPr id="5" name="Picture 4">
            <a:extLst>
              <a:ext uri="{FF2B5EF4-FFF2-40B4-BE49-F238E27FC236}">
                <a16:creationId xmlns:a16="http://schemas.microsoft.com/office/drawing/2014/main" xmlns="" id="{1D339E55-1103-44D0-86C1-C6DEF4A28E39}"/>
              </a:ext>
            </a:extLst>
          </p:cNvPr>
          <p:cNvPicPr>
            <a:picLocks noChangeAspect="1"/>
          </p:cNvPicPr>
          <p:nvPr/>
        </p:nvPicPr>
        <p:blipFill>
          <a:blip r:embed="rId5"/>
          <a:stretch>
            <a:fillRect/>
          </a:stretch>
        </p:blipFill>
        <p:spPr>
          <a:xfrm>
            <a:off x="1409699" y="2138362"/>
            <a:ext cx="2666613" cy="2309813"/>
          </a:xfrm>
          <a:prstGeom prst="rect">
            <a:avLst/>
          </a:prstGeom>
        </p:spPr>
      </p:pic>
      <p:sp>
        <p:nvSpPr>
          <p:cNvPr id="6" name="TextBox 5">
            <a:extLst>
              <a:ext uri="{FF2B5EF4-FFF2-40B4-BE49-F238E27FC236}">
                <a16:creationId xmlns:a16="http://schemas.microsoft.com/office/drawing/2014/main" xmlns="" id="{AEF1800C-6B51-4E62-8F9E-DE39F42FFE66}"/>
              </a:ext>
            </a:extLst>
          </p:cNvPr>
          <p:cNvSpPr txBox="1"/>
          <p:nvPr/>
        </p:nvSpPr>
        <p:spPr>
          <a:xfrm>
            <a:off x="495300" y="1409700"/>
            <a:ext cx="1371600" cy="523220"/>
          </a:xfrm>
          <a:prstGeom prst="rect">
            <a:avLst/>
          </a:prstGeom>
          <a:noFill/>
        </p:spPr>
        <p:txBody>
          <a:bodyPr wrap="square" rtlCol="0">
            <a:spAutoFit/>
          </a:bodyPr>
          <a:lstStyle/>
          <a:p>
            <a:r>
              <a:rPr lang="en-US" sz="2800" dirty="0"/>
              <a:t>a)</a:t>
            </a:r>
          </a:p>
        </p:txBody>
      </p:sp>
      <p:sp>
        <p:nvSpPr>
          <p:cNvPr id="7" name="Rectangle 6">
            <a:extLst>
              <a:ext uri="{FF2B5EF4-FFF2-40B4-BE49-F238E27FC236}">
                <a16:creationId xmlns:a16="http://schemas.microsoft.com/office/drawing/2014/main" xmlns="" id="{5D2F0696-AF0C-4107-85DD-43BF74B5968E}"/>
              </a:ext>
            </a:extLst>
          </p:cNvPr>
          <p:cNvSpPr/>
          <p:nvPr/>
        </p:nvSpPr>
        <p:spPr>
          <a:xfrm>
            <a:off x="4762500" y="1933575"/>
            <a:ext cx="6915150" cy="2819400"/>
          </a:xfrm>
          <a:prstGeom prst="rect">
            <a:avLst/>
          </a:prstGeom>
          <a:solidFill>
            <a:srgbClr val="F6C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1FA32B1E-758E-4128-9E9E-DC8FAD8162ED}"/>
              </a:ext>
            </a:extLst>
          </p:cNvPr>
          <p:cNvSpPr txBox="1"/>
          <p:nvPr/>
        </p:nvSpPr>
        <p:spPr>
          <a:xfrm>
            <a:off x="5114925" y="2124075"/>
            <a:ext cx="6353175" cy="1077218"/>
          </a:xfrm>
          <a:prstGeom prst="rect">
            <a:avLst/>
          </a:prstGeom>
          <a:noFill/>
        </p:spPr>
        <p:txBody>
          <a:bodyPr wrap="square" rtlCol="0">
            <a:spAutoFit/>
          </a:bodyPr>
          <a:lstStyle/>
          <a:p>
            <a:pPr algn="just"/>
            <a:r>
              <a:rPr lang="en-US" sz="3200" b="1" dirty="0" err="1"/>
              <a:t>Hình</a:t>
            </a:r>
            <a:r>
              <a:rPr lang="en-US" sz="3200" b="1" dirty="0"/>
              <a:t> </a:t>
            </a:r>
            <a:r>
              <a:rPr lang="en-US" sz="3200" b="1" dirty="0" err="1"/>
              <a:t>chữ</a:t>
            </a:r>
            <a:r>
              <a:rPr lang="en-US" sz="3200" b="1" dirty="0"/>
              <a:t> </a:t>
            </a:r>
            <a:r>
              <a:rPr lang="en-US" sz="3200" b="1" dirty="0" err="1"/>
              <a:t>nhật</a:t>
            </a:r>
            <a:r>
              <a:rPr lang="en-US" sz="3200" b="1" dirty="0"/>
              <a:t> </a:t>
            </a:r>
            <a:r>
              <a:rPr lang="en-US" sz="3200" b="1" dirty="0" err="1"/>
              <a:t>nằm</a:t>
            </a:r>
            <a:r>
              <a:rPr lang="en-US" sz="3200" b="1" dirty="0"/>
              <a:t> </a:t>
            </a:r>
            <a:r>
              <a:rPr lang="en-US" sz="3200" b="1" dirty="0" err="1"/>
              <a:t>hoàn</a:t>
            </a:r>
            <a:r>
              <a:rPr lang="en-US" sz="3200" b="1" dirty="0"/>
              <a:t> </a:t>
            </a:r>
            <a:r>
              <a:rPr lang="en-US" sz="3200" b="1" dirty="0" err="1"/>
              <a:t>toàn</a:t>
            </a:r>
            <a:r>
              <a:rPr lang="en-US" sz="3200" b="1" dirty="0"/>
              <a:t> </a:t>
            </a:r>
            <a:r>
              <a:rPr lang="en-US" sz="3200" b="1" dirty="0" err="1"/>
              <a:t>trong</a:t>
            </a:r>
            <a:r>
              <a:rPr lang="en-US" sz="3200" b="1" dirty="0"/>
              <a:t> </a:t>
            </a:r>
            <a:r>
              <a:rPr lang="en-US" sz="3200" b="1" dirty="0" err="1"/>
              <a:t>hình</a:t>
            </a:r>
            <a:r>
              <a:rPr lang="en-US" sz="3200" b="1" dirty="0"/>
              <a:t> </a:t>
            </a:r>
            <a:r>
              <a:rPr lang="en-US" sz="3200" b="1" dirty="0" err="1"/>
              <a:t>tròn</a:t>
            </a:r>
            <a:r>
              <a:rPr lang="en-US" sz="3200" b="1" dirty="0"/>
              <a:t>.</a:t>
            </a:r>
          </a:p>
        </p:txBody>
      </p:sp>
      <p:sp>
        <p:nvSpPr>
          <p:cNvPr id="14" name="TextBox 13">
            <a:extLst>
              <a:ext uri="{FF2B5EF4-FFF2-40B4-BE49-F238E27FC236}">
                <a16:creationId xmlns:a16="http://schemas.microsoft.com/office/drawing/2014/main" xmlns="" id="{C8718867-E960-417A-8705-B7D85455A20F}"/>
              </a:ext>
            </a:extLst>
          </p:cNvPr>
          <p:cNvSpPr txBox="1"/>
          <p:nvPr/>
        </p:nvSpPr>
        <p:spPr>
          <a:xfrm>
            <a:off x="5153025" y="3228975"/>
            <a:ext cx="6343650" cy="1077218"/>
          </a:xfrm>
          <a:prstGeom prst="rect">
            <a:avLst/>
          </a:prstGeom>
          <a:noFill/>
        </p:spPr>
        <p:txBody>
          <a:bodyPr wrap="square" rtlCol="0">
            <a:spAutoFit/>
          </a:bodyPr>
          <a:lstStyle/>
          <a:p>
            <a:pPr algn="just"/>
            <a:r>
              <a:rPr lang="en-US" sz="3200" b="1" dirty="0"/>
              <a:t>Ta </a:t>
            </a:r>
            <a:r>
              <a:rPr lang="en-US" sz="3200" b="1" dirty="0" err="1"/>
              <a:t>nói</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err="1"/>
              <a:t>chữ</a:t>
            </a:r>
            <a:r>
              <a:rPr lang="en-US" sz="3200" b="1" dirty="0"/>
              <a:t> </a:t>
            </a:r>
            <a:r>
              <a:rPr lang="en-US" sz="3200" b="1" dirty="0" err="1"/>
              <a:t>nhật</a:t>
            </a:r>
            <a:r>
              <a:rPr lang="en-US" sz="3200" b="1" dirty="0"/>
              <a:t> </a:t>
            </a:r>
            <a:r>
              <a:rPr lang="en-US" sz="3200" b="1" dirty="0" err="1"/>
              <a:t>bé</a:t>
            </a:r>
            <a:r>
              <a:rPr lang="en-US" sz="3200" b="1" dirty="0"/>
              <a:t> </a:t>
            </a:r>
            <a:r>
              <a:rPr lang="en-US" sz="3200" b="1" dirty="0" err="1"/>
              <a:t>hơn</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err="1"/>
              <a:t>tròn</a:t>
            </a:r>
            <a:r>
              <a:rPr lang="en-US" sz="3200" b="1" dirty="0"/>
              <a:t>.</a:t>
            </a:r>
          </a:p>
        </p:txBody>
      </p:sp>
    </p:spTree>
    <p:extLst>
      <p:ext uri="{BB962C8B-B14F-4D97-AF65-F5344CB8AC3E}">
        <p14:creationId xmlns:p14="http://schemas.microsoft.com/office/powerpoint/2010/main" val="13142391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xmlns=""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xmlns=""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xmlns=""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xmlns="" id="{E0E1EAB2-071B-40E6-8BFC-163B9C6CEC2C}"/>
              </a:ext>
            </a:extLst>
          </p:cNvPr>
          <p:cNvPicPr>
            <a:picLocks noChangeAspect="1"/>
          </p:cNvPicPr>
          <p:nvPr/>
        </p:nvPicPr>
        <p:blipFill>
          <a:blip r:embed="rId4"/>
          <a:stretch>
            <a:fillRect/>
          </a:stretch>
        </p:blipFill>
        <p:spPr>
          <a:xfrm>
            <a:off x="681037" y="947737"/>
            <a:ext cx="3743325" cy="2466975"/>
          </a:xfrm>
          <a:prstGeom prst="rect">
            <a:avLst/>
          </a:prstGeom>
        </p:spPr>
      </p:pic>
      <p:sp>
        <p:nvSpPr>
          <p:cNvPr id="19" name="Rectangle 18">
            <a:extLst>
              <a:ext uri="{FF2B5EF4-FFF2-40B4-BE49-F238E27FC236}">
                <a16:creationId xmlns:a16="http://schemas.microsoft.com/office/drawing/2014/main" xmlns="" id="{25F7B34E-5DE6-4D37-BE72-BAFDD6FA8737}"/>
              </a:ext>
            </a:extLst>
          </p:cNvPr>
          <p:cNvSpPr/>
          <p:nvPr/>
        </p:nvSpPr>
        <p:spPr>
          <a:xfrm>
            <a:off x="4800600" y="704850"/>
            <a:ext cx="6915150" cy="2476500"/>
          </a:xfrm>
          <a:prstGeom prst="rect">
            <a:avLst/>
          </a:prstGeom>
          <a:solidFill>
            <a:srgbClr val="F6C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F67D145E-E6EF-49C2-802C-2DB05D0D0351}"/>
              </a:ext>
            </a:extLst>
          </p:cNvPr>
          <p:cNvSpPr txBox="1"/>
          <p:nvPr/>
        </p:nvSpPr>
        <p:spPr>
          <a:xfrm>
            <a:off x="5153025" y="895350"/>
            <a:ext cx="6353175" cy="1077218"/>
          </a:xfrm>
          <a:prstGeom prst="rect">
            <a:avLst/>
          </a:prstGeom>
          <a:noFill/>
        </p:spPr>
        <p:txBody>
          <a:bodyPr wrap="square" rtlCol="0">
            <a:spAutoFit/>
          </a:bodyPr>
          <a:lstStyle/>
          <a:p>
            <a:pPr algn="just"/>
            <a:r>
              <a:rPr lang="en-US" sz="3200" b="1" dirty="0" err="1"/>
              <a:t>Hình</a:t>
            </a:r>
            <a:r>
              <a:rPr lang="en-US" sz="3200" b="1" dirty="0"/>
              <a:t> </a:t>
            </a:r>
            <a:r>
              <a:rPr lang="en-US" sz="3200" b="1" dirty="0">
                <a:latin typeface="HP001" panose="020B0603050302020204" pitchFamily="34" charset="0"/>
                <a:ea typeface="HP001" panose="020B0603050302020204" pitchFamily="34" charset="0"/>
              </a:rPr>
              <a:t>A</a:t>
            </a:r>
            <a:r>
              <a:rPr lang="en-US" sz="3200" b="1" dirty="0"/>
              <a:t> </a:t>
            </a:r>
            <a:r>
              <a:rPr lang="en-US" sz="3200" b="1" dirty="0" err="1"/>
              <a:t>gồm</a:t>
            </a:r>
            <a:r>
              <a:rPr lang="en-US" sz="3200" b="1" dirty="0"/>
              <a:t> 6 ô </a:t>
            </a:r>
            <a:r>
              <a:rPr lang="en-US" sz="3200" b="1" dirty="0" err="1"/>
              <a:t>vuông</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B</a:t>
            </a:r>
            <a:r>
              <a:rPr lang="en-US" sz="3200" b="1" dirty="0"/>
              <a:t> </a:t>
            </a:r>
            <a:r>
              <a:rPr lang="en-US" sz="3200" b="1" dirty="0" err="1"/>
              <a:t>cũng</a:t>
            </a:r>
            <a:r>
              <a:rPr lang="en-US" sz="3200" b="1" dirty="0"/>
              <a:t> </a:t>
            </a:r>
            <a:r>
              <a:rPr lang="en-US" sz="3200" b="1" dirty="0" err="1"/>
              <a:t>gồm</a:t>
            </a:r>
            <a:r>
              <a:rPr lang="en-US" sz="3200" b="1" dirty="0"/>
              <a:t> 6 ô </a:t>
            </a:r>
            <a:r>
              <a:rPr lang="en-US" sz="3200" b="1" dirty="0" err="1"/>
              <a:t>vuông</a:t>
            </a:r>
            <a:r>
              <a:rPr lang="en-US" sz="3200" b="1" dirty="0"/>
              <a:t> </a:t>
            </a:r>
            <a:r>
              <a:rPr lang="en-US" sz="3200" b="1" dirty="0" err="1"/>
              <a:t>như</a:t>
            </a:r>
            <a:r>
              <a:rPr lang="en-US" sz="3200" b="1" dirty="0"/>
              <a:t> </a:t>
            </a:r>
            <a:r>
              <a:rPr lang="en-US" sz="3200" b="1" dirty="0" err="1"/>
              <a:t>thế</a:t>
            </a:r>
            <a:r>
              <a:rPr lang="en-US" sz="3200" b="1" dirty="0"/>
              <a:t>.</a:t>
            </a:r>
          </a:p>
        </p:txBody>
      </p:sp>
      <p:sp>
        <p:nvSpPr>
          <p:cNvPr id="30" name="TextBox 29">
            <a:extLst>
              <a:ext uri="{FF2B5EF4-FFF2-40B4-BE49-F238E27FC236}">
                <a16:creationId xmlns:a16="http://schemas.microsoft.com/office/drawing/2014/main" xmlns="" id="{4BA7EB07-FDF4-42FE-AC48-2B99FFB1A148}"/>
              </a:ext>
            </a:extLst>
          </p:cNvPr>
          <p:cNvSpPr txBox="1"/>
          <p:nvPr/>
        </p:nvSpPr>
        <p:spPr>
          <a:xfrm>
            <a:off x="5191125" y="2000250"/>
            <a:ext cx="6343650" cy="1077218"/>
          </a:xfrm>
          <a:prstGeom prst="rect">
            <a:avLst/>
          </a:prstGeom>
          <a:noFill/>
        </p:spPr>
        <p:txBody>
          <a:bodyPr wrap="square" rtlCol="0">
            <a:spAutoFit/>
          </a:bodyPr>
          <a:lstStyle/>
          <a:p>
            <a:pPr algn="just"/>
            <a:r>
              <a:rPr lang="en-US" sz="3200" b="1" dirty="0"/>
              <a:t>Ta </a:t>
            </a:r>
            <a:r>
              <a:rPr lang="en-US" sz="3200" b="1" dirty="0" err="1"/>
              <a:t>nói</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A</a:t>
            </a:r>
            <a:r>
              <a:rPr lang="en-US" sz="3200" b="1" dirty="0"/>
              <a:t> </a:t>
            </a:r>
            <a:r>
              <a:rPr lang="en-US" sz="3200" b="1" dirty="0" err="1"/>
              <a:t>bằng</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B</a:t>
            </a:r>
            <a:r>
              <a:rPr lang="en-US" sz="3200" b="1" dirty="0"/>
              <a:t>.</a:t>
            </a:r>
          </a:p>
        </p:txBody>
      </p:sp>
      <p:pic>
        <p:nvPicPr>
          <p:cNvPr id="5" name="Picture 4">
            <a:extLst>
              <a:ext uri="{FF2B5EF4-FFF2-40B4-BE49-F238E27FC236}">
                <a16:creationId xmlns:a16="http://schemas.microsoft.com/office/drawing/2014/main" xmlns="" id="{7A609789-2E56-428A-894A-940A8A3E95D2}"/>
              </a:ext>
            </a:extLst>
          </p:cNvPr>
          <p:cNvPicPr>
            <a:picLocks noChangeAspect="1"/>
          </p:cNvPicPr>
          <p:nvPr/>
        </p:nvPicPr>
        <p:blipFill>
          <a:blip r:embed="rId5"/>
          <a:stretch>
            <a:fillRect/>
          </a:stretch>
        </p:blipFill>
        <p:spPr>
          <a:xfrm>
            <a:off x="687399" y="3648074"/>
            <a:ext cx="3836976" cy="2676525"/>
          </a:xfrm>
          <a:prstGeom prst="rect">
            <a:avLst/>
          </a:prstGeom>
        </p:spPr>
      </p:pic>
      <p:sp>
        <p:nvSpPr>
          <p:cNvPr id="31" name="Rectangle 30">
            <a:extLst>
              <a:ext uri="{FF2B5EF4-FFF2-40B4-BE49-F238E27FC236}">
                <a16:creationId xmlns:a16="http://schemas.microsoft.com/office/drawing/2014/main" xmlns="" id="{3A98F19E-B102-4E9F-83E4-60CC478DE89B}"/>
              </a:ext>
            </a:extLst>
          </p:cNvPr>
          <p:cNvSpPr/>
          <p:nvPr/>
        </p:nvSpPr>
        <p:spPr>
          <a:xfrm>
            <a:off x="4800600" y="3438525"/>
            <a:ext cx="6915150" cy="2733675"/>
          </a:xfrm>
          <a:prstGeom prst="rect">
            <a:avLst/>
          </a:prstGeom>
          <a:solidFill>
            <a:srgbClr val="F6C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xmlns="" id="{44476492-40C0-422B-AA16-9F99D57A806F}"/>
              </a:ext>
            </a:extLst>
          </p:cNvPr>
          <p:cNvSpPr txBox="1"/>
          <p:nvPr/>
        </p:nvSpPr>
        <p:spPr>
          <a:xfrm>
            <a:off x="5114925" y="3533775"/>
            <a:ext cx="6353175" cy="1569660"/>
          </a:xfrm>
          <a:prstGeom prst="rect">
            <a:avLst/>
          </a:prstGeom>
          <a:noFill/>
        </p:spPr>
        <p:txBody>
          <a:bodyPr wrap="square" rtlCol="0">
            <a:spAutoFit/>
          </a:bodyPr>
          <a:lstStyle/>
          <a:p>
            <a:pPr algn="just"/>
            <a:r>
              <a:rPr lang="en-US" sz="3200" b="1" dirty="0" err="1"/>
              <a:t>Hình</a:t>
            </a:r>
            <a:r>
              <a:rPr lang="en-US" sz="3200" b="1" dirty="0"/>
              <a:t> </a:t>
            </a:r>
            <a:r>
              <a:rPr lang="en-US" sz="3200" b="1" dirty="0">
                <a:latin typeface="HP001" panose="020B0603050302020204" pitchFamily="34" charset="0"/>
                <a:ea typeface="HP001" panose="020B0603050302020204" pitchFamily="34" charset="0"/>
              </a:rPr>
              <a:t>C</a:t>
            </a:r>
            <a:r>
              <a:rPr lang="en-US" sz="3200" b="1" dirty="0"/>
              <a:t> </a:t>
            </a:r>
            <a:r>
              <a:rPr lang="en-US" sz="3200" b="1" dirty="0" err="1"/>
              <a:t>gồm</a:t>
            </a:r>
            <a:r>
              <a:rPr lang="en-US" sz="3200" b="1" dirty="0"/>
              <a:t> 10 ô </a:t>
            </a:r>
            <a:r>
              <a:rPr lang="en-US" sz="3200" b="1" dirty="0" err="1"/>
              <a:t>vuông</a:t>
            </a:r>
            <a:r>
              <a:rPr lang="en-US" sz="3200" b="1" dirty="0"/>
              <a:t> </a:t>
            </a:r>
            <a:r>
              <a:rPr lang="en-US" sz="3200" b="1" dirty="0" err="1"/>
              <a:t>cắt</a:t>
            </a:r>
            <a:r>
              <a:rPr lang="en-US" sz="3200" b="1" dirty="0"/>
              <a:t> </a:t>
            </a:r>
            <a:r>
              <a:rPr lang="en-US" sz="3200" b="1" dirty="0" err="1"/>
              <a:t>ra</a:t>
            </a:r>
            <a:r>
              <a:rPr lang="en-US" sz="3200" b="1" dirty="0"/>
              <a:t> </a:t>
            </a:r>
            <a:r>
              <a:rPr lang="en-US" sz="3200" b="1" dirty="0" err="1"/>
              <a:t>thành</a:t>
            </a:r>
            <a:r>
              <a:rPr lang="en-US" sz="3200" b="1" dirty="0"/>
              <a:t> </a:t>
            </a:r>
            <a:r>
              <a:rPr lang="en-US" sz="3200" b="1" dirty="0" err="1"/>
              <a:t>hai</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C</a:t>
            </a:r>
            <a:r>
              <a:rPr lang="en-US" sz="3200" b="1" dirty="0"/>
              <a:t> </a:t>
            </a:r>
            <a:r>
              <a:rPr lang="en-US" sz="3200" b="1" dirty="0" err="1"/>
              <a:t>và</a:t>
            </a:r>
            <a:r>
              <a:rPr lang="en-US" sz="3200" b="1" dirty="0"/>
              <a:t> </a:t>
            </a:r>
            <a:r>
              <a:rPr lang="en-US" sz="3200" b="1" dirty="0">
                <a:latin typeface="HP001" panose="020B0603050302020204" pitchFamily="34" charset="0"/>
                <a:ea typeface="HP001" panose="020B0603050302020204" pitchFamily="34" charset="0"/>
              </a:rPr>
              <a:t>D</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C</a:t>
            </a:r>
            <a:r>
              <a:rPr lang="en-US" sz="3200" b="1" dirty="0"/>
              <a:t> </a:t>
            </a:r>
            <a:r>
              <a:rPr lang="en-US" sz="3200" b="1" dirty="0" err="1"/>
              <a:t>gồm</a:t>
            </a:r>
            <a:r>
              <a:rPr lang="en-US" sz="3200" b="1" dirty="0"/>
              <a:t> 6 ô </a:t>
            </a:r>
            <a:r>
              <a:rPr lang="en-US" sz="3200" b="1" dirty="0" err="1"/>
              <a:t>vuông</a:t>
            </a:r>
            <a:r>
              <a:rPr lang="en-US" sz="3200" b="1" dirty="0"/>
              <a:t>. </a:t>
            </a:r>
            <a:r>
              <a:rPr lang="en-US" sz="3200" b="1" dirty="0" err="1"/>
              <a:t>Hình</a:t>
            </a:r>
            <a:r>
              <a:rPr lang="en-US" sz="3200" b="1" dirty="0"/>
              <a:t> D </a:t>
            </a:r>
            <a:r>
              <a:rPr lang="en-US" sz="3200" b="1" dirty="0" err="1"/>
              <a:t>gồm</a:t>
            </a:r>
            <a:r>
              <a:rPr lang="en-US" sz="3200" b="1" dirty="0"/>
              <a:t> 4 ô </a:t>
            </a:r>
            <a:r>
              <a:rPr lang="en-US" sz="3200" b="1" dirty="0" err="1"/>
              <a:t>vuông</a:t>
            </a:r>
            <a:r>
              <a:rPr lang="en-US" sz="3200" b="1" dirty="0"/>
              <a:t>.</a:t>
            </a:r>
          </a:p>
        </p:txBody>
      </p:sp>
      <p:sp>
        <p:nvSpPr>
          <p:cNvPr id="33" name="TextBox 32">
            <a:extLst>
              <a:ext uri="{FF2B5EF4-FFF2-40B4-BE49-F238E27FC236}">
                <a16:creationId xmlns:a16="http://schemas.microsoft.com/office/drawing/2014/main" xmlns="" id="{60BAD1B9-49B9-4E54-B88E-FEC8CC38EBA4}"/>
              </a:ext>
            </a:extLst>
          </p:cNvPr>
          <p:cNvSpPr txBox="1"/>
          <p:nvPr/>
        </p:nvSpPr>
        <p:spPr>
          <a:xfrm>
            <a:off x="5172075" y="5191125"/>
            <a:ext cx="6343650" cy="1077218"/>
          </a:xfrm>
          <a:prstGeom prst="rect">
            <a:avLst/>
          </a:prstGeom>
          <a:noFill/>
        </p:spPr>
        <p:txBody>
          <a:bodyPr wrap="square" rtlCol="0">
            <a:spAutoFit/>
          </a:bodyPr>
          <a:lstStyle/>
          <a:p>
            <a:pPr algn="just"/>
            <a:r>
              <a:rPr lang="en-US" sz="3200" b="1" dirty="0"/>
              <a:t>Ta </a:t>
            </a:r>
            <a:r>
              <a:rPr lang="en-US" sz="3200" b="1" dirty="0" err="1"/>
              <a:t>nói</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C</a:t>
            </a:r>
            <a:r>
              <a:rPr lang="en-US" sz="3200" b="1" dirty="0"/>
              <a:t> </a:t>
            </a:r>
            <a:r>
              <a:rPr lang="en-US" sz="3200" b="1" dirty="0" err="1"/>
              <a:t>bằng</a:t>
            </a:r>
            <a:r>
              <a:rPr lang="en-US" sz="3200" b="1" dirty="0"/>
              <a:t> </a:t>
            </a:r>
            <a:r>
              <a:rPr lang="en-US" sz="3200" b="1" dirty="0" err="1"/>
              <a:t>tổng</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C </a:t>
            </a:r>
            <a:r>
              <a:rPr lang="en-US" sz="3200" b="1" dirty="0" err="1">
                <a:ea typeface="HP001" panose="020B0603050302020204" pitchFamily="34" charset="0"/>
              </a:rPr>
              <a:t>và</a:t>
            </a:r>
            <a:r>
              <a:rPr lang="en-US" sz="3200" b="1" dirty="0">
                <a:latin typeface="HP001" panose="020B0603050302020204" pitchFamily="34" charset="0"/>
                <a:ea typeface="HP001" panose="020B0603050302020204" pitchFamily="34" charset="0"/>
              </a:rPr>
              <a:t> D</a:t>
            </a:r>
            <a:r>
              <a:rPr lang="en-US" sz="3200" b="1" dirty="0"/>
              <a:t>.</a:t>
            </a:r>
          </a:p>
        </p:txBody>
      </p:sp>
    </p:spTree>
    <p:extLst>
      <p:ext uri="{BB962C8B-B14F-4D97-AF65-F5344CB8AC3E}">
        <p14:creationId xmlns:p14="http://schemas.microsoft.com/office/powerpoint/2010/main" val="167397363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p:bldP spid="30" grpId="0"/>
      <p:bldP spid="31" grpId="0" animBg="1"/>
      <p:bldP spid="32" grpId="0"/>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547</Words>
  <Application>Microsoft Office PowerPoint</Application>
  <PresentationFormat>Widescreen</PresentationFormat>
  <Paragraphs>65</Paragraphs>
  <Slides>14</Slides>
  <Notes>10</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14</vt:i4>
      </vt:variant>
    </vt:vector>
  </HeadingPairs>
  <TitlesOfParts>
    <vt:vector size="27" baseType="lpstr">
      <vt:lpstr>Arial</vt:lpstr>
      <vt:lpstr>Calibri</vt:lpstr>
      <vt:lpstr>Coiny</vt:lpstr>
      <vt:lpstr>HP001</vt:lpstr>
      <vt:lpstr>Source Han Sans CN Medium</vt:lpstr>
      <vt:lpstr>Times New Roman</vt:lpstr>
      <vt:lpstr>Wingdings</vt:lpstr>
      <vt:lpstr>小单纯体</vt:lpstr>
      <vt:lpstr>等线</vt:lpstr>
      <vt:lpstr>等线 Light</vt:lpstr>
      <vt:lpstr>1_Office 主题​​</vt:lpstr>
      <vt:lpstr>2_Office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27</cp:revision>
  <dcterms:created xsi:type="dcterms:W3CDTF">2022-10-23T11:38:38Z</dcterms:created>
  <dcterms:modified xsi:type="dcterms:W3CDTF">2025-02-05T17:04:31Z</dcterms:modified>
</cp:coreProperties>
</file>