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2"/>
  </p:notesMasterIdLst>
  <p:sldIdLst>
    <p:sldId id="287" r:id="rId5"/>
    <p:sldId id="288" r:id="rId6"/>
    <p:sldId id="261" r:id="rId7"/>
    <p:sldId id="290" r:id="rId8"/>
    <p:sldId id="291" r:id="rId9"/>
    <p:sldId id="293" r:id="rId10"/>
    <p:sldId id="294" r:id="rId11"/>
    <p:sldId id="295" r:id="rId12"/>
    <p:sldId id="296" r:id="rId13"/>
    <p:sldId id="297" r:id="rId14"/>
    <p:sldId id="298" r:id="rId15"/>
    <p:sldId id="299" r:id="rId16"/>
    <p:sldId id="300" r:id="rId17"/>
    <p:sldId id="303" r:id="rId18"/>
    <p:sldId id="305" r:id="rId19"/>
    <p:sldId id="307" r:id="rId20"/>
    <p:sldId id="3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53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6.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0.mp3"/><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slideLayout" Target="../slideLayouts/slideLayout31.xml"/><Relationship Id="rId4" Type="http://schemas.openxmlformats.org/officeDocument/2006/relationships/audio" Target="../media/media10.mp3"/></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31.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363737" cy="6858000"/>
          </a:xfrm>
          <a:prstGeom prst="rect">
            <a:avLst/>
          </a:prstGeom>
        </p:spPr>
      </p:pic>
      <p:pic>
        <p:nvPicPr>
          <p:cNvPr id="4" name="van dog chuc mu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3736" y="-1"/>
            <a:ext cx="6828263" cy="6389649"/>
          </a:xfrm>
          <a:prstGeom prst="rect">
            <a:avLst/>
          </a:prstGeom>
        </p:spPr>
      </p:pic>
      <p:sp>
        <p:nvSpPr>
          <p:cNvPr id="5" name="Rectangle 4"/>
          <p:cNvSpPr/>
          <p:nvPr/>
        </p:nvSpPr>
        <p:spPr>
          <a:xfrm>
            <a:off x="1748558"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277342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43335"/>
            <a:ext cx="12191999" cy="398544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7986" y="3776547"/>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775"/>
            <a:ext cx="10917044" cy="169089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7834" y="758283"/>
            <a:ext cx="1274955" cy="1416205"/>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57469" y="2937309"/>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38016" y="3445727"/>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3208" y="4336125"/>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3"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7404" y="2133601"/>
            <a:ext cx="609600" cy="609600"/>
          </a:xfrm>
          <a:prstGeom prst="rect">
            <a:avLst/>
          </a:prstGeom>
        </p:spPr>
      </p:pic>
      <p:pic>
        <p:nvPicPr>
          <p:cNvPr id="6"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72819" y="1019527"/>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2796"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876"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2218294"/>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2808" y="3039767"/>
            <a:ext cx="609600" cy="609600"/>
          </a:xfrm>
          <a:prstGeom prst="rect">
            <a:avLst/>
          </a:prstGeom>
        </p:spPr>
      </p:pic>
    </p:spTree>
    <p:extLst>
      <p:ext uri="{BB962C8B-B14F-4D97-AF65-F5344CB8AC3E}">
        <p14:creationId xmlns:p14="http://schemas.microsoft.com/office/powerpoint/2010/main" val="6996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696" y="4296935"/>
            <a:ext cx="609600" cy="609600"/>
          </a:xfrm>
          <a:prstGeom prst="rect">
            <a:avLst/>
          </a:prstGeom>
        </p:spPr>
      </p:pic>
      <p:sp>
        <p:nvSpPr>
          <p:cNvPr id="7" name="TextBox 3"/>
          <p:cNvSpPr txBox="1">
            <a:spLocks noChangeArrowheads="1"/>
          </p:cNvSpPr>
          <p:nvPr/>
        </p:nvSpPr>
        <p:spPr bwMode="auto">
          <a:xfrm>
            <a:off x="2408663" y="152564"/>
            <a:ext cx="65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2400" dirty="0" smtClean="0">
                <a:solidFill>
                  <a:srgbClr val="003300"/>
                </a:solidFill>
                <a:latin typeface="Times New Roman" pitchFamily="18" charset="0"/>
                <a:cs typeface="Times New Roman" pitchFamily="18" charset="0"/>
              </a:rPr>
              <a:t>Hát nhóm kết hợp vỗ tay hoặc gõ đệm theo nhịp</a:t>
            </a:r>
            <a:endParaRPr lang="en-US" sz="2400" dirty="0">
              <a:solidFill>
                <a:srgbClr val="003300"/>
              </a:solidFill>
              <a:latin typeface="Times New Roman" pitchFamily="18" charset="0"/>
              <a:cs typeface="Times New Roman" pitchFamily="18" charset="0"/>
            </a:endParaRPr>
          </a:p>
        </p:txBody>
      </p:sp>
      <p:pic>
        <p:nvPicPr>
          <p:cNvPr id="11"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729" y="19210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987585"/>
            <a:ext cx="12087921"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496" y="1872834"/>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6354" y="1815558"/>
            <a:ext cx="980223" cy="7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405" y="4189002"/>
            <a:ext cx="609600" cy="609600"/>
          </a:xfrm>
          <a:prstGeom prst="rect">
            <a:avLst/>
          </a:prstGeom>
        </p:spPr>
      </p:pic>
      <p:sp>
        <p:nvSpPr>
          <p:cNvPr id="2" name="Rectangle 1"/>
          <p:cNvSpPr/>
          <p:nvPr/>
        </p:nvSpPr>
        <p:spPr>
          <a:xfrm>
            <a:off x="328603" y="582044"/>
            <a:ext cx="11084312" cy="446276"/>
          </a:xfrm>
          <a:prstGeom prst="rect">
            <a:avLst/>
          </a:prstGeom>
        </p:spPr>
        <p:txBody>
          <a:bodyPr wrap="square">
            <a:spAutoFit/>
          </a:bodyPr>
          <a:lstStyle/>
          <a:p>
            <a:pPr algn="just">
              <a:lnSpc>
                <a:spcPct val="115000"/>
              </a:lnSpc>
              <a:spcAft>
                <a:spcPts val="800"/>
              </a:spcAft>
            </a:pPr>
            <a:r>
              <a:rPr lang="en-US" sz="20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vào nhau. thực hiện động tác: phách </a:t>
            </a:r>
            <a:r>
              <a:rPr lang="en-US" sz="20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3671198" cy="461665"/>
          </a:xfrm>
          <a:prstGeom prst="rect">
            <a:avLst/>
          </a:prstGeom>
        </p:spPr>
        <p:txBody>
          <a:bodyPr wrap="none">
            <a:spAutoFit/>
          </a:bodyPr>
          <a:lstStyle/>
          <a:p>
            <a:r>
              <a:rPr lang="en-US" sz="2400" dirty="0" smtClean="0">
                <a:solidFill>
                  <a:srgbClr val="242021"/>
                </a:solidFill>
                <a:latin typeface="Times New Roman" panose="02020603050405020304" pitchFamily="18" charset="0"/>
                <a:ea typeface="Calibri" panose="020F0502020204030204" pitchFamily="34" charset="0"/>
              </a:rPr>
              <a:t>Hát </a:t>
            </a:r>
            <a:r>
              <a:rPr lang="en-US" sz="2400" dirty="0">
                <a:solidFill>
                  <a:srgbClr val="242021"/>
                </a:solidFill>
                <a:latin typeface="Times New Roman" panose="02020603050405020304" pitchFamily="18" charset="0"/>
                <a:ea typeface="Calibri" panose="020F0502020204030204" pitchFamily="34" charset="0"/>
              </a:rPr>
              <a:t>kết hợp vận động cơ thể</a:t>
            </a:r>
            <a:endParaRPr lang="en-US" sz="2400"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217776"/>
            <a:ext cx="12191999" cy="2562485"/>
          </a:xfrm>
          <a:prstGeom prst="rect">
            <a:avLst/>
          </a:prstGeom>
        </p:spPr>
      </p:pic>
    </p:spTree>
    <p:extLst>
      <p:ext uri="{BB962C8B-B14F-4D97-AF65-F5344CB8AC3E}">
        <p14:creationId xmlns:p14="http://schemas.microsoft.com/office/powerpoint/2010/main" val="29651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sp>
        <p:nvSpPr>
          <p:cNvPr id="3" name="Rectangle 2"/>
          <p:cNvSpPr/>
          <p:nvPr/>
        </p:nvSpPr>
        <p:spPr>
          <a:xfrm>
            <a:off x="253262" y="133144"/>
            <a:ext cx="5582041" cy="461665"/>
          </a:xfrm>
          <a:prstGeom prst="rect">
            <a:avLst/>
          </a:prstGeom>
        </p:spPr>
        <p:txBody>
          <a:bodyPr wrap="none">
            <a:spAutoFit/>
          </a:bodyPr>
          <a:lstStyle/>
          <a:p>
            <a:pPr eaLnBrk="0" fontAlgn="base" hangingPunct="0">
              <a:spcBef>
                <a:spcPct val="0"/>
              </a:spcBef>
              <a:spcAft>
                <a:spcPct val="0"/>
              </a:spcAft>
            </a:pPr>
            <a:r>
              <a:rPr lang="en-US" sz="2400" dirty="0" smtClean="0">
                <a:solidFill>
                  <a:schemeClr val="accent5">
                    <a:lumMod val="20000"/>
                    <a:lumOff val="80000"/>
                  </a:schemeClr>
                </a:solidFill>
                <a:latin typeface="Times New Roman" panose="02020603050405020304" pitchFamily="18" charset="0"/>
                <a:cs typeface="Times New Roman" panose="02020603050405020304" pitchFamily="18" charset="0"/>
              </a:rPr>
              <a:t>TRONG </a:t>
            </a:r>
            <a:r>
              <a:rPr lang="en-US" sz="2400" dirty="0">
                <a:solidFill>
                  <a:schemeClr val="accent5">
                    <a:lumMod val="20000"/>
                    <a:lumOff val="80000"/>
                  </a:schemeClr>
                </a:solidFill>
                <a:latin typeface="Times New Roman" panose="02020603050405020304" pitchFamily="18" charset="0"/>
                <a:cs typeface="Times New Roman" panose="02020603050405020304" pitchFamily="18" charset="0"/>
              </a:rPr>
              <a:t>BỨC TRANH VẼ HÌNH ẢNH GÌ</a:t>
            </a:r>
          </a:p>
        </p:txBody>
      </p:sp>
      <p:sp>
        <p:nvSpPr>
          <p:cNvPr id="6" name="TextBox 5"/>
          <p:cNvSpPr txBox="1"/>
          <p:nvPr/>
        </p:nvSpPr>
        <p:spPr>
          <a:xfrm>
            <a:off x="3891776" y="737742"/>
            <a:ext cx="8095785" cy="461665"/>
          </a:xfrm>
          <a:prstGeom prst="rect">
            <a:avLst/>
          </a:prstGeom>
          <a:noFill/>
        </p:spPr>
        <p:txBody>
          <a:bodyPr wrap="square" rtlCol="0">
            <a:spAutoFit/>
          </a:bodyPr>
          <a:lstStyle/>
          <a:p>
            <a:r>
              <a:rPr lang="en-US" sz="2400" dirty="0" smtClean="0">
                <a:solidFill>
                  <a:schemeClr val="accent5">
                    <a:lumMod val="20000"/>
                    <a:lumOff val="80000"/>
                  </a:schemeClr>
                </a:solidFill>
                <a:latin typeface="Times New Roman" panose="02020603050405020304" pitchFamily="18" charset="0"/>
                <a:cs typeface="Times New Roman" panose="02020603050405020304" pitchFamily="18" charset="0"/>
              </a:rPr>
              <a:t>Các bạn nhỏ nước ngoài đang chỉ những chú chim, có nhà, cây...</a:t>
            </a:r>
            <a:endParaRPr lang="en-US" sz="2400"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04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chemeClr val="accent5">
                    <a:lumMod val="20000"/>
                    <a:lumOff val="80000"/>
                  </a:schemeClr>
                </a:solidFill>
                <a:latin typeface="Times New Roman" pitchFamily="18" charset="0"/>
              </a:rPr>
              <a:t>Dân ca Pháp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745" y="1600209"/>
            <a:ext cx="1518421" cy="8304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365737" y="995764"/>
            <a:ext cx="6030951" cy="558038"/>
          </a:xfrm>
          <a:prstGeom prst="rect">
            <a:avLst/>
          </a:prstGeom>
        </p:spPr>
        <p:txBody>
          <a:bodyPr wrap="square">
            <a:spAutoFit/>
          </a:bodyPr>
          <a:lstStyle/>
          <a:p>
            <a:pPr algn="ctr">
              <a:lnSpc>
                <a:spcPct val="115000"/>
              </a:lnSpc>
              <a:spcAft>
                <a:spcPts val="0"/>
              </a:spcAft>
            </a:pPr>
            <a:r>
              <a:rPr lang="vi-VN" sz="2800" b="1"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 CON CHIM NON</a:t>
            </a:r>
            <a:endParaRPr lang="en-US" sz="2800" dirty="0" smtClean="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2" name="Rectangle 11"/>
          <p:cNvSpPr/>
          <p:nvPr/>
        </p:nvSpPr>
        <p:spPr>
          <a:xfrm>
            <a:off x="5535467" y="40411"/>
            <a:ext cx="1691489" cy="624530"/>
          </a:xfrm>
          <a:prstGeom prst="rect">
            <a:avLst/>
          </a:prstGeom>
        </p:spPr>
        <p:txBody>
          <a:bodyPr wrap="none">
            <a:spAutoFit/>
          </a:bodyPr>
          <a:lstStyle/>
          <a:p>
            <a:pPr algn="ctr">
              <a:lnSpc>
                <a:spcPct val="115000"/>
              </a:lnSpc>
              <a:spcAft>
                <a:spcPts val="0"/>
              </a:spcAft>
            </a:pPr>
            <a:r>
              <a:rPr lang="en-US" sz="3200" b="1" dirty="0" smtClean="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rPr>
              <a:t>TIẾT 27 </a:t>
            </a:r>
            <a:endParaRPr lang="en-US" sz="3200" b="1" dirty="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8373915" y="10438"/>
            <a:ext cx="280397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nước </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5309" y="716715"/>
            <a:ext cx="11688170" cy="771814"/>
          </a:xfrm>
          <a:prstGeom prst="rect">
            <a:avLst/>
          </a:prstGeom>
        </p:spPr>
        <p:txBody>
          <a:bodyPr wrap="square">
            <a:spAutoFit/>
          </a:bodyPr>
          <a:lstStyle/>
          <a:p>
            <a:pPr algn="just">
              <a:lnSpc>
                <a:spcPct val="115000"/>
              </a:lnSpc>
              <a:spcAft>
                <a:spcPts val="800"/>
              </a:spcAft>
            </a:pPr>
            <a:r>
              <a:rPr lang="en-US" sz="20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4" y="1764694"/>
            <a:ext cx="4579478" cy="306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3957468" y="0"/>
            <a:ext cx="503535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tác phẩm bài Con Chim Non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2135" y="864974"/>
            <a:ext cx="11571249" cy="830997"/>
          </a:xfrm>
          <a:prstGeom prst="rect">
            <a:avLst/>
          </a:prstGeom>
        </p:spPr>
        <p:txBody>
          <a:bodyPr wrap="square">
            <a:spAutoFit/>
          </a:bodyPr>
          <a:lstStyle/>
          <a:p>
            <a:r>
              <a:rPr lang="vi-VN" sz="2400" dirty="0">
                <a:latin typeface="Times New Roman" panose="02020603050405020304" pitchFamily="18" charset="0"/>
                <a:ea typeface="Calibri" panose="020F0502020204030204" pitchFamily="34" charset="0"/>
              </a:rPr>
              <a:t>Bài </a:t>
            </a:r>
            <a:r>
              <a:rPr lang="en-US" sz="2400" b="1" i="1" dirty="0">
                <a:latin typeface="Times New Roman" panose="02020603050405020304" pitchFamily="18" charset="0"/>
                <a:ea typeface="Calibri" panose="020F0502020204030204" pitchFamily="34" charset="0"/>
              </a:rPr>
              <a:t>Con chim non </a:t>
            </a:r>
            <a:r>
              <a:rPr lang="en-US" sz="2400" dirty="0">
                <a:latin typeface="Times New Roman" panose="02020603050405020304" pitchFamily="18" charset="0"/>
                <a:ea typeface="Calibri" panose="020F0502020204030204" pitchFamily="34" charset="0"/>
              </a:rPr>
              <a:t>là bài hát có sắc thái nhịp nhàng, tốc độ vừa phải </a:t>
            </a:r>
            <a:r>
              <a:rPr lang="vi-VN" sz="2400" dirty="0">
                <a:latin typeface="Times New Roman" panose="02020603050405020304" pitchFamily="18" charset="0"/>
                <a:ea typeface="Calibri" panose="020F0502020204030204" pitchFamily="34" charset="0"/>
              </a:rPr>
              <a:t>nói về hợp xướng </a:t>
            </a:r>
            <a:r>
              <a:rPr lang="en-US" sz="2400" dirty="0" err="1" smtClean="0">
                <a:latin typeface="Times New Roman" panose="02020603050405020304" pitchFamily="18" charset="0"/>
                <a:ea typeface="Calibri" panose="020F0502020204030204" pitchFamily="34" charset="0"/>
              </a:rPr>
              <a:t>rất</a:t>
            </a:r>
            <a:r>
              <a:rPr lang="en-US"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hay </a:t>
            </a:r>
            <a:r>
              <a:rPr lang="vi-VN" sz="2400" dirty="0">
                <a:latin typeface="Times New Roman" panose="02020603050405020304" pitchFamily="18" charset="0"/>
                <a:ea typeface="Calibri" panose="020F0502020204030204" pitchFamily="34" charset="0"/>
              </a:rPr>
              <a:t>của những chú chim khi bình minh lên </a:t>
            </a:r>
            <a:endParaRPr lang="en-US" sz="2400" dirty="0"/>
          </a:p>
        </p:txBody>
      </p:sp>
    </p:spTree>
    <p:extLst>
      <p:ext uri="{BB962C8B-B14F-4D97-AF65-F5344CB8AC3E}">
        <p14:creationId xmlns:p14="http://schemas.microsoft.com/office/powerpoint/2010/main" val="69392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8097644" y="10036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1" name="NGHE MAU CON C NP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02324" y="959816"/>
            <a:ext cx="609600" cy="609600"/>
          </a:xfrm>
          <a:prstGeom prst="rect">
            <a:avLst/>
          </a:prstGeom>
        </p:spPr>
      </p:pic>
      <p:pic>
        <p:nvPicPr>
          <p:cNvPr id="12" name="CON CHIM N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97404" y="2133601"/>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8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796"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37717" y="111511"/>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170985" y="785350"/>
            <a:ext cx="10333464" cy="2382191"/>
          </a:xfrm>
          <a:prstGeom prst="rect">
            <a:avLst/>
          </a:prstGeom>
        </p:spPr>
        <p:txBody>
          <a:bodyPr wrap="square">
            <a:spAutoFit/>
          </a:bodyPr>
          <a:lstStyle/>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2: hoà tiếng hót véo von giọng hót vui say sưa.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4: rộn vang tới chốn xa càng mến yêu quê nhà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8" y="760214"/>
            <a:ext cx="12117632" cy="2964293"/>
          </a:xfrm>
          <a:prstGeom prst="rect">
            <a:avLst/>
          </a:prstGeom>
        </p:spPr>
      </p:pic>
      <p:pic>
        <p:nvPicPr>
          <p:cNvPr id="1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3154" y="3724507"/>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93347" y="-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11" y="646330"/>
            <a:ext cx="12017180" cy="2963810"/>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04962" y="3445727"/>
            <a:ext cx="609600"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269</Words>
  <Application>Microsoft Office PowerPoint</Application>
  <PresentationFormat>Widescreen</PresentationFormat>
  <Paragraphs>29</Paragraphs>
  <Slides>17</Slides>
  <Notes>7</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17</vt:i4>
      </vt:variant>
    </vt:vector>
  </HeadingPairs>
  <TitlesOfParts>
    <vt:vector size="27"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STD_QUYEN</cp:lastModifiedBy>
  <cp:revision>31</cp:revision>
  <dcterms:created xsi:type="dcterms:W3CDTF">2022-07-19T08:03:09Z</dcterms:created>
  <dcterms:modified xsi:type="dcterms:W3CDTF">2025-03-22T03:23:03Z</dcterms:modified>
</cp:coreProperties>
</file>