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3.svg" ContentType="image/svg+xml"/>
  <Override PartName="/ppt/media/image15.svg" ContentType="image/svg+xml"/>
  <Override PartName="/ppt/media/image21.svg" ContentType="image/svg+xml"/>
  <Override PartName="/ppt/media/image23.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954" r:id="rId3"/>
    <p:sldId id="3010" r:id="rId5"/>
    <p:sldId id="3011" r:id="rId6"/>
    <p:sldId id="3021" r:id="rId7"/>
    <p:sldId id="3018" r:id="rId8"/>
    <p:sldId id="3043" r:id="rId9"/>
    <p:sldId id="3014" r:id="rId10"/>
    <p:sldId id="3041" r:id="rId11"/>
    <p:sldId id="3019" r:id="rId12"/>
    <p:sldId id="3020" r:id="rId13"/>
    <p:sldId id="28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90" autoAdjust="0"/>
    <p:restoredTop sz="94660"/>
  </p:normalViewPr>
  <p:slideViewPr>
    <p:cSldViewPr snapToGrid="0">
      <p:cViewPr varScale="1">
        <p:scale>
          <a:sx n="73" d="100"/>
          <a:sy n="73" d="100"/>
        </p:scale>
        <p:origin x="624"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dark, night sky&#10;&#10;Description automatically generated"/>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37057" y="837957"/>
            <a:ext cx="6717885" cy="5182085"/>
          </a:xfrm>
          <a:prstGeom prst="rect">
            <a:avLst/>
          </a:prstGeom>
        </p:spPr>
      </p:pic>
      <p:pic>
        <p:nvPicPr>
          <p:cNvPr id="4" name="Picture 3"/>
          <p:cNvPicPr>
            <a:picLocks noChangeAspect="1"/>
          </p:cNvPicPr>
          <p:nvPr userDrawn="1"/>
        </p:nvPicPr>
        <p:blipFill>
          <a:blip r:embed="rId3"/>
          <a:stretch>
            <a:fillRect/>
          </a:stretch>
        </p:blipFill>
        <p:spPr>
          <a:xfrm>
            <a:off x="11310475" y="299106"/>
            <a:ext cx="589731" cy="520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112" y="0"/>
            <a:ext cx="12222112" cy="6874938"/>
          </a:xfrm>
          <a:prstGeom prst="rect">
            <a:avLst/>
          </a:prstGeom>
        </p:spPr>
      </p:pic>
      <p:pic>
        <p:nvPicPr>
          <p:cNvPr id="8" name="图片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flipV="1">
            <a:off x="-30112" y="5067014"/>
            <a:ext cx="1673053" cy="1807924"/>
          </a:xfrm>
          <a:prstGeom prst="rect">
            <a:avLst/>
          </a:prstGeom>
        </p:spPr>
      </p:pic>
      <p:pic>
        <p:nvPicPr>
          <p:cNvPr id="13" name="图片 35"/>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flipV="1">
            <a:off x="-30112" y="-1"/>
            <a:ext cx="12222112" cy="2939742"/>
          </a:xfrm>
          <a:prstGeom prst="rect">
            <a:avLst/>
          </a:prstGeom>
        </p:spPr>
      </p:pic>
      <p:pic>
        <p:nvPicPr>
          <p:cNvPr id="14" name="图片 4"/>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855223" y="441177"/>
            <a:ext cx="3674789" cy="1214065"/>
          </a:xfrm>
          <a:prstGeom prst="rect">
            <a:avLst/>
          </a:prstGeom>
        </p:spPr>
      </p:pic>
      <p:pic>
        <p:nvPicPr>
          <p:cNvPr id="6" name="Picture 5"/>
          <p:cNvPicPr>
            <a:picLocks noChangeAspect="1"/>
          </p:cNvPicPr>
          <p:nvPr userDrawn="1"/>
        </p:nvPicPr>
        <p:blipFill>
          <a:blip r:embed="rId6"/>
          <a:stretch>
            <a:fillRect/>
          </a:stretch>
        </p:blipFill>
        <p:spPr>
          <a:xfrm>
            <a:off x="11345348" y="1328018"/>
            <a:ext cx="507402" cy="44794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7.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5.svg"/><Relationship Id="rId8" Type="http://schemas.openxmlformats.org/officeDocument/2006/relationships/image" Target="../media/image14.png"/><Relationship Id="rId7" Type="http://schemas.openxmlformats.org/officeDocument/2006/relationships/image" Target="../media/image13.svg"/><Relationship Id="rId6" Type="http://schemas.openxmlformats.org/officeDocument/2006/relationships/image" Target="../media/image12.png"/><Relationship Id="rId5" Type="http://schemas.openxmlformats.org/officeDocument/2006/relationships/image" Target="../media/image2.png"/><Relationship Id="rId4" Type="http://schemas.openxmlformats.org/officeDocument/2006/relationships/image" Target="../media/image11.png"/><Relationship Id="rId3" Type="http://schemas.microsoft.com/office/2007/relationships/hdphoto" Target="../media/image10.wdp"/><Relationship Id="rId2" Type="http://schemas.openxmlformats.org/officeDocument/2006/relationships/image" Target="../media/image9.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tags" Target="../tags/tag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image" Target="../media/image2.png"/><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microsoft.com/office/2007/relationships/hdphoto" Target="../media/image19.wdp"/><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svg"/><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7.png"/><Relationship Id="rId1" Type="http://schemas.openxmlformats.org/officeDocument/2006/relationships/image" Target="../media/image26.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6" name="图片 3"/>
          <p:cNvPicPr>
            <a:picLocks noChangeAspect="1"/>
          </p:cNvPicPr>
          <p:nvPr/>
        </p:nvPicPr>
        <p:blipFill>
          <a:blip r:embed="rId2" cstate="print">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8" name="Picture 7"/>
          <p:cNvPicPr>
            <a:picLocks noChangeAspect="1"/>
          </p:cNvPicPr>
          <p:nvPr/>
        </p:nvPicPr>
        <p:blipFill>
          <a:blip r:embed="rId5"/>
          <a:stretch>
            <a:fillRect/>
          </a:stretch>
        </p:blipFill>
        <p:spPr>
          <a:xfrm>
            <a:off x="132402" y="2491800"/>
            <a:ext cx="589731" cy="520622"/>
          </a:xfrm>
          <a:prstGeom prst="rect">
            <a:avLst/>
          </a:prstGeom>
        </p:spPr>
      </p:pic>
      <p:grpSp>
        <p:nvGrpSpPr>
          <p:cNvPr id="2" name="Group 1"/>
          <p:cNvGrpSpPr/>
          <p:nvPr/>
        </p:nvGrpSpPr>
        <p:grpSpPr>
          <a:xfrm>
            <a:off x="1407816" y="2152611"/>
            <a:ext cx="8272749" cy="2052183"/>
            <a:chOff x="1055313" y="1366069"/>
            <a:chExt cx="7313287" cy="2052183"/>
          </a:xfrm>
        </p:grpSpPr>
        <p:sp>
          <p:nvSpPr>
            <p:cNvPr id="3" name="Rectangle: Rounded Corners 2"/>
            <p:cNvSpPr/>
            <p:nvPr/>
          </p:nvSpPr>
          <p:spPr>
            <a:xfrm>
              <a:off x="1597171" y="1705938"/>
              <a:ext cx="6489065" cy="1346835"/>
            </a:xfrm>
            <a:prstGeom prst="roundRect">
              <a:avLst/>
            </a:prstGeom>
            <a:solidFill>
              <a:srgbClr val="FEF8E6"/>
            </a:solidFill>
            <a:ln w="38100">
              <a:solidFill>
                <a:srgbClr val="224B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Graphic 8"/>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55313" y="1366069"/>
              <a:ext cx="2076866" cy="1940925"/>
            </a:xfrm>
            <a:prstGeom prst="rect">
              <a:avLst/>
            </a:prstGeom>
          </p:spPr>
        </p:pic>
        <p:sp>
          <p:nvSpPr>
            <p:cNvPr id="10" name="Rectangle 9"/>
            <p:cNvSpPr/>
            <p:nvPr/>
          </p:nvSpPr>
          <p:spPr>
            <a:xfrm>
              <a:off x="1656456" y="1771310"/>
              <a:ext cx="874580" cy="642933"/>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342900">
                <a:lnSpc>
                  <a:spcPct val="150000"/>
                </a:lnSpc>
              </a:pPr>
              <a:r>
                <a:rPr lang="en-US" sz="2800" b="1">
                  <a:latin typeface="SVN-SAF" panose="02040603050506020204" pitchFamily="18" charset="0"/>
                  <a:cs typeface="Times New Roman" panose="02020603050405020304" pitchFamily="18" charset="0"/>
                </a:rPr>
                <a:t>BÀI</a:t>
              </a:r>
              <a:endParaRPr lang="en-US" sz="2800" b="1">
                <a:latin typeface="SVN-SAF" panose="02040603050506020204" pitchFamily="18" charset="0"/>
                <a:cs typeface="Times New Roman" panose="02020603050405020304" pitchFamily="18" charset="0"/>
              </a:endParaRPr>
            </a:p>
          </p:txBody>
        </p:sp>
        <p:sp>
          <p:nvSpPr>
            <p:cNvPr id="11" name="Rectangle 10"/>
            <p:cNvSpPr/>
            <p:nvPr/>
          </p:nvSpPr>
          <p:spPr>
            <a:xfrm>
              <a:off x="1798272" y="2088107"/>
              <a:ext cx="625280" cy="1007455"/>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342900">
                <a:lnSpc>
                  <a:spcPct val="150000"/>
                </a:lnSpc>
              </a:pPr>
              <a:r>
                <a:rPr lang="en-US" sz="4400" b="1">
                  <a:latin typeface="UVF Salome" panose="02000503040000020003" pitchFamily="50" charset="0"/>
                  <a:cs typeface="Times New Roman" panose="02020603050405020304" pitchFamily="18" charset="0"/>
                </a:rPr>
                <a:t>4</a:t>
              </a:r>
              <a:endParaRPr lang="vi-VN" sz="4400" b="1">
                <a:latin typeface="UVF Salome" panose="02000503040000020003" pitchFamily="50" charset="0"/>
                <a:cs typeface="Times New Roman" panose="02020603050405020304" pitchFamily="18" charset="0"/>
              </a:endParaRPr>
            </a:p>
          </p:txBody>
        </p:sp>
        <p:sp>
          <p:nvSpPr>
            <p:cNvPr id="12" name="Rectangle 11"/>
            <p:cNvSpPr/>
            <p:nvPr/>
          </p:nvSpPr>
          <p:spPr>
            <a:xfrm>
              <a:off x="2849815" y="1924894"/>
              <a:ext cx="5518785" cy="1493358"/>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342900">
                <a:lnSpc>
                  <a:spcPct val="150000"/>
                </a:lnSpc>
              </a:pPr>
              <a:r>
                <a:rPr lang="en-US" altLang="vi-VN" sz="3200" b="1">
                  <a:solidFill>
                    <a:srgbClr val="F93265"/>
                  </a:solidFill>
                  <a:latin typeface="UTM Avo" panose="02040603050506020204" pitchFamily="18" charset="0"/>
                  <a:cs typeface="Times New Roman" panose="02020603050405020304" pitchFamily="18" charset="0"/>
                </a:rPr>
                <a:t>Tìm kiếm thông tin trên Internet</a:t>
              </a:r>
              <a:endParaRPr lang="en-US" altLang="vi-VN" sz="3200" b="1">
                <a:solidFill>
                  <a:srgbClr val="F93265"/>
                </a:solidFill>
                <a:latin typeface="UTM Avo" panose="02040603050506020204" pitchFamily="18" charset="0"/>
                <a:cs typeface="Times New Roman" panose="02020603050405020304" pitchFamily="18" charset="0"/>
              </a:endParaRPr>
            </a:p>
          </p:txBody>
        </p:sp>
      </p:grpSp>
      <p:pic>
        <p:nvPicPr>
          <p:cNvPr id="13" name="Graphic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flipH="1">
            <a:off x="-3" y="387484"/>
            <a:ext cx="8672053" cy="2321837"/>
          </a:xfrm>
          <a:prstGeom prst="rect">
            <a:avLst/>
          </a:prstGeom>
        </p:spPr>
      </p:pic>
      <p:sp>
        <p:nvSpPr>
          <p:cNvPr id="14" name="Rectangle 13"/>
          <p:cNvSpPr/>
          <p:nvPr/>
        </p:nvSpPr>
        <p:spPr>
          <a:xfrm>
            <a:off x="-233187" y="385449"/>
            <a:ext cx="8545815" cy="166847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342900">
              <a:lnSpc>
                <a:spcPct val="150000"/>
              </a:lnSpc>
            </a:pPr>
            <a:r>
              <a:rPr lang="en-US" sz="3600" b="1">
                <a:solidFill>
                  <a:schemeClr val="bg1"/>
                </a:solidFill>
                <a:latin typeface="SVN-Adam Gorry" panose="02040603050506020204" pitchFamily="18" charset="0"/>
                <a:cs typeface="Times New Roman" panose="02020603050405020304" pitchFamily="18" charset="0"/>
              </a:rPr>
              <a:t>CHỦ ĐỀ 3. </a:t>
            </a:r>
            <a:r>
              <a:rPr lang="vi-VN" sz="3600" b="1">
                <a:solidFill>
                  <a:schemeClr val="bg1"/>
                </a:solidFill>
                <a:latin typeface="SVN-Adam Gorry" panose="02040603050506020204" pitchFamily="18" charset="0"/>
                <a:cs typeface="Times New Roman" panose="02020603050405020304" pitchFamily="18" charset="0"/>
              </a:rPr>
              <a:t>Tổ chức lưu </a:t>
            </a:r>
            <a:r>
              <a:rPr lang="en-US" sz="3600" b="1">
                <a:solidFill>
                  <a:schemeClr val="bg1"/>
                </a:solidFill>
                <a:latin typeface="SVN-Adam Gorry" panose="02040603050506020204" pitchFamily="18" charset="0"/>
                <a:cs typeface="Times New Roman" panose="02020603050405020304" pitchFamily="18" charset="0"/>
              </a:rPr>
              <a:t>t</a:t>
            </a:r>
            <a:r>
              <a:rPr lang="vi-VN" sz="3600" b="1">
                <a:solidFill>
                  <a:schemeClr val="bg1"/>
                </a:solidFill>
                <a:latin typeface="SVN-Adam Gorry" panose="02040603050506020204" pitchFamily="18" charset="0"/>
                <a:cs typeface="Times New Roman" panose="02020603050405020304" pitchFamily="18" charset="0"/>
              </a:rPr>
              <a:t>rữ,   tì</a:t>
            </a:r>
            <a:r>
              <a:rPr lang="en-US" sz="3600" b="1">
                <a:solidFill>
                  <a:schemeClr val="bg1"/>
                </a:solidFill>
                <a:latin typeface="SVN-Adam Gorry" panose="02040603050506020204" pitchFamily="18" charset="0"/>
                <a:cs typeface="Times New Roman" panose="02020603050405020304" pitchFamily="18" charset="0"/>
              </a:rPr>
              <a:t>m</a:t>
            </a:r>
            <a:r>
              <a:rPr lang="vi-VN" sz="3600" b="1">
                <a:solidFill>
                  <a:schemeClr val="bg1"/>
                </a:solidFill>
                <a:latin typeface="SVN-Adam Gorry" panose="02040603050506020204" pitchFamily="18" charset="0"/>
                <a:cs typeface="Times New Roman" panose="02020603050405020304" pitchFamily="18" charset="0"/>
              </a:rPr>
              <a:t> k</a:t>
            </a:r>
            <a:r>
              <a:rPr lang="en-US" sz="3600" b="1">
                <a:solidFill>
                  <a:schemeClr val="bg1"/>
                </a:solidFill>
                <a:latin typeface="SVN-Adam Gorry" panose="02040603050506020204" pitchFamily="18" charset="0"/>
                <a:cs typeface="Times New Roman" panose="02020603050405020304" pitchFamily="18" charset="0"/>
              </a:rPr>
              <a:t>iếm</a:t>
            </a:r>
            <a:r>
              <a:rPr lang="vi-VN" sz="3600" b="1">
                <a:solidFill>
                  <a:schemeClr val="bg1"/>
                </a:solidFill>
                <a:latin typeface="SVN-Adam Gorry" panose="02040603050506020204" pitchFamily="18" charset="0"/>
                <a:cs typeface="Times New Roman" panose="02020603050405020304" pitchFamily="18" charset="0"/>
              </a:rPr>
              <a:t> và </a:t>
            </a:r>
            <a:r>
              <a:rPr lang="en-US" sz="3600" b="1">
                <a:solidFill>
                  <a:schemeClr val="bg1"/>
                </a:solidFill>
                <a:latin typeface="SVN-Adam Gorry" panose="02040603050506020204" pitchFamily="18" charset="0"/>
                <a:cs typeface="Times New Roman" panose="02020603050405020304" pitchFamily="18" charset="0"/>
              </a:rPr>
              <a:t>tr</a:t>
            </a:r>
            <a:r>
              <a:rPr lang="vi-VN" sz="3600" b="1">
                <a:solidFill>
                  <a:schemeClr val="bg1"/>
                </a:solidFill>
                <a:latin typeface="SVN-Adam Gorry" panose="02040603050506020204" pitchFamily="18" charset="0"/>
                <a:cs typeface="Times New Roman" panose="02020603050405020304" pitchFamily="18" charset="0"/>
              </a:rPr>
              <a:t>ao đổI thôn</a:t>
            </a:r>
            <a:r>
              <a:rPr lang="en-US" sz="3600" b="1">
                <a:solidFill>
                  <a:schemeClr val="bg1"/>
                </a:solidFill>
                <a:latin typeface="SVN-Adam Gorry" panose="02040603050506020204" pitchFamily="18" charset="0"/>
                <a:cs typeface="Times New Roman" panose="02020603050405020304" pitchFamily="18" charset="0"/>
              </a:rPr>
              <a:t>g</a:t>
            </a:r>
            <a:r>
              <a:rPr lang="vi-VN" sz="3600" b="1">
                <a:solidFill>
                  <a:schemeClr val="bg1"/>
                </a:solidFill>
                <a:latin typeface="SVN-Adam Gorry" panose="02040603050506020204" pitchFamily="18" charset="0"/>
                <a:cs typeface="Times New Roman" panose="02020603050405020304" pitchFamily="18" charset="0"/>
              </a:rPr>
              <a:t> tIn</a:t>
            </a:r>
            <a:endParaRPr lang="vi-VN" sz="3600" b="1">
              <a:solidFill>
                <a:schemeClr val="bg1"/>
              </a:solidFill>
              <a:latin typeface="SVN-Avo" panose="02040603050506020204" pitchFamily="18" charset="0"/>
              <a:cs typeface="Times New Roman" panose="02020603050405020304" pitchFamily="18" charset="0"/>
            </a:endParaRPr>
          </a:p>
        </p:txBody>
      </p:sp>
      <p:sp>
        <p:nvSpPr>
          <p:cNvPr id="16" name="Text Box 2"/>
          <p:cNvSpPr txBox="1"/>
          <p:nvPr/>
        </p:nvSpPr>
        <p:spPr>
          <a:xfrm>
            <a:off x="9505315" y="34108"/>
            <a:ext cx="2686685" cy="70675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4000">
                <a:solidFill>
                  <a:schemeClr val="bg1"/>
                </a:solidFill>
                <a:highlight>
                  <a:srgbClr val="808000"/>
                </a:highlight>
                <a:latin typeface="Times New Roman" panose="02020603050405020304" pitchFamily="18" charset="0"/>
                <a:cs typeface="Times New Roman" panose="02020603050405020304" pitchFamily="18" charset="0"/>
              </a:rPr>
              <a:t>TIN HOC 4</a:t>
            </a:r>
            <a:endParaRPr lang="en-US" sz="4000">
              <a:solidFill>
                <a:schemeClr val="bg1"/>
              </a:solidFill>
              <a:highlight>
                <a:srgbClr val="808000"/>
              </a:highlight>
              <a:latin typeface="Times New Roman" panose="02020603050405020304" pitchFamily="18" charset="0"/>
              <a:cs typeface="Times New Roman" panose="02020603050405020304" pitchFamily="18" charset="0"/>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924" y="384240"/>
            <a:ext cx="3761537" cy="1181202"/>
            <a:chOff x="371924" y="384240"/>
            <a:chExt cx="3761537" cy="1181202"/>
          </a:xfrm>
        </p:grpSpPr>
        <p:pic>
          <p:nvPicPr>
            <p:cNvPr id="2" name="Picture 1"/>
            <p:cNvPicPr>
              <a:picLocks noChangeAspect="1"/>
            </p:cNvPicPr>
            <p:nvPr/>
          </p:nvPicPr>
          <p:blipFill>
            <a:blip r:embed="rId1"/>
            <a:stretch>
              <a:fillRect/>
            </a:stretch>
          </p:blipFill>
          <p:spPr>
            <a:xfrm>
              <a:off x="371924" y="384240"/>
              <a:ext cx="1280271" cy="1181202"/>
            </a:xfrm>
            <a:prstGeom prst="rect">
              <a:avLst/>
            </a:prstGeom>
          </p:spPr>
        </p:pic>
        <p:sp>
          <p:nvSpPr>
            <p:cNvPr id="3" name="Rectangle 2"/>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5" name="Rectangle 4"/>
          <p:cNvSpPr/>
          <p:nvPr/>
        </p:nvSpPr>
        <p:spPr>
          <a:xfrm>
            <a:off x="1652195" y="1425059"/>
            <a:ext cx="9751340" cy="967957"/>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Em sẽ chọn từ khoá nào để tìm thông tin về danh lam thắng cảnh ở địa phương nơi em đang sống? Hãy thực hành tìm kiếm với từ khoá đó.</a:t>
            </a:r>
            <a:endParaRPr lang="vi-VN" sz="2000">
              <a:latin typeface="UTM Avo" panose="02040603050506020204" pitchFamily="18" charset="0"/>
              <a:cs typeface="Times New Roman" panose="02020603050405020304" pitchFamily="18" charset="0"/>
            </a:endParaRPr>
          </a:p>
        </p:txBody>
      </p:sp>
      <p:sp>
        <p:nvSpPr>
          <p:cNvPr id="7" name="Rectangle 6"/>
          <p:cNvSpPr/>
          <p:nvPr/>
        </p:nvSpPr>
        <p:spPr>
          <a:xfrm>
            <a:off x="1652194" y="2504136"/>
            <a:ext cx="9987355" cy="967957"/>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2.</a:t>
            </a:r>
            <a:r>
              <a:rPr lang="vi-VN" sz="2000" b="1">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Hãy tìm kiếm một vài thông tin về một địa điểm em mong muốn được tới thăm và chia sẻ thông tin đó với bố mẹ, thầy cô giáo hoặc bạn bè.</a:t>
            </a:r>
            <a:endParaRPr lang="vi-VN" sz="2000">
              <a:latin typeface="UTM Avo" panose="02040603050506020204" pitchFamily="18" charset="0"/>
              <a:cs typeface="Times New Roman" panose="02020603050405020304" pitchFamily="18" charset="0"/>
            </a:endParaRPr>
          </a:p>
        </p:txBody>
      </p:sp>
      <p:pic>
        <p:nvPicPr>
          <p:cNvPr id="11" name="Picture 10" descr="A toy figurine on a table&#10;&#10;Description automatically generated with low confidence"/>
          <p:cNvPicPr>
            <a:picLocks noChangeAspect="1"/>
          </p:cNvPicPr>
          <p:nvPr/>
        </p:nvPicPr>
        <p:blipFill rotWithShape="1">
          <a:blip r:embed="rId2" cstate="print">
            <a:extLst>
              <a:ext uri="{28A0092B-C50C-407E-A947-70E740481C1C}">
                <a14:useLocalDpi xmlns:a14="http://schemas.microsoft.com/office/drawing/2010/main" val="0"/>
              </a:ext>
            </a:extLst>
          </a:blip>
          <a:srcRect t="22233" b="10363"/>
          <a:stretch>
            <a:fillRect/>
          </a:stretch>
        </p:blipFill>
        <p:spPr>
          <a:xfrm>
            <a:off x="7753703" y="3126036"/>
            <a:ext cx="3724276" cy="334723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23" name="组合 1"/>
          <p:cNvGrpSpPr/>
          <p:nvPr/>
        </p:nvGrpSpPr>
        <p:grpSpPr>
          <a:xfrm>
            <a:off x="2980607" y="1150453"/>
            <a:ext cx="5976143" cy="4679926"/>
            <a:chOff x="2424113" y="688975"/>
            <a:chExt cx="6713537" cy="5619751"/>
          </a:xfrm>
        </p:grpSpPr>
        <p:sp>
          <p:nvSpPr>
            <p:cNvPr id="24" name="AutoShape 3"/>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26" name="Freeform 6"/>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lstStyle/>
            <a:p>
              <a:endParaRPr lang="zh-CN" altLang="en-US">
                <a:latin typeface="iCiel Cadena"/>
              </a:endParaRPr>
            </a:p>
          </p:txBody>
        </p:sp>
        <p:sp>
          <p:nvSpPr>
            <p:cNvPr id="27" name="Freeform 7"/>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28" name="Freeform 8"/>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29" name="Freeform 9"/>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30" name="Freeform 10"/>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31" name="Freeform 11"/>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32" name="Freeform 12"/>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33" name="Freeform 13"/>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34" name="Freeform 14"/>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35" name="Freeform 15"/>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36" name="Freeform 16"/>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37" name="Freeform 17"/>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38" name="Freeform 18"/>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lstStyle/>
            <a:p>
              <a:endParaRPr lang="zh-CN" altLang="en-US">
                <a:solidFill>
                  <a:srgbClr val="F68D91"/>
                </a:solidFill>
                <a:latin typeface="iCiel Cadena"/>
              </a:endParaRPr>
            </a:p>
          </p:txBody>
        </p:sp>
        <p:sp>
          <p:nvSpPr>
            <p:cNvPr id="39" name="Freeform 19"/>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40" name="Freeform 20"/>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lstStyle/>
            <a:p>
              <a:endParaRPr lang="zh-CN" altLang="en-US">
                <a:solidFill>
                  <a:srgbClr val="F68D91"/>
                </a:solidFill>
                <a:latin typeface="iCiel Cadena"/>
              </a:endParaRPr>
            </a:p>
          </p:txBody>
        </p:sp>
        <p:sp>
          <p:nvSpPr>
            <p:cNvPr id="41" name="Freeform 21"/>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42" name="Freeform 22"/>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43" name="Freeform 23"/>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lstStyle/>
            <a:p>
              <a:endParaRPr lang="zh-CN" altLang="en-US">
                <a:latin typeface="iCiel Cadena"/>
              </a:endParaRPr>
            </a:p>
          </p:txBody>
        </p:sp>
        <p:sp>
          <p:nvSpPr>
            <p:cNvPr id="44" name="Freeform 24"/>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lstStyle/>
            <a:p>
              <a:endParaRPr lang="zh-CN" altLang="en-US">
                <a:latin typeface="iCiel Cadena"/>
              </a:endParaRPr>
            </a:p>
          </p:txBody>
        </p:sp>
        <p:sp>
          <p:nvSpPr>
            <p:cNvPr id="45" name="Freeform 25"/>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46" name="Freeform 26"/>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lstStyle/>
            <a:p>
              <a:endParaRPr lang="zh-CN" altLang="en-US">
                <a:latin typeface="iCiel Cadena"/>
              </a:endParaRPr>
            </a:p>
          </p:txBody>
        </p:sp>
        <p:sp>
          <p:nvSpPr>
            <p:cNvPr id="47" name="Freeform 27"/>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48" name="Freeform 28"/>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49" name="Freeform 29"/>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lstStyle/>
            <a:p>
              <a:endParaRPr lang="zh-CN" altLang="en-US">
                <a:solidFill>
                  <a:srgbClr val="F68D91"/>
                </a:solidFill>
                <a:latin typeface="iCiel Cadena"/>
              </a:endParaRPr>
            </a:p>
          </p:txBody>
        </p:sp>
        <p:sp>
          <p:nvSpPr>
            <p:cNvPr id="50" name="Freeform 30"/>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51" name="Freeform 31"/>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52" name="Freeform 32"/>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53" name="Freeform 33"/>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54" name="Freeform 34"/>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lstStyle/>
            <a:p>
              <a:endParaRPr lang="zh-CN" altLang="en-US">
                <a:solidFill>
                  <a:srgbClr val="F68D91"/>
                </a:solidFill>
                <a:latin typeface="iCiel Cadena"/>
              </a:endParaRPr>
            </a:p>
          </p:txBody>
        </p:sp>
        <p:sp>
          <p:nvSpPr>
            <p:cNvPr id="55" name="Freeform 35"/>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56" name="Freeform 36"/>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57" name="Freeform 37"/>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58" name="Freeform 38"/>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59" name="Freeform 39"/>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iCiel Cadena"/>
              </a:endParaRPr>
            </a:p>
          </p:txBody>
        </p:sp>
        <p:sp>
          <p:nvSpPr>
            <p:cNvPr id="60" name="Freeform 40"/>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1" name="Freeform 41"/>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62" name="Freeform 42"/>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3" name="Freeform 43"/>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lstStyle/>
            <a:p>
              <a:endParaRPr lang="zh-CN" altLang="en-US">
                <a:latin typeface="iCiel Cadena"/>
              </a:endParaRPr>
            </a:p>
          </p:txBody>
        </p:sp>
        <p:sp>
          <p:nvSpPr>
            <p:cNvPr id="64" name="Freeform 44"/>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5" name="Freeform 45"/>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6" name="Freeform 46"/>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7" name="Freeform 47"/>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lstStyle/>
            <a:p>
              <a:endParaRPr lang="zh-CN" altLang="en-US">
                <a:latin typeface="iCiel Cadena"/>
              </a:endParaRPr>
            </a:p>
          </p:txBody>
        </p:sp>
        <p:sp>
          <p:nvSpPr>
            <p:cNvPr id="68" name="Freeform 48"/>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lstStyle/>
            <a:p>
              <a:endParaRPr lang="zh-CN" altLang="en-US">
                <a:latin typeface="iCiel Cadena"/>
              </a:endParaRPr>
            </a:p>
          </p:txBody>
        </p:sp>
        <p:sp>
          <p:nvSpPr>
            <p:cNvPr id="69" name="Rectangle 49"/>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a:ln>
                    <a:noFill/>
                  </a:ln>
                  <a:solidFill>
                    <a:srgbClr val="FFFFFF"/>
                  </a:solidFill>
                  <a:effectLst/>
                  <a:latin typeface="iCiel Cadena"/>
                  <a:ea typeface="Microsoft YaHei"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lang="en-US" altLang="zh-CN" sz="2300" dirty="0">
                  <a:solidFill>
                    <a:srgbClr val="FFFFFF"/>
                  </a:solidFill>
                  <a:latin typeface="iCiel Cadena"/>
                  <a:ea typeface="Microsoft YaHei"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300" b="0" i="0" u="none" strike="noStrike" cap="none" normalizeH="0" baseline="0" dirty="0">
                  <a:ln>
                    <a:noFill/>
                  </a:ln>
                  <a:solidFill>
                    <a:schemeClr val="bg1"/>
                  </a:solidFill>
                  <a:effectLst/>
                  <a:latin typeface="iCiel Cadena"/>
                  <a:ea typeface="Microsoft YaHei"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chemeClr val="bg1"/>
                  </a:solidFill>
                  <a:effectLst/>
                  <a:latin typeface="iCiel Cadena"/>
                  <a:ea typeface="Microsoft YaHei"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rgbClr val="FFFFFF"/>
                  </a:solidFill>
                  <a:effectLst/>
                  <a:latin typeface="iCiel Cadena"/>
                  <a:ea typeface="Microsoft YaHei"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endPar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endParaRPr>
          </a:p>
        </p:txBody>
      </p:sp>
      <p:pic>
        <p:nvPicPr>
          <p:cNvPr id="83"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p:cNvPicPr>
            <a:picLocks noChangeAspect="1"/>
          </p:cNvPicPr>
          <p:nvPr/>
        </p:nvPicPr>
        <p:blipFill>
          <a:blip r:embed="rId4"/>
          <a:stretch>
            <a:fillRect/>
          </a:stretch>
        </p:blipFill>
        <p:spPr>
          <a:xfrm>
            <a:off x="132402" y="2491800"/>
            <a:ext cx="589731" cy="5206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349594" y="152499"/>
            <a:ext cx="3817053" cy="2508169"/>
            <a:chOff x="301091" y="301982"/>
            <a:chExt cx="4134561" cy="2508169"/>
          </a:xfrm>
        </p:grpSpPr>
        <p:pic>
          <p:nvPicPr>
            <p:cNvPr id="6" name="Picture 5"/>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301091" y="301982"/>
              <a:ext cx="4134561" cy="2508169"/>
            </a:xfrm>
            <a:prstGeom prst="rect">
              <a:avLst/>
            </a:prstGeom>
          </p:spPr>
        </p:pic>
        <p:pic>
          <p:nvPicPr>
            <p:cNvPr id="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386620" y="498387"/>
              <a:ext cx="1158339" cy="914479"/>
            </a:xfrm>
            <a:prstGeom prst="rect">
              <a:avLst/>
            </a:prstGeom>
          </p:spPr>
        </p:pic>
      </p:grpSp>
      <p:grpSp>
        <p:nvGrpSpPr>
          <p:cNvPr id="2" name="Group 1"/>
          <p:cNvGrpSpPr/>
          <p:nvPr/>
        </p:nvGrpSpPr>
        <p:grpSpPr>
          <a:xfrm>
            <a:off x="4127281" y="808335"/>
            <a:ext cx="7868744" cy="5729304"/>
            <a:chOff x="4728319" y="822324"/>
            <a:chExt cx="7463681" cy="5729304"/>
          </a:xfrm>
        </p:grpSpPr>
        <p:grpSp>
          <p:nvGrpSpPr>
            <p:cNvPr id="12" name="Group 11"/>
            <p:cNvGrpSpPr/>
            <p:nvPr/>
          </p:nvGrpSpPr>
          <p:grpSpPr>
            <a:xfrm flipH="1">
              <a:off x="4728319" y="822324"/>
              <a:ext cx="7463681" cy="5729304"/>
              <a:chOff x="1768766" y="4553114"/>
              <a:chExt cx="7337296" cy="2236527"/>
            </a:xfrm>
          </p:grpSpPr>
          <p:sp>
            <p:nvSpPr>
              <p:cNvPr id="10" name="Speech Bubble: Rectangle with Corners Rounded 9"/>
              <p:cNvSpPr/>
              <p:nvPr/>
            </p:nvSpPr>
            <p:spPr>
              <a:xfrm>
                <a:off x="1768766" y="4644318"/>
                <a:ext cx="7212563" cy="2145323"/>
              </a:xfrm>
              <a:prstGeom prst="wedgeRoundRectCallout">
                <a:avLst>
                  <a:gd name="adj1" fmla="val 32336"/>
                  <a:gd name="adj2" fmla="val 1422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peech Bubble: Rectangle with Corners Rounded 10"/>
              <p:cNvSpPr/>
              <p:nvPr/>
            </p:nvSpPr>
            <p:spPr>
              <a:xfrm>
                <a:off x="1893500" y="4553114"/>
                <a:ext cx="7212562" cy="2145323"/>
              </a:xfrm>
              <a:prstGeom prst="wedgeRoundRectCallout">
                <a:avLst>
                  <a:gd name="adj1" fmla="val 54828"/>
                  <a:gd name="adj2" fmla="val -1068"/>
                  <a:gd name="adj3" fmla="val 16667"/>
                </a:avLst>
              </a:prstGeom>
              <a:solidFill>
                <a:schemeClr val="bg1"/>
              </a:solidFill>
              <a:ln w="19050">
                <a:solidFill>
                  <a:srgbClr val="0000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p:cNvSpPr/>
            <p:nvPr/>
          </p:nvSpPr>
          <p:spPr>
            <a:xfrm>
              <a:off x="5082190" y="1055012"/>
              <a:ext cx="6734644" cy="5262979"/>
            </a:xfrm>
            <a:prstGeom prst="rect">
              <a:avLst/>
            </a:prstGeom>
          </p:spPr>
          <p:txBody>
            <a:bodyPr wrap="square">
              <a:spAutoFit/>
            </a:bodyPr>
            <a:lstStyle/>
            <a:p>
              <a:pPr indent="342900" defTabSz="342900">
                <a:lnSpc>
                  <a:spcPct val="150000"/>
                </a:lnSpc>
              </a:pPr>
              <a:r>
                <a:rPr lang="vi-VN" sz="2000" b="1" dirty="0">
                  <a:latin typeface="UTM Avo" panose="02040603050506020204" pitchFamily="18" charset="0"/>
                  <a:cs typeface="Times New Roman" panose="02020603050405020304" pitchFamily="18" charset="0"/>
                </a:rPr>
                <a:t>Khoa: </a:t>
              </a:r>
              <a:r>
                <a:rPr lang="vi-VN" sz="2000" dirty="0">
                  <a:latin typeface="UTM Avo" panose="02040603050506020204" pitchFamily="18" charset="0"/>
                  <a:cs typeface="Times New Roman" panose="02020603050405020304" pitchFamily="18" charset="0"/>
                </a:rPr>
                <a:t>Hôm qua bố tớ vừa dạy cho tớ cách tìm kiếm thông tin trên Internet đấy. Chúng ta có thể tìm kiếm thông tin về các đời vua Hùng để hoàn thành bài tập nhóm môn Lịch sử và Địa lí.</a:t>
              </a:r>
              <a:endParaRPr lang="en-US" sz="2000" dirty="0">
                <a:latin typeface="UTM Avo" panose="02040603050506020204" pitchFamily="18" charset="0"/>
                <a:cs typeface="Times New Roman" panose="02020603050405020304" pitchFamily="18" charset="0"/>
              </a:endParaRPr>
            </a:p>
            <a:p>
              <a:pPr indent="342900" defTabSz="342900">
                <a:lnSpc>
                  <a:spcPct val="150000"/>
                </a:lnSpc>
              </a:pPr>
              <a:r>
                <a:rPr lang="vi-VN" sz="2400" b="1" dirty="0">
                  <a:latin typeface="UTM Avo" panose="02040603050506020204" pitchFamily="18" charset="0"/>
                  <a:cs typeface="Times New Roman" panose="02020603050405020304" pitchFamily="18" charset="0"/>
                </a:rPr>
                <a:t>Minh:</a:t>
              </a:r>
              <a:r>
                <a:rPr lang="vi-VN" sz="2400" dirty="0">
                  <a:latin typeface="UTM Avo" panose="02040603050506020204" pitchFamily="18" charset="0"/>
                  <a:cs typeface="Times New Roman" panose="02020603050405020304" pitchFamily="18" charset="0"/>
                </a:rPr>
                <a:t>Hay</a:t>
              </a:r>
              <a:r>
                <a:rPr lang="vi-VN" sz="2000" dirty="0">
                  <a:latin typeface="UTM Avo" panose="02040603050506020204" pitchFamily="18" charset="0"/>
                  <a:cs typeface="Times New Roman" panose="02020603050405020304" pitchFamily="18" charset="0"/>
                </a:rPr>
                <a:t> đấy! Cậu hướng dẫn cho tớ cách tìm kiếm thông tin được không?</a:t>
              </a:r>
              <a:endParaRPr lang="en-US" sz="2000" dirty="0">
                <a:latin typeface="UTM Avo" panose="02040603050506020204" pitchFamily="18" charset="0"/>
                <a:cs typeface="Times New Roman" panose="02020603050405020304" pitchFamily="18" charset="0"/>
              </a:endParaRPr>
            </a:p>
            <a:p>
              <a:pPr indent="342900" defTabSz="342900">
                <a:lnSpc>
                  <a:spcPct val="150000"/>
                </a:lnSpc>
              </a:pPr>
              <a:r>
                <a:rPr lang="vi-VN" sz="2000" b="1" dirty="0">
                  <a:latin typeface="UTM Avo" panose="02040603050506020204" pitchFamily="18" charset="0"/>
                  <a:cs typeface="Times New Roman" panose="02020603050405020304" pitchFamily="18" charset="0"/>
                </a:rPr>
                <a:t>Khoa: </a:t>
              </a:r>
              <a:r>
                <a:rPr lang="vi-VN" sz="2000" dirty="0">
                  <a:latin typeface="UTM Avo" panose="02040603050506020204" pitchFamily="18" charset="0"/>
                  <a:cs typeface="Times New Roman" panose="02020603050405020304" pitchFamily="18" charset="0"/>
                </a:rPr>
                <a:t>Trước tiên, cậu phải xác định được chủ đề mình định tìm kiếm, từ đó tìm các từ hoặc cụm từ liên quan đến thông tin tìm kiếm.</a:t>
              </a:r>
              <a:endParaRPr lang="en-US" sz="2000" dirty="0">
                <a:latin typeface="UTM Avo" panose="02040603050506020204" pitchFamily="18" charset="0"/>
                <a:cs typeface="Times New Roman" panose="02020603050405020304" pitchFamily="18" charset="0"/>
              </a:endParaRPr>
            </a:p>
            <a:p>
              <a:pPr indent="342900" defTabSz="342900">
                <a:lnSpc>
                  <a:spcPct val="150000"/>
                </a:lnSpc>
              </a:pPr>
              <a:r>
                <a:rPr lang="vi-VN" sz="2000" b="1" dirty="0">
                  <a:latin typeface="UTM Avo" panose="02040603050506020204" pitchFamily="18" charset="0"/>
                  <a:cs typeface="Times New Roman" panose="02020603050405020304" pitchFamily="18" charset="0"/>
                </a:rPr>
                <a:t>Câu hỏi: </a:t>
              </a:r>
              <a:r>
                <a:rPr lang="vi-VN" sz="2000" dirty="0">
                  <a:latin typeface="UTM Avo" panose="02040603050506020204" pitchFamily="18" charset="0"/>
                  <a:cs typeface="Times New Roman" panose="02020603050405020304" pitchFamily="18" charset="0"/>
                </a:rPr>
                <a:t>Theo em, bạn Khoa và bạn Minh đang cần tìm thông tin theo chủ đề gì? Với chủ đề đó, em hãy đưa ra các từ hoặc cụm từ gợi ý để các bạn tìm kiếm thông tin.</a:t>
              </a:r>
              <a:endParaRPr lang="vi-VN" sz="2000" dirty="0">
                <a:latin typeface="UTM Avo" panose="02040603050506020204" pitchFamily="18" charset="0"/>
                <a:cs typeface="Times New Roman" panose="02020603050405020304" pitchFamily="18" charset="0"/>
              </a:endParaRPr>
            </a:p>
          </p:txBody>
        </p:sp>
      </p:grpSp>
      <p:sp>
        <p:nvSpPr>
          <p:cNvPr id="20" name="Rectangle 19"/>
          <p:cNvSpPr/>
          <p:nvPr/>
        </p:nvSpPr>
        <p:spPr>
          <a:xfrm>
            <a:off x="886963" y="967103"/>
            <a:ext cx="3076025" cy="878959"/>
          </a:xfrm>
          <a:prstGeom prst="rect">
            <a:avLst/>
          </a:prstGeom>
        </p:spPr>
        <p:txBody>
          <a:bodyPr wrap="square">
            <a:spAutoFit/>
          </a:bodyPr>
          <a:lstStyle/>
          <a:p>
            <a:pPr defTabSz="342900">
              <a:lnSpc>
                <a:spcPct val="150000"/>
              </a:lnSpc>
            </a:pPr>
            <a:r>
              <a:rPr lang="en-US" sz="4000" b="1" dirty="0">
                <a:solidFill>
                  <a:srgbClr val="0998D7"/>
                </a:solidFill>
                <a:latin typeface="SVN-SAF" panose="02040603050506020204" pitchFamily="18" charset="0"/>
                <a:cs typeface="Times New Roman" panose="02020603050405020304" pitchFamily="18" charset="0"/>
              </a:rPr>
              <a:t>KHỞI ĐỘNG</a:t>
            </a:r>
            <a:endParaRPr lang="vi-VN" sz="4000" b="1" dirty="0">
              <a:solidFill>
                <a:srgbClr val="0998D7"/>
              </a:solidFill>
              <a:latin typeface="SVN-SAF" panose="02040603050506020204" pitchFamily="18" charset="0"/>
              <a:cs typeface="Times New Roman" panose="02020603050405020304" pitchFamily="18" charset="0"/>
            </a:endParaRPr>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7184" b="91379" l="9605" r="89831">
                        <a14:foregroundMark x1="44068" y1="7471" x2="44068" y2="7471"/>
                        <a14:foregroundMark x1="41808" y1="46264" x2="41808" y2="46264"/>
                        <a14:foregroundMark x1="41808" y1="45690" x2="42373" y2="64655"/>
                        <a14:foregroundMark x1="42373" y1="64655" x2="35028" y2="75862"/>
                        <a14:foregroundMark x1="58192" y1="39368" x2="58192" y2="39368"/>
                        <a14:foregroundMark x1="46328" y1="37069" x2="46328" y2="37069"/>
                        <a14:foregroundMark x1="66667" y1="90230" x2="66667" y2="90230"/>
                        <a14:foregroundMark x1="65537" y1="91092" x2="65537" y2="91092"/>
                        <a14:foregroundMark x1="33898" y1="91379" x2="33898" y2="91379"/>
                      </a14:backgroundRemoval>
                    </a14:imgEffect>
                  </a14:imgLayer>
                </a14:imgProps>
              </a:ext>
            </a:extLst>
          </a:blip>
          <a:stretch>
            <a:fillRect/>
          </a:stretch>
        </p:blipFill>
        <p:spPr>
          <a:xfrm>
            <a:off x="2187836" y="3081305"/>
            <a:ext cx="1953559" cy="384089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1" nodeType="withEffect">
                                  <p:stCondLst>
                                    <p:cond delay="0"/>
                                  </p:stCondLst>
                                  <p:iterate type="lt">
                                    <p:tmPct val="0"/>
                                  </p:iterate>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par>
                          <p:cTn id="11" fill="hold">
                            <p:stCondLst>
                              <p:cond delay="500"/>
                            </p:stCondLst>
                            <p:childTnLst>
                              <p:par>
                                <p:cTn id="12" presetID="34" presetClass="emph" presetSubtype="0" fill="hold" grpId="0" nodeType="afterEffect">
                                  <p:stCondLst>
                                    <p:cond delay="0"/>
                                  </p:stCondLst>
                                  <p:iterate type="lt">
                                    <p:tmPct val="10000"/>
                                  </p:iterate>
                                  <p:childTnLst>
                                    <p:animMotion origin="layout" path="M 2.91667E-6 2.96296E-6 L 2.91667E-6 -0.07223 " pathEditMode="relative" rAng="0" ptsTypes="AA">
                                      <p:cBhvr>
                                        <p:cTn id="13" dur="250" accel="50000" decel="50000" autoRev="1" fill="hold">
                                          <p:stCondLst>
                                            <p:cond delay="0"/>
                                          </p:stCondLst>
                                        </p:cTn>
                                        <p:tgtEl>
                                          <p:spTgt spid="20"/>
                                        </p:tgtEl>
                                        <p:attrNameLst>
                                          <p:attrName>ppt_x</p:attrName>
                                          <p:attrName>ppt_y</p:attrName>
                                        </p:attrNameLst>
                                      </p:cBhvr>
                                      <p:rCtr x="0" y="-3611"/>
                                    </p:animMotion>
                                    <p:animRot by="1500000">
                                      <p:cBhvr>
                                        <p:cTn id="14" dur="125" fill="hold">
                                          <p:stCondLst>
                                            <p:cond delay="0"/>
                                          </p:stCondLst>
                                        </p:cTn>
                                        <p:tgtEl>
                                          <p:spTgt spid="20"/>
                                        </p:tgtEl>
                                        <p:attrNameLst>
                                          <p:attrName>r</p:attrName>
                                        </p:attrNameLst>
                                      </p:cBhvr>
                                    </p:animRot>
                                    <p:animRot by="-1500000">
                                      <p:cBhvr>
                                        <p:cTn id="15" dur="125" fill="hold">
                                          <p:stCondLst>
                                            <p:cond delay="125"/>
                                          </p:stCondLst>
                                        </p:cTn>
                                        <p:tgtEl>
                                          <p:spTgt spid="20"/>
                                        </p:tgtEl>
                                        <p:attrNameLst>
                                          <p:attrName>r</p:attrName>
                                        </p:attrNameLst>
                                      </p:cBhvr>
                                    </p:animRot>
                                    <p:animRot by="-1500000">
                                      <p:cBhvr>
                                        <p:cTn id="16" dur="125" fill="hold">
                                          <p:stCondLst>
                                            <p:cond delay="250"/>
                                          </p:stCondLst>
                                        </p:cTn>
                                        <p:tgtEl>
                                          <p:spTgt spid="20"/>
                                        </p:tgtEl>
                                        <p:attrNameLst>
                                          <p:attrName>r</p:attrName>
                                        </p:attrNameLst>
                                      </p:cBhvr>
                                    </p:animRot>
                                    <p:animRot by="1500000">
                                      <p:cBhvr>
                                        <p:cTn id="17" dur="125" fill="hold">
                                          <p:stCondLst>
                                            <p:cond delay="375"/>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1. </a:t>
            </a:r>
            <a:r>
              <a:rPr lang="vi-VN" sz="2800" b="1">
                <a:solidFill>
                  <a:srgbClr val="F03C69"/>
                </a:solidFill>
                <a:latin typeface="SVN-SAF" panose="02040603050506020204" pitchFamily="18" charset="0"/>
                <a:cs typeface="Times New Roman" panose="02020603050405020304" pitchFamily="18" charset="0"/>
              </a:rPr>
              <a:t>T</a:t>
            </a:r>
            <a:r>
              <a:rPr lang="en-US" sz="2800" b="1">
                <a:solidFill>
                  <a:srgbClr val="F03C69"/>
                </a:solidFill>
                <a:latin typeface="SVN-SAF" panose="02040603050506020204" pitchFamily="18" charset="0"/>
                <a:cs typeface="Times New Roman" panose="02020603050405020304" pitchFamily="18" charset="0"/>
              </a:rPr>
              <a:t>ìm kiếm</a:t>
            </a:r>
            <a:r>
              <a:rPr lang="vi-VN" sz="2800" b="1">
                <a:solidFill>
                  <a:srgbClr val="F03C69"/>
                </a:solidFill>
                <a:latin typeface="SVN-SAF" panose="02040603050506020204" pitchFamily="18" charset="0"/>
                <a:cs typeface="Times New Roman" panose="02020603050405020304" pitchFamily="18" charset="0"/>
              </a:rPr>
              <a:t> thông tin trên Internet</a:t>
            </a:r>
            <a:endParaRPr lang="vi-VN" sz="2800" b="1">
              <a:solidFill>
                <a:srgbClr val="F03C69"/>
              </a:solidFill>
              <a:cs typeface="Times New Roman" panose="02020603050405020304" pitchFamily="18" charset="0"/>
            </a:endParaRPr>
          </a:p>
        </p:txBody>
      </p:sp>
      <p:grpSp>
        <p:nvGrpSpPr>
          <p:cNvPr id="3" name="Group 2"/>
          <p:cNvGrpSpPr/>
          <p:nvPr/>
        </p:nvGrpSpPr>
        <p:grpSpPr>
          <a:xfrm>
            <a:off x="604133" y="968721"/>
            <a:ext cx="10962947" cy="5364629"/>
            <a:chOff x="512219" y="900102"/>
            <a:chExt cx="10962947" cy="5364629"/>
          </a:xfrm>
        </p:grpSpPr>
        <p:sp>
          <p:nvSpPr>
            <p:cNvPr id="13" name="Rectangle 12"/>
            <p:cNvSpPr/>
            <p:nvPr/>
          </p:nvSpPr>
          <p:spPr>
            <a:xfrm>
              <a:off x="3379791" y="1086631"/>
              <a:ext cx="7173355" cy="671851"/>
            </a:xfrm>
            <a:prstGeom prst="rect">
              <a:avLst/>
            </a:prstGeom>
          </p:spPr>
          <p:txBody>
            <a:bodyPr wrap="square">
              <a:spAutoFit/>
            </a:bodyPr>
            <a:lstStyle/>
            <a:p>
              <a:pPr defTabSz="342900">
                <a:lnSpc>
                  <a:spcPct val="150000"/>
                </a:lnSpc>
              </a:pPr>
              <a:r>
                <a:rPr lang="vi-VN" sz="2800" b="1">
                  <a:solidFill>
                    <a:srgbClr val="7FC354"/>
                  </a:solidFill>
                  <a:latin typeface="SVN-Androgyne" panose="02040603050506020204" pitchFamily="18" charset="0"/>
                  <a:cs typeface="Times New Roman" panose="02020603050405020304" pitchFamily="18" charset="0"/>
                </a:rPr>
                <a:t>Tìm kiếm thông tin trên Internet</a:t>
              </a:r>
              <a:endParaRPr lang="vi-VN" sz="2800" b="1">
                <a:solidFill>
                  <a:srgbClr val="7FC354"/>
                </a:solidFill>
                <a:latin typeface="SVN-Androgyne" panose="02040603050506020204" pitchFamily="18" charset="0"/>
                <a:cs typeface="Times New Roman" panose="02020603050405020304" pitchFamily="18" charset="0"/>
              </a:endParaRPr>
            </a:p>
          </p:txBody>
        </p:sp>
        <p:sp>
          <p:nvSpPr>
            <p:cNvPr id="2" name="Rectangle: Rounded Corners 1"/>
            <p:cNvSpPr/>
            <p:nvPr/>
          </p:nvSpPr>
          <p:spPr>
            <a:xfrm>
              <a:off x="512219" y="1021436"/>
              <a:ext cx="10962947" cy="5243295"/>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850194" y="1807237"/>
              <a:ext cx="10307782" cy="589072"/>
            </a:xfrm>
            <a:prstGeom prst="rect">
              <a:avLst/>
            </a:prstGeom>
          </p:spPr>
          <p:txBody>
            <a:bodyPr wrap="square">
              <a:spAutoFit/>
            </a:bodyPr>
            <a:lstStyle/>
            <a:p>
              <a:pPr defTabSz="342900">
                <a:lnSpc>
                  <a:spcPct val="150000"/>
                </a:lnSpc>
              </a:pPr>
              <a:r>
                <a:rPr lang="vi-VN" sz="2400" b="1">
                  <a:latin typeface="UTM Avo" panose="02040603050506020204" pitchFamily="18" charset="0"/>
                  <a:cs typeface="Times New Roman" panose="02020603050405020304" pitchFamily="18" charset="0"/>
                </a:rPr>
                <a:t>Minh:</a:t>
              </a:r>
              <a:r>
                <a:rPr lang="vi-VN" sz="2400">
                  <a:latin typeface="UTM Avo" panose="02040603050506020204" pitchFamily="18" charset="0"/>
                  <a:cs typeface="Times New Roman" panose="02020603050405020304" pitchFamily="18" charset="0"/>
                </a:rPr>
                <a:t>Sau khi xác định từ hoặc cụm từ tìm kiếm chúng ta phải làm gì tiếp theo?</a:t>
              </a:r>
              <a:endParaRPr lang="vi-VN" sz="2400">
                <a:latin typeface="UTM Avo" panose="02040603050506020204" pitchFamily="18" charset="0"/>
                <a:cs typeface="Times New Roman" panose="02020603050405020304" pitchFamily="18" charset="0"/>
              </a:endParaRPr>
            </a:p>
          </p:txBody>
        </p:sp>
        <p:grpSp>
          <p:nvGrpSpPr>
            <p:cNvPr id="15" name="Group 14"/>
            <p:cNvGrpSpPr/>
            <p:nvPr/>
          </p:nvGrpSpPr>
          <p:grpSpPr>
            <a:xfrm>
              <a:off x="522612" y="900102"/>
              <a:ext cx="2898644" cy="880803"/>
              <a:chOff x="522612" y="900102"/>
              <a:chExt cx="2898644" cy="880803"/>
            </a:xfrm>
          </p:grpSpPr>
          <p:grpSp>
            <p:nvGrpSpPr>
              <p:cNvPr id="16" name="Group 15"/>
              <p:cNvGrpSpPr/>
              <p:nvPr/>
            </p:nvGrpSpPr>
            <p:grpSpPr>
              <a:xfrm>
                <a:off x="522612" y="1095583"/>
                <a:ext cx="2372989" cy="661656"/>
                <a:chOff x="5906375" y="1404722"/>
                <a:chExt cx="2372989" cy="661656"/>
              </a:xfrm>
            </p:grpSpPr>
            <p:sp>
              <p:nvSpPr>
                <p:cNvPr id="21" name="Rectangle: Top Corners Rounded 20"/>
                <p:cNvSpPr/>
                <p:nvPr/>
              </p:nvSpPr>
              <p:spPr>
                <a:xfrm>
                  <a:off x="5981023" y="1404722"/>
                  <a:ext cx="2298341" cy="661656"/>
                </a:xfrm>
                <a:prstGeom prst="round2SameRect">
                  <a:avLst/>
                </a:prstGeom>
                <a:solidFill>
                  <a:srgbClr val="7FC3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latin typeface="UTM Bienvenue" panose="02040603050506020204" pitchFamily="18" charset="0"/>
                  </a:endParaRPr>
                </a:p>
              </p:txBody>
            </p:sp>
            <p:sp>
              <p:nvSpPr>
                <p:cNvPr id="22" name="Rectangle 21"/>
                <p:cNvSpPr/>
                <p:nvPr/>
              </p:nvSpPr>
              <p:spPr>
                <a:xfrm>
                  <a:off x="5906375" y="1465062"/>
                  <a:ext cx="2135017" cy="533223"/>
                </a:xfrm>
                <a:prstGeom prst="rect">
                  <a:avLst/>
                </a:prstGeom>
              </p:spPr>
              <p:txBody>
                <a:bodyPr wrap="square">
                  <a:spAutoFit/>
                </a:bodyPr>
                <a:lstStyle/>
                <a:p>
                  <a:pPr algn="ctr" defTabSz="342900">
                    <a:lnSpc>
                      <a:spcPct val="150000"/>
                    </a:lnSpc>
                  </a:pPr>
                  <a:r>
                    <a:rPr lang="en-US" sz="2200" b="1">
                      <a:solidFill>
                        <a:schemeClr val="bg1"/>
                      </a:solidFill>
                      <a:latin typeface="UTM Bienvenue" panose="02040603050506020204" pitchFamily="18" charset="0"/>
                      <a:cs typeface="Times New Roman" panose="02020603050405020304" pitchFamily="18" charset="0"/>
                    </a:rPr>
                    <a:t>HOẠT ĐỘNG </a:t>
                  </a:r>
                  <a:endParaRPr lang="vi-VN" sz="2200" b="1">
                    <a:solidFill>
                      <a:schemeClr val="bg1"/>
                    </a:solidFill>
                    <a:latin typeface="UTM Avo" panose="02040603050506020204" pitchFamily="18" charset="0"/>
                    <a:cs typeface="Times New Roman" panose="02020603050405020304" pitchFamily="18" charset="0"/>
                  </a:endParaRPr>
                </a:p>
              </p:txBody>
            </p:sp>
          </p:grpSp>
          <p:grpSp>
            <p:nvGrpSpPr>
              <p:cNvPr id="17" name="Group 16"/>
              <p:cNvGrpSpPr/>
              <p:nvPr/>
            </p:nvGrpSpPr>
            <p:grpSpPr>
              <a:xfrm rot="20419193">
                <a:off x="2468303" y="900102"/>
                <a:ext cx="952953" cy="880803"/>
                <a:chOff x="8974078" y="279854"/>
                <a:chExt cx="3397172" cy="3224225"/>
              </a:xfrm>
            </p:grpSpPr>
            <p:pic>
              <p:nvPicPr>
                <p:cNvPr id="19" name="Picture 5"/>
                <p:cNvPicPr>
                  <a:picLocks noChangeAspect="1"/>
                </p:cNvPicPr>
                <p:nvPr/>
              </p:nvPicPr>
              <p:blipFill>
                <a:blip r:embed="rId1"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p:blipFill>
              <p:spPr>
                <a:xfrm>
                  <a:off x="8974078" y="279854"/>
                  <a:ext cx="3397172" cy="3224225"/>
                </a:xfrm>
                <a:prstGeom prst="rect">
                  <a:avLst/>
                </a:prstGeom>
              </p:spPr>
            </p:pic>
            <p:pic>
              <p:nvPicPr>
                <p:cNvPr id="20"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9264793" y="565916"/>
                  <a:ext cx="2916628" cy="2768146"/>
                </a:xfrm>
                <a:prstGeom prst="rect">
                  <a:avLst/>
                </a:prstGeom>
              </p:spPr>
            </p:pic>
          </p:grpSp>
          <p:sp>
            <p:nvSpPr>
              <p:cNvPr id="18" name="Rectangle 17"/>
              <p:cNvSpPr/>
              <p:nvPr/>
            </p:nvSpPr>
            <p:spPr>
              <a:xfrm>
                <a:off x="2792351" y="1002361"/>
                <a:ext cx="363894" cy="661656"/>
              </a:xfrm>
              <a:prstGeom prst="rect">
                <a:avLst/>
              </a:prstGeom>
            </p:spPr>
            <p:txBody>
              <a:bodyPr wrap="square">
                <a:spAutoFit/>
              </a:bodyPr>
              <a:lstStyle/>
              <a:p>
                <a:pPr algn="ctr" defTabSz="342900">
                  <a:lnSpc>
                    <a:spcPct val="150000"/>
                  </a:lnSpc>
                </a:pPr>
                <a:r>
                  <a:rPr lang="en-US" sz="2800" b="1">
                    <a:solidFill>
                      <a:schemeClr val="bg1"/>
                    </a:solidFill>
                    <a:latin typeface="UTM HelvetIns" panose="02040603050506020204" pitchFamily="18" charset="0"/>
                    <a:cs typeface="Times New Roman" panose="02020603050405020304" pitchFamily="18" charset="0"/>
                  </a:rPr>
                  <a:t>1</a:t>
                </a:r>
                <a:endParaRPr lang="vi-VN" sz="2800" b="1">
                  <a:solidFill>
                    <a:schemeClr val="bg1"/>
                  </a:solidFill>
                  <a:latin typeface="UTM Avo" panose="02040603050506020204" pitchFamily="18" charset="0"/>
                  <a:cs typeface="Times New Roman" panose="02020603050405020304" pitchFamily="18" charset="0"/>
                </a:endParaRPr>
              </a:p>
            </p:txBody>
          </p:sp>
        </p:grpSp>
      </p:grpSp>
      <p:sp>
        <p:nvSpPr>
          <p:cNvPr id="25" name="Rectangle 24"/>
          <p:cNvSpPr/>
          <p:nvPr/>
        </p:nvSpPr>
        <p:spPr>
          <a:xfrm>
            <a:off x="976222" y="2789117"/>
            <a:ext cx="9150172" cy="2805063"/>
          </a:xfrm>
          <a:prstGeom prst="rect">
            <a:avLst/>
          </a:prstGeom>
        </p:spPr>
        <p:txBody>
          <a:bodyPr wrap="square">
            <a:spAutoFit/>
          </a:bodyPr>
          <a:lstStyle/>
          <a:p>
            <a:pPr defTabSz="342900">
              <a:lnSpc>
                <a:spcPct val="150000"/>
              </a:lnSpc>
            </a:pPr>
            <a:r>
              <a:rPr lang="vi-VN" sz="2400" b="1">
                <a:latin typeface="UTM Avo" panose="02040603050506020204" pitchFamily="18" charset="0"/>
                <a:cs typeface="Times New Roman" panose="02020603050405020304" pitchFamily="18" charset="0"/>
              </a:rPr>
              <a:t>Khoa:</a:t>
            </a:r>
            <a:r>
              <a:rPr lang="vi-VN" sz="2400">
                <a:latin typeface="UTM Avo" panose="02040603050506020204" pitchFamily="18" charset="0"/>
                <a:cs typeface="Times New Roman" panose="02020603050405020304" pitchFamily="18" charset="0"/>
              </a:rPr>
              <a:t>Cậu  truy  cập  vào  trang  web  tìm  kiếm  bằng  cách  nháy  đúp chuột vào  biểu  tượng </a:t>
            </a:r>
            <a:r>
              <a:rPr lang="en-US" sz="2400">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trên  màn  hình  nền,  gõ </a:t>
            </a:r>
            <a:r>
              <a:rPr lang="vi-VN" sz="2400">
                <a:solidFill>
                  <a:schemeClr val="accent4">
                    <a:lumMod val="75000"/>
                  </a:schemeClr>
                </a:solidFill>
                <a:latin typeface="UTM Avo" panose="02040603050506020204" pitchFamily="18" charset="0"/>
                <a:cs typeface="Times New Roman" panose="02020603050405020304" pitchFamily="18" charset="0"/>
              </a:rPr>
              <a:t>google.com  </a:t>
            </a:r>
            <a:r>
              <a:rPr lang="vi-VN" sz="2400">
                <a:latin typeface="UTM Avo" panose="02040603050506020204" pitchFamily="18" charset="0"/>
                <a:cs typeface="Times New Roman" panose="02020603050405020304" pitchFamily="18" charset="0"/>
              </a:rPr>
              <a:t>vào thanh địa chỉ. Sau đó gõ cụm từ đã xác định ở trên vào ô tìm kiếm trên trang Google rồi nhấn phím Enter. Ví dụ, tớ xác định cụm từ tìm kiếm là </a:t>
            </a:r>
            <a:r>
              <a:rPr lang="vi-VN" sz="2400">
                <a:solidFill>
                  <a:schemeClr val="accent4">
                    <a:lumMod val="75000"/>
                  </a:schemeClr>
                </a:solidFill>
                <a:latin typeface="UTM Avo" panose="02040603050506020204" pitchFamily="18" charset="0"/>
                <a:cs typeface="Times New Roman" panose="02020603050405020304" pitchFamily="18" charset="0"/>
              </a:rPr>
              <a:t>Các đời vua Hùng</a:t>
            </a:r>
            <a:r>
              <a:rPr lang="vi-VN" sz="2400">
                <a:latin typeface="UTM Avo" panose="02040603050506020204" pitchFamily="18" charset="0"/>
                <a:cs typeface="Times New Roman" panose="02020603050405020304" pitchFamily="18" charset="0"/>
              </a:rPr>
              <a:t>, tớ sẽ thực hiện như sau:</a:t>
            </a:r>
            <a:endParaRPr lang="vi-VN" sz="2400">
              <a:latin typeface="UTM Avo" panose="02040603050506020204" pitchFamily="18" charset="0"/>
              <a:cs typeface="Times New Roman" panose="02020603050405020304" pitchFamily="18" charset="0"/>
            </a:endParaRPr>
          </a:p>
        </p:txBody>
      </p:sp>
      <p:pic>
        <p:nvPicPr>
          <p:cNvPr id="6" name="Picture 5" descr="A picture containing graphical user interface&#10;&#10;Description automatically generate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59567" y="3168323"/>
            <a:ext cx="760532" cy="7165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p:cTn id="7"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ppt_x"/>
                                          </p:val>
                                        </p:tav>
                                        <p:tav tm="100000">
                                          <p:val>
                                            <p:strVal val="#ppt_x"/>
                                          </p:val>
                                        </p:tav>
                                      </p:tavLst>
                                    </p:anim>
                                    <p:anim calcmode="lin" valueType="num">
                                      <p:cBhvr additive="base">
                                        <p:cTn id="17" dur="500" fill="hold"/>
                                        <p:tgtEl>
                                          <p:spTgt spid="3"/>
                                        </p:tgtEl>
                                        <p:attrNameLst>
                                          <p:attrName>ppt_y</p:attrName>
                                        </p:attrNameLst>
                                      </p:cBhvr>
                                      <p:tavLst>
                                        <p:tav tm="0">
                                          <p:val>
                                            <p:strVal val="1+#ppt_h/2"/>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500"/>
                                        <p:tgtEl>
                                          <p:spTgt spid="25"/>
                                        </p:tgtEl>
                                      </p:cBhvr>
                                    </p:animEffect>
                                  </p:childTnLst>
                                </p:cTn>
                              </p:par>
                              <p:par>
                                <p:cTn id="21" presetID="1"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6697" y="5107901"/>
            <a:ext cx="10860383" cy="860235"/>
          </a:xfrm>
          <a:prstGeom prst="rect">
            <a:avLst/>
          </a:prstGeom>
        </p:spPr>
        <p:txBody>
          <a:bodyPr wrap="square">
            <a:spAutoFit/>
          </a:bodyPr>
          <a:lstStyle/>
          <a:p>
            <a:pPr indent="342900" algn="just" defTabSz="342900">
              <a:lnSpc>
                <a:spcPct val="130000"/>
              </a:lnSpc>
            </a:pPr>
            <a:r>
              <a:rPr lang="vi-VN" sz="2000" b="1">
                <a:latin typeface="UTM Avo" panose="02040603050506020204" pitchFamily="18" charset="0"/>
                <a:cs typeface="Times New Roman" panose="02020603050405020304" pitchFamily="18" charset="0"/>
              </a:rPr>
              <a:t>Câu hỏi: </a:t>
            </a:r>
            <a:r>
              <a:rPr lang="vi-VN" sz="2000">
                <a:latin typeface="UTM Avo" panose="02040603050506020204" pitchFamily="18" charset="0"/>
                <a:cs typeface="Times New Roman" panose="02020603050405020304" pitchFamily="18" charset="0"/>
              </a:rPr>
              <a:t>Bạn Khoa đã chỉ cho bạn Minh tìm thông tin trên Internet bằng cách truy cập vào trang</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web nào? Em hãy nhận xét kết quả tìm kiếm.</a:t>
            </a:r>
            <a:endParaRPr lang="vi-VN" sz="2000">
              <a:latin typeface="UTM Avo" panose="02040603050506020204" pitchFamily="18" charset="0"/>
              <a:cs typeface="Times New Roman" panose="02020603050405020304" pitchFamily="18" charset="0"/>
            </a:endParaRPr>
          </a:p>
        </p:txBody>
      </p:sp>
      <p:sp>
        <p:nvSpPr>
          <p:cNvPr id="14" name="Rectangle: Rounded Corners 13"/>
          <p:cNvSpPr/>
          <p:nvPr/>
        </p:nvSpPr>
        <p:spPr>
          <a:xfrm>
            <a:off x="604133" y="633347"/>
            <a:ext cx="10962947" cy="5700003"/>
          </a:xfrm>
          <a:prstGeom prst="roundRect">
            <a:avLst>
              <a:gd name="adj" fmla="val 3938"/>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Graphical user interface, text, application&#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1767" y="889864"/>
            <a:ext cx="9807678" cy="40538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1"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1480370" y="405879"/>
            <a:ext cx="9770221" cy="967957"/>
          </a:xfrm>
          <a:prstGeom prst="rect">
            <a:avLst/>
          </a:prstGeom>
        </p:spPr>
        <p:txBody>
          <a:bodyPr wrap="square">
            <a:spAutoFit/>
          </a:bodyPr>
          <a:lstStyle/>
          <a:p>
            <a:pPr defTabSz="342900">
              <a:lnSpc>
                <a:spcPct val="150000"/>
              </a:lnSpc>
            </a:pPr>
            <a:r>
              <a:rPr lang="en-US" sz="2000" dirty="0">
                <a:latin typeface="UTM Avo" panose="02040603050506020204" pitchFamily="18" charset="0"/>
                <a:cs typeface="Times New Roman" panose="02020603050405020304" pitchFamily="18" charset="0"/>
              </a:rPr>
              <a:t>Ở </a:t>
            </a:r>
            <a:r>
              <a:rPr lang="en-US" sz="2000" dirty="0" err="1">
                <a:latin typeface="UTM Avo" panose="02040603050506020204" pitchFamily="18" charset="0"/>
                <a:cs typeface="Times New Roman" panose="02020603050405020304" pitchFamily="18" charset="0"/>
              </a:rPr>
              <a:t>Hoạt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động</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trên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cụm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Các</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đời</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vua</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Hùng</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là</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từ</a:t>
            </a:r>
            <a:r>
              <a:rPr lang="en-US" sz="2000" dirty="0">
                <a:solidFill>
                  <a:schemeClr val="accent4">
                    <a:lumMod val="75000"/>
                  </a:schemeClr>
                </a:solidFill>
                <a:latin typeface="UTM Avo" panose="02040603050506020204" pitchFamily="18" charset="0"/>
                <a:cs typeface="Times New Roman" panose="02020603050405020304" pitchFamily="18" charset="0"/>
              </a:rPr>
              <a:t> </a:t>
            </a:r>
            <a:r>
              <a:rPr lang="en-US" sz="2000" dirty="0" err="1">
                <a:solidFill>
                  <a:schemeClr val="accent4">
                    <a:lumMod val="75000"/>
                  </a:schemeClr>
                </a:solidFill>
                <a:latin typeface="UTM Avo" panose="02040603050506020204" pitchFamily="18" charset="0"/>
                <a:cs typeface="Times New Roman" panose="02020603050405020304" pitchFamily="18" charset="0"/>
              </a:rPr>
              <a:t>khoá</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khoá</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là</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hoặc</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cụm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thể</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hiện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nội</a:t>
            </a:r>
            <a:r>
              <a:rPr lang="en-US" sz="2000" dirty="0">
                <a:latin typeface="UTM Avo" panose="02040603050506020204" pitchFamily="18" charset="0"/>
                <a:cs typeface="Times New Roman" panose="02020603050405020304" pitchFamily="18" charset="0"/>
              </a:rPr>
              <a:t> dung </a:t>
            </a:r>
            <a:r>
              <a:rPr lang="en-US" sz="2000" dirty="0" err="1">
                <a:latin typeface="UTM Avo" panose="02040603050506020204" pitchFamily="18" charset="0"/>
                <a:cs typeface="Times New Roman" panose="02020603050405020304" pitchFamily="18" charset="0"/>
              </a:rPr>
              <a:t>thông</a:t>
            </a:r>
            <a:r>
              <a:rPr lang="en-US" sz="2000" dirty="0">
                <a:latin typeface="UTM Avo" panose="02040603050506020204" pitchFamily="18" charset="0"/>
                <a:cs typeface="Times New Roman" panose="02020603050405020304" pitchFamily="18" charset="0"/>
              </a:rPr>
              <a:t> tin </a:t>
            </a:r>
            <a:r>
              <a:rPr lang="en-US" sz="2000" dirty="0" err="1">
                <a:latin typeface="UTM Avo" panose="02040603050506020204" pitchFamily="18" charset="0"/>
                <a:cs typeface="Times New Roman" panose="02020603050405020304" pitchFamily="18" charset="0"/>
              </a:rPr>
              <a:t>chúng</a:t>
            </a:r>
            <a:r>
              <a:rPr lang="en-US" sz="2000" dirty="0">
                <a:latin typeface="UTM Avo" panose="02040603050506020204" pitchFamily="18" charset="0"/>
                <a:cs typeface="Times New Roman" panose="02020603050405020304" pitchFamily="18" charset="0"/>
              </a:rPr>
              <a:t> ta </a:t>
            </a:r>
            <a:r>
              <a:rPr lang="en-US" sz="2000" dirty="0" err="1">
                <a:latin typeface="UTM Avo" panose="02040603050506020204" pitchFamily="18" charset="0"/>
                <a:cs typeface="Times New Roman" panose="02020603050405020304" pitchFamily="18" charset="0"/>
              </a:rPr>
              <a:t>muốn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tìm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kiếm</a:t>
            </a:r>
            <a:r>
              <a:rPr lang="en-US" sz="2000" dirty="0">
                <a:latin typeface="UTM Avo" panose="02040603050506020204" pitchFamily="18" charset="0"/>
                <a:cs typeface="Times New Roman" panose="02020603050405020304" pitchFamily="18" charset="0"/>
              </a:rPr>
              <a:t>. </a:t>
            </a:r>
            <a:endParaRPr lang="vi-VN" sz="2000" dirty="0">
              <a:latin typeface="UTM Avo" panose="02040603050506020204" pitchFamily="18" charset="0"/>
              <a:cs typeface="Times New Roman" panose="02020603050405020304" pitchFamily="18" charset="0"/>
            </a:endParaRPr>
          </a:p>
        </p:txBody>
      </p:sp>
      <p:sp>
        <p:nvSpPr>
          <p:cNvPr id="26" name="Rectangle 25"/>
          <p:cNvSpPr/>
          <p:nvPr/>
        </p:nvSpPr>
        <p:spPr>
          <a:xfrm>
            <a:off x="828567" y="1294275"/>
            <a:ext cx="10422024" cy="5170646"/>
          </a:xfrm>
          <a:prstGeom prst="rect">
            <a:avLst/>
          </a:prstGeom>
        </p:spPr>
        <p:txBody>
          <a:bodyPr wrap="square">
            <a:spAutoFit/>
          </a:bodyPr>
          <a:lstStyle/>
          <a:p>
            <a:pPr defTabSz="342900">
              <a:lnSpc>
                <a:spcPct val="150000"/>
              </a:lnSpc>
            </a:pPr>
            <a:r>
              <a:rPr lang="vi-VN" sz="2000" dirty="0">
                <a:latin typeface="UTM Avo" panose="02040603050506020204" pitchFamily="18" charset="0"/>
                <a:cs typeface="Times New Roman" panose="02020603050405020304" pitchFamily="18" charset="0"/>
              </a:rPr>
              <a:t>Bạn Khoa đã truy cập vào trang web </a:t>
            </a:r>
            <a:r>
              <a:rPr lang="vi-VN" sz="2000" dirty="0">
                <a:solidFill>
                  <a:schemeClr val="accent4">
                    <a:lumMod val="75000"/>
                  </a:schemeClr>
                </a:solidFill>
                <a:latin typeface="UTM Avo" panose="02040603050506020204" pitchFamily="18" charset="0"/>
                <a:cs typeface="Times New Roman" panose="02020603050405020304" pitchFamily="18" charset="0"/>
              </a:rPr>
              <a:t>google.com </a:t>
            </a:r>
            <a:r>
              <a:rPr lang="vi-VN" sz="2000" dirty="0">
                <a:latin typeface="UTM Avo" panose="02040603050506020204" pitchFamily="18" charset="0"/>
                <a:cs typeface="Times New Roman" panose="02020603050405020304" pitchFamily="18" charset="0"/>
              </a:rPr>
              <a:t>để tìm kiếm thông tin. google.com là địa chỉ của một máy tìm kiếm. Có rất nhiều máy tìm kiếm, ví dụ: google.com, bing.com, ask.com,... là các máy tìm kiếm được sử dụng phổ biến.Các bước cần thiết để tìm kiếm thông tin</a:t>
            </a:r>
            <a:r>
              <a:rPr lang="vi-VN" sz="2000" dirty="0" smtClean="0">
                <a:latin typeface="UTM Avo" panose="02040603050506020204" pitchFamily="18" charset="0"/>
                <a:cs typeface="Times New Roman" panose="02020603050405020304" pitchFamily="18" charset="0"/>
              </a:rPr>
              <a:t>:</a:t>
            </a:r>
            <a:endParaRPr lang="vi-VN" sz="2000" dirty="0" smtClean="0">
              <a:latin typeface="UTM Avo" panose="02040603050506020204" pitchFamily="18" charset="0"/>
              <a:cs typeface="Times New Roman" panose="02020603050405020304" pitchFamily="18" charset="0"/>
            </a:endParaRPr>
          </a:p>
          <a:p>
            <a:pPr defTabSz="342900">
              <a:lnSpc>
                <a:spcPct val="150000"/>
              </a:lnSpc>
            </a:pPr>
            <a:r>
              <a:rPr lang="en-US" sz="2000" dirty="0">
                <a:latin typeface="UTM Avo" panose="02040603050506020204" pitchFamily="18" charset="0"/>
                <a:cs typeface="Times New Roman" panose="02020603050405020304" pitchFamily="18" charset="0"/>
              </a:rPr>
              <a:t>1. </a:t>
            </a:r>
            <a:r>
              <a:rPr lang="en-US" sz="2000" dirty="0" err="1">
                <a:latin typeface="UTM Avo" panose="02040603050506020204" pitchFamily="18" charset="0"/>
                <a:cs typeface="Times New Roman" panose="02020603050405020304" pitchFamily="18" charset="0"/>
              </a:rPr>
              <a:t>Xác</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định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khoá</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cần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tìm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kiếm</a:t>
            </a:r>
            <a:r>
              <a:rPr lang="en-US" sz="2000" dirty="0">
                <a:latin typeface="UTM Avo" panose="02040603050506020204" pitchFamily="18" charset="0"/>
                <a:cs typeface="Times New Roman" panose="02020603050405020304" pitchFamily="18" charset="0"/>
              </a:rPr>
              <a:t>.</a:t>
            </a:r>
            <a:endParaRPr lang="vi-VN" sz="2000" dirty="0">
              <a:latin typeface="UTM Avo" panose="02040603050506020204" pitchFamily="18" charset="0"/>
              <a:cs typeface="Times New Roman" panose="02020603050405020304" pitchFamily="18" charset="0"/>
            </a:endParaRPr>
          </a:p>
          <a:p>
            <a:pPr defTabSz="342900">
              <a:lnSpc>
                <a:spcPct val="150000"/>
              </a:lnSpc>
            </a:pPr>
            <a:r>
              <a:rPr lang="en-US" sz="2000" dirty="0">
                <a:latin typeface="UTM Avo" panose="02040603050506020204" pitchFamily="18" charset="0"/>
                <a:cs typeface="Times New Roman" panose="02020603050405020304" pitchFamily="18" charset="0"/>
              </a:rPr>
              <a:t>2. </a:t>
            </a:r>
            <a:r>
              <a:rPr lang="en-US" sz="2000" dirty="0" err="1">
                <a:latin typeface="UTM Avo" panose="02040603050506020204" pitchFamily="18" charset="0"/>
                <a:cs typeface="Times New Roman" panose="02020603050405020304" pitchFamily="18" charset="0"/>
              </a:rPr>
              <a:t>Mở</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trình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duyệt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và</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gõ</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địa</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chỉ</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của</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máy</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tìm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kiếm</a:t>
            </a:r>
            <a:r>
              <a:rPr lang="en-US" sz="2000" dirty="0" smtClean="0">
                <a:latin typeface="UTM Avo" panose="02040603050506020204" pitchFamily="18" charset="0"/>
                <a:cs typeface="Times New Roman" panose="02020603050405020304" pitchFamily="18" charset="0"/>
              </a:rPr>
              <a:t>.</a:t>
            </a:r>
            <a:endParaRPr lang="vi-VN" sz="2000" dirty="0" smtClean="0">
              <a:latin typeface="UTM Avo" panose="02040603050506020204" pitchFamily="18" charset="0"/>
              <a:cs typeface="Times New Roman" panose="02020603050405020304" pitchFamily="18" charset="0"/>
            </a:endParaRPr>
          </a:p>
          <a:p>
            <a:pPr defTabSz="342900">
              <a:lnSpc>
                <a:spcPct val="150000"/>
              </a:lnSpc>
            </a:pPr>
            <a:r>
              <a:rPr lang="en-US" sz="2000" dirty="0">
                <a:latin typeface="UTM Avo" panose="02040603050506020204" pitchFamily="18" charset="0"/>
                <a:cs typeface="Times New Roman" panose="02020603050405020304" pitchFamily="18" charset="0"/>
              </a:rPr>
              <a:t>3. </a:t>
            </a:r>
            <a:r>
              <a:rPr lang="en-US" sz="2000" dirty="0" err="1">
                <a:latin typeface="UTM Avo" panose="02040603050506020204" pitchFamily="18" charset="0"/>
                <a:cs typeface="Times New Roman" panose="02020603050405020304" pitchFamily="18" charset="0"/>
              </a:rPr>
              <a:t>Gõ</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từ</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khoá</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tìm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kiếm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vào</a:t>
            </a:r>
            <a:r>
              <a:rPr lang="en-US" sz="2000" dirty="0">
                <a:latin typeface="UTM Avo" panose="02040603050506020204" pitchFamily="18" charset="0"/>
                <a:cs typeface="Times New Roman" panose="02020603050405020304" pitchFamily="18" charset="0"/>
              </a:rPr>
              <a:t> ô </a:t>
            </a:r>
            <a:r>
              <a:rPr lang="en-US" sz="2000" dirty="0" err="1">
                <a:latin typeface="UTM Avo" panose="02040603050506020204" pitchFamily="18" charset="0"/>
                <a:cs typeface="Times New Roman" panose="02020603050405020304" pitchFamily="18" charset="0"/>
              </a:rPr>
              <a:t>tìm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kiếm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rồi</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nhấn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phím</a:t>
            </a:r>
            <a:r>
              <a:rPr lang="en-US" sz="2000" dirty="0">
                <a:latin typeface="UTM Avo" panose="02040603050506020204" pitchFamily="18" charset="0"/>
                <a:cs typeface="Times New Roman" panose="02020603050405020304" pitchFamily="18" charset="0"/>
              </a:rPr>
              <a:t> Enter, </a:t>
            </a:r>
            <a:r>
              <a:rPr lang="en-US" sz="2000" dirty="0" err="1">
                <a:latin typeface="UTM Avo" panose="02040603050506020204" pitchFamily="18" charset="0"/>
                <a:cs typeface="Times New Roman" panose="02020603050405020304" pitchFamily="18" charset="0"/>
              </a:rPr>
              <a:t>trên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trang</a:t>
            </a:r>
            <a:r>
              <a:rPr lang="en-US" sz="2000" dirty="0">
                <a:latin typeface="UTM Avo" panose="02040603050506020204" pitchFamily="18" charset="0"/>
                <a:cs typeface="Times New Roman" panose="02020603050405020304" pitchFamily="18" charset="0"/>
              </a:rPr>
              <a:t> web </a:t>
            </a:r>
            <a:r>
              <a:rPr lang="en-US" sz="2000" dirty="0" err="1">
                <a:latin typeface="UTM Avo" panose="02040603050506020204" pitchFamily="18" charset="0"/>
                <a:cs typeface="Times New Roman" panose="02020603050405020304" pitchFamily="18" charset="0"/>
              </a:rPr>
              <a:t>sẽ</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xuất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hiện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danh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sách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các</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siêu</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liên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kết</a:t>
            </a:r>
            <a:r>
              <a:rPr lang="en-US" sz="2000" dirty="0" smtClean="0">
                <a:latin typeface="UTM Avo" panose="02040603050506020204" pitchFamily="18" charset="0"/>
                <a:cs typeface="Times New Roman" panose="02020603050405020304" pitchFamily="18" charset="0"/>
              </a:rPr>
              <a:t>.</a:t>
            </a:r>
            <a:endParaRPr lang="vi-VN" sz="2000" dirty="0" smtClean="0">
              <a:latin typeface="UTM Avo" panose="02040603050506020204" pitchFamily="18" charset="0"/>
              <a:cs typeface="Times New Roman" panose="02020603050405020304" pitchFamily="18" charset="0"/>
            </a:endParaRPr>
          </a:p>
          <a:p>
            <a:pPr defTabSz="342900">
              <a:lnSpc>
                <a:spcPct val="150000"/>
              </a:lnSpc>
            </a:pPr>
            <a:r>
              <a:rPr lang="en-US" sz="2000" dirty="0">
                <a:latin typeface="UTM Avo" panose="02040603050506020204" pitchFamily="18" charset="0"/>
                <a:cs typeface="Times New Roman" panose="02020603050405020304" pitchFamily="18" charset="0"/>
              </a:rPr>
              <a:t>4. </a:t>
            </a:r>
            <a:r>
              <a:rPr lang="en-US" sz="2000" dirty="0" err="1">
                <a:latin typeface="UTM Avo" panose="02040603050506020204" pitchFamily="18" charset="0"/>
                <a:cs typeface="Times New Roman" panose="02020603050405020304" pitchFamily="18" charset="0"/>
              </a:rPr>
              <a:t>Nháy</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chuột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vào</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một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siêu</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liên</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kết</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trong</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danh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sách</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để</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xem</a:t>
            </a:r>
            <a:r>
              <a:rPr lang="en-US" sz="2000" dirty="0">
                <a:latin typeface="UTM Avo" panose="02040603050506020204" pitchFamily="18" charset="0"/>
                <a:cs typeface="Times New Roman" panose="02020603050405020304" pitchFamily="18" charset="0"/>
              </a:rPr>
              <a:t> </a:t>
            </a:r>
            <a:r>
              <a:rPr lang="en-US" sz="2000" dirty="0" err="1">
                <a:latin typeface="UTM Avo" panose="02040603050506020204" pitchFamily="18" charset="0"/>
                <a:cs typeface="Times New Roman" panose="02020603050405020304" pitchFamily="18" charset="0"/>
              </a:rPr>
              <a:t>thông</a:t>
            </a:r>
            <a:r>
              <a:rPr lang="en-US" sz="2000" dirty="0">
                <a:latin typeface="UTM Avo" panose="02040603050506020204" pitchFamily="18" charset="0"/>
                <a:cs typeface="Times New Roman" panose="02020603050405020304" pitchFamily="18" charset="0"/>
              </a:rPr>
              <a:t> tin chi </a:t>
            </a:r>
            <a:r>
              <a:rPr lang="en-US" sz="2000" dirty="0" err="1">
                <a:latin typeface="UTM Avo" panose="02040603050506020204" pitchFamily="18" charset="0"/>
                <a:cs typeface="Times New Roman" panose="02020603050405020304" pitchFamily="18" charset="0"/>
              </a:rPr>
              <a:t>tiết</a:t>
            </a:r>
            <a:r>
              <a:rPr lang="en-US" sz="2000" dirty="0">
                <a:latin typeface="UTM Avo" panose="02040603050506020204" pitchFamily="18" charset="0"/>
                <a:cs typeface="Times New Roman" panose="02020603050405020304" pitchFamily="18" charset="0"/>
              </a:rPr>
              <a:t>.</a:t>
            </a:r>
            <a:endParaRPr lang="vi-VN" sz="2000" dirty="0">
              <a:latin typeface="UTM Avo" panose="02040603050506020204" pitchFamily="18" charset="0"/>
              <a:cs typeface="Times New Roman" panose="02020603050405020304" pitchFamily="18" charset="0"/>
            </a:endParaRPr>
          </a:p>
          <a:p>
            <a:pPr defTabSz="342900">
              <a:lnSpc>
                <a:spcPct val="150000"/>
              </a:lnSpc>
            </a:pPr>
            <a:endParaRPr lang="vi-VN" sz="2000" dirty="0">
              <a:latin typeface="UTM Avo" panose="02040603050506020204" pitchFamily="18" charset="0"/>
              <a:cs typeface="Times New Roman" panose="02020603050405020304" pitchFamily="18" charset="0"/>
            </a:endParaRPr>
          </a:p>
          <a:p>
            <a:pPr defTabSz="342900">
              <a:lnSpc>
                <a:spcPct val="150000"/>
              </a:lnSpc>
            </a:pPr>
            <a:endParaRPr lang="vi-VN" sz="2000" dirty="0">
              <a:latin typeface="UTM Avo" panose="02040603050506020204" pitchFamily="18" charset="0"/>
              <a:cs typeface="Times New Roman" panose="02020603050405020304" pitchFamily="18" charset="0"/>
            </a:endParaRPr>
          </a:p>
          <a:p>
            <a:pPr defTabSz="342900">
              <a:lnSpc>
                <a:spcPct val="150000"/>
              </a:lnSpc>
            </a:pPr>
            <a:endParaRPr lang="vi-VN" sz="2000" dirty="0">
              <a:latin typeface="UTM Avo" panose="02040603050506020204" pitchFamily="18" charset="0"/>
              <a:cs typeface="Times New Roman" panose="02020603050405020304" pitchFamily="18" charset="0"/>
            </a:endParaRPr>
          </a:p>
        </p:txBody>
      </p:sp>
      <p:sp>
        <p:nvSpPr>
          <p:cNvPr id="28" name="Rectangle 27"/>
          <p:cNvSpPr/>
          <p:nvPr/>
        </p:nvSpPr>
        <p:spPr>
          <a:xfrm>
            <a:off x="3139884" y="5022922"/>
            <a:ext cx="617408" cy="54771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29" name="Rectangle 28"/>
          <p:cNvSpPr/>
          <p:nvPr/>
        </p:nvSpPr>
        <p:spPr>
          <a:xfrm>
            <a:off x="7670065" y="5022923"/>
            <a:ext cx="617408" cy="54771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30" name="Rectangle 29"/>
          <p:cNvSpPr/>
          <p:nvPr/>
        </p:nvSpPr>
        <p:spPr>
          <a:xfrm>
            <a:off x="5404974" y="5017745"/>
            <a:ext cx="617408" cy="54771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pic>
        <p:nvPicPr>
          <p:cNvPr id="2" name="Picture 1"/>
          <p:cNvPicPr>
            <a:picLocks noChangeAspect="1"/>
          </p:cNvPicPr>
          <p:nvPr/>
        </p:nvPicPr>
        <p:blipFill>
          <a:blip r:embed="rId1"/>
          <a:stretch>
            <a:fillRect/>
          </a:stretch>
        </p:blipFill>
        <p:spPr>
          <a:xfrm>
            <a:off x="658937" y="453774"/>
            <a:ext cx="891617" cy="830652"/>
          </a:xfrm>
          <a:prstGeom prst="rect">
            <a:avLst/>
          </a:prstGeom>
        </p:spPr>
      </p:pic>
      <p:grpSp>
        <p:nvGrpSpPr>
          <p:cNvPr id="5" name="Group 4"/>
          <p:cNvGrpSpPr/>
          <p:nvPr/>
        </p:nvGrpSpPr>
        <p:grpSpPr>
          <a:xfrm>
            <a:off x="1201353" y="5241422"/>
            <a:ext cx="8458840" cy="1247868"/>
            <a:chOff x="1601020" y="593170"/>
            <a:chExt cx="7848417" cy="1587693"/>
          </a:xfrm>
        </p:grpSpPr>
        <p:grpSp>
          <p:nvGrpSpPr>
            <p:cNvPr id="6" name="Group 5"/>
            <p:cNvGrpSpPr/>
            <p:nvPr/>
          </p:nvGrpSpPr>
          <p:grpSpPr>
            <a:xfrm>
              <a:off x="1601020" y="593170"/>
              <a:ext cx="7848417" cy="1587693"/>
              <a:chOff x="1601020" y="593170"/>
              <a:chExt cx="7848417" cy="1587693"/>
            </a:xfrm>
          </p:grpSpPr>
          <p:grpSp>
            <p:nvGrpSpPr>
              <p:cNvPr id="8" name="Group 7"/>
              <p:cNvGrpSpPr/>
              <p:nvPr/>
            </p:nvGrpSpPr>
            <p:grpSpPr>
              <a:xfrm>
                <a:off x="1958222" y="904495"/>
                <a:ext cx="7491215" cy="1276368"/>
                <a:chOff x="2602590" y="923641"/>
                <a:chExt cx="6739423" cy="1882993"/>
              </a:xfrm>
            </p:grpSpPr>
            <p:sp>
              <p:nvSpPr>
                <p:cNvPr id="10" name="Rectangle: Rounded Corners 9"/>
                <p:cNvSpPr/>
                <p:nvPr/>
              </p:nvSpPr>
              <p:spPr>
                <a:xfrm>
                  <a:off x="2659224" y="1054359"/>
                  <a:ext cx="6682789" cy="1752275"/>
                </a:xfrm>
                <a:prstGeom prst="roundRect">
                  <a:avLst/>
                </a:prstGeom>
                <a:solidFill>
                  <a:srgbClr val="C1BFC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p:cNvSpPr/>
                <p:nvPr/>
              </p:nvSpPr>
              <p:spPr>
                <a:xfrm>
                  <a:off x="2602590" y="923641"/>
                  <a:ext cx="6682791" cy="1752275"/>
                </a:xfrm>
                <a:prstGeom prst="roundRect">
                  <a:avLst/>
                </a:prstGeom>
                <a:solidFill>
                  <a:srgbClr val="F2E9C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601020" y="593170"/>
                <a:ext cx="739598" cy="883997"/>
              </a:xfrm>
              <a:prstGeom prst="rect">
                <a:avLst/>
              </a:prstGeom>
            </p:spPr>
          </p:pic>
        </p:grpSp>
        <p:sp>
          <p:nvSpPr>
            <p:cNvPr id="7" name="Rectangle 6"/>
            <p:cNvSpPr/>
            <p:nvPr/>
          </p:nvSpPr>
          <p:spPr>
            <a:xfrm>
              <a:off x="2021174" y="1028511"/>
              <a:ext cx="7264019" cy="547714"/>
            </a:xfrm>
            <a:prstGeom prst="rect">
              <a:avLst/>
            </a:prstGeom>
          </p:spPr>
          <p:txBody>
            <a:bodyPr wrap="square">
              <a:spAutoFit/>
            </a:bodyPr>
            <a:lstStyle/>
            <a:p>
              <a:pPr algn="ctr" defTabSz="342900">
                <a:lnSpc>
                  <a:spcPct val="150000"/>
                </a:lnSpc>
              </a:pPr>
              <a:r>
                <a:rPr lang="vi-VN" sz="2200" b="1">
                  <a:solidFill>
                    <a:srgbClr val="F03C69"/>
                  </a:solidFill>
                  <a:latin typeface="UTM Avo" panose="02040603050506020204" pitchFamily="18" charset="0"/>
                  <a:cs typeface="Times New Roman" panose="02020603050405020304" pitchFamily="18" charset="0"/>
                </a:rPr>
                <a:t>Từ khoá là từ hoặc cụm từ thể hiện nội dung muốn tìm kiếm.</a:t>
              </a:r>
              <a:endParaRPr lang="vi-VN" sz="2200" b="1">
                <a:solidFill>
                  <a:srgbClr val="F03C69"/>
                </a:solidFill>
                <a:latin typeface="UTM Avo" panose="02040603050506020204" pitchFamily="18" charset="0"/>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500"/>
                                        <p:tgtEl>
                                          <p:spTgt spid="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6"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1"/>
          <a:stretch>
            <a:fillRect/>
          </a:stretch>
        </p:blipFill>
        <p:spPr>
          <a:xfrm>
            <a:off x="587779" y="429122"/>
            <a:ext cx="897918" cy="883997"/>
          </a:xfrm>
          <a:prstGeom prst="rect">
            <a:avLst/>
          </a:prstGeom>
        </p:spPr>
      </p:pic>
      <p:sp>
        <p:nvSpPr>
          <p:cNvPr id="10" name="Rectangle 9"/>
          <p:cNvSpPr/>
          <p:nvPr/>
        </p:nvSpPr>
        <p:spPr>
          <a:xfrm>
            <a:off x="1485697" y="429122"/>
            <a:ext cx="10010546" cy="1055545"/>
          </a:xfrm>
          <a:prstGeom prst="rect">
            <a:avLst/>
          </a:prstGeom>
        </p:spPr>
        <p:txBody>
          <a:bodyPr wrap="square">
            <a:spAutoFit/>
          </a:bodyPr>
          <a:lstStyle/>
          <a:p>
            <a:pPr defTabSz="342900">
              <a:lnSpc>
                <a:spcPct val="150000"/>
              </a:lnSpc>
            </a:pPr>
            <a:r>
              <a:rPr lang="en-US" sz="2200" b="1">
                <a:latin typeface="UTM Avo" panose="02040603050506020204" pitchFamily="18" charset="0"/>
                <a:cs typeface="Times New Roman" panose="02020603050405020304" pitchFamily="18" charset="0"/>
              </a:rPr>
              <a:t>1. </a:t>
            </a:r>
            <a:r>
              <a:rPr lang="en-US" sz="2200">
                <a:latin typeface="UTM Avo" panose="02040603050506020204" pitchFamily="18" charset="0"/>
                <a:cs typeface="Times New Roman" panose="02020603050405020304" pitchFamily="18" charset="0"/>
              </a:rPr>
              <a:t>Nếu muốn tìm kiếm thông tin về Bảo tàng dân tộc học Việt Nam thì từ khoá nào là phù hợp nhất?</a:t>
            </a:r>
            <a:endParaRPr lang="vi-VN" sz="2200">
              <a:latin typeface="UTM Avo" panose="02040603050506020204" pitchFamily="18" charset="0"/>
              <a:cs typeface="Times New Roman" panose="02020603050405020304" pitchFamily="18" charset="0"/>
            </a:endParaRPr>
          </a:p>
        </p:txBody>
      </p:sp>
      <p:sp>
        <p:nvSpPr>
          <p:cNvPr id="11" name="Rectangle 10"/>
          <p:cNvSpPr/>
          <p:nvPr/>
        </p:nvSpPr>
        <p:spPr>
          <a:xfrm>
            <a:off x="6096000" y="1637372"/>
            <a:ext cx="4185264" cy="54771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B. </a:t>
            </a:r>
            <a:r>
              <a:rPr lang="en-US" sz="2200">
                <a:latin typeface="UTM Avo" panose="02040603050506020204" pitchFamily="18" charset="0"/>
                <a:cs typeface="Times New Roman" panose="02020603050405020304" pitchFamily="18" charset="0"/>
              </a:rPr>
              <a:t>Bảo tàng dân tộc học Việt Nam.</a:t>
            </a:r>
            <a:endParaRPr lang="vi-VN" sz="2200">
              <a:latin typeface="UTM Avo" panose="02040603050506020204" pitchFamily="18" charset="0"/>
              <a:cs typeface="Times New Roman" panose="02020603050405020304" pitchFamily="18" charset="0"/>
            </a:endParaRPr>
          </a:p>
        </p:txBody>
      </p:sp>
      <p:sp>
        <p:nvSpPr>
          <p:cNvPr id="12" name="Rectangle 11"/>
          <p:cNvSpPr/>
          <p:nvPr/>
        </p:nvSpPr>
        <p:spPr>
          <a:xfrm>
            <a:off x="1662556" y="1637372"/>
            <a:ext cx="2073702" cy="54771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A.</a:t>
            </a:r>
            <a:r>
              <a:rPr lang="en-US" sz="2200">
                <a:latin typeface="UTM Avo" panose="02040603050506020204" pitchFamily="18" charset="0"/>
                <a:cs typeface="Times New Roman" panose="02020603050405020304" pitchFamily="18" charset="0"/>
              </a:rPr>
              <a:t> Bảo tàng</a:t>
            </a:r>
            <a:endParaRPr lang="vi-VN" sz="2200">
              <a:latin typeface="UTM Avo" panose="02040603050506020204" pitchFamily="18" charset="0"/>
              <a:cs typeface="Times New Roman" panose="02020603050405020304" pitchFamily="18" charset="0"/>
            </a:endParaRPr>
          </a:p>
        </p:txBody>
      </p:sp>
      <p:sp>
        <p:nvSpPr>
          <p:cNvPr id="15" name="Rectangle 14"/>
          <p:cNvSpPr/>
          <p:nvPr/>
        </p:nvSpPr>
        <p:spPr>
          <a:xfrm>
            <a:off x="1662556" y="2494798"/>
            <a:ext cx="4185264" cy="600164"/>
          </a:xfrm>
          <a:prstGeom prst="rect">
            <a:avLst/>
          </a:prstGeom>
        </p:spPr>
        <p:txBody>
          <a:bodyPr wrap="square">
            <a:spAutoFit/>
          </a:bodyPr>
          <a:lstStyle/>
          <a:p>
            <a:pPr defTabSz="342900">
              <a:lnSpc>
                <a:spcPct val="150000"/>
              </a:lnSpc>
            </a:pPr>
            <a:r>
              <a:rPr lang="en-US" sz="2200" b="1">
                <a:solidFill>
                  <a:srgbClr val="7FC354"/>
                </a:solidFill>
                <a:latin typeface="UTM Avo" panose="02040603050506020204" pitchFamily="18" charset="0"/>
                <a:cs typeface="Times New Roman" panose="02020603050405020304" pitchFamily="18" charset="0"/>
              </a:rPr>
              <a:t>C</a:t>
            </a:r>
            <a:r>
              <a:rPr lang="en-US" sz="2200" b="1" smtClean="0">
                <a:solidFill>
                  <a:srgbClr val="7FC354"/>
                </a:solidFill>
                <a:latin typeface="UTM Avo" panose="02040603050506020204" pitchFamily="18" charset="0"/>
                <a:cs typeface="Times New Roman" panose="02020603050405020304" pitchFamily="18" charset="0"/>
              </a:rPr>
              <a:t>. </a:t>
            </a:r>
            <a:r>
              <a:rPr lang="en-US" sz="2200">
                <a:latin typeface="UTM Avo" panose="02040603050506020204" pitchFamily="18" charset="0"/>
                <a:cs typeface="Times New Roman" panose="02020603050405020304" pitchFamily="18" charset="0"/>
              </a:rPr>
              <a:t>Bảo tàng Việt Nam.</a:t>
            </a:r>
            <a:endParaRPr lang="vi-VN" sz="2200">
              <a:latin typeface="UTM Avo" panose="02040603050506020204" pitchFamily="18" charset="0"/>
              <a:cs typeface="Times New Roman" panose="02020603050405020304" pitchFamily="18" charset="0"/>
            </a:endParaRPr>
          </a:p>
        </p:txBody>
      </p:sp>
      <p:sp>
        <p:nvSpPr>
          <p:cNvPr id="16" name="Rectangle 15"/>
          <p:cNvSpPr/>
          <p:nvPr/>
        </p:nvSpPr>
        <p:spPr>
          <a:xfrm>
            <a:off x="6096000" y="2494798"/>
            <a:ext cx="4185264" cy="600164"/>
          </a:xfrm>
          <a:prstGeom prst="rect">
            <a:avLst/>
          </a:prstGeom>
        </p:spPr>
        <p:txBody>
          <a:bodyPr wrap="square">
            <a:spAutoFit/>
          </a:bodyPr>
          <a:lstStyle/>
          <a:p>
            <a:pPr defTabSz="342900">
              <a:lnSpc>
                <a:spcPct val="150000"/>
              </a:lnSpc>
            </a:pPr>
            <a:r>
              <a:rPr lang="en-US" sz="2200" b="1" smtClean="0">
                <a:solidFill>
                  <a:srgbClr val="7FC354"/>
                </a:solidFill>
                <a:latin typeface="UTM Avo" panose="02040603050506020204" pitchFamily="18" charset="0"/>
                <a:cs typeface="Times New Roman" panose="02020603050405020304" pitchFamily="18" charset="0"/>
              </a:rPr>
              <a:t>D. </a:t>
            </a:r>
            <a:r>
              <a:rPr lang="en-US" sz="2200">
                <a:latin typeface="UTM Avo" panose="02040603050506020204" pitchFamily="18" charset="0"/>
                <a:cs typeface="Times New Roman" panose="02020603050405020304" pitchFamily="18" charset="0"/>
              </a:rPr>
              <a:t>Các dân tộc ở Việt Nam.</a:t>
            </a:r>
            <a:endParaRPr lang="vi-VN" sz="2200">
              <a:latin typeface="UTM Avo" panose="02040603050506020204" pitchFamily="18" charset="0"/>
              <a:cs typeface="Times New Roman" panose="02020603050405020304" pitchFamily="18" charset="0"/>
            </a:endParaRPr>
          </a:p>
        </p:txBody>
      </p:sp>
      <p:sp>
        <p:nvSpPr>
          <p:cNvPr id="17" name="Oval 16"/>
          <p:cNvSpPr/>
          <p:nvPr/>
        </p:nvSpPr>
        <p:spPr>
          <a:xfrm>
            <a:off x="6047362" y="1767928"/>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18" name="Rectangle 17"/>
          <p:cNvSpPr/>
          <p:nvPr/>
        </p:nvSpPr>
        <p:spPr>
          <a:xfrm>
            <a:off x="1485697" y="3195217"/>
            <a:ext cx="10010546" cy="547714"/>
          </a:xfrm>
          <a:prstGeom prst="rect">
            <a:avLst/>
          </a:prstGeom>
        </p:spPr>
        <p:txBody>
          <a:bodyPr wrap="square">
            <a:spAutoFit/>
          </a:bodyPr>
          <a:lstStyle/>
          <a:p>
            <a:pPr defTabSz="342900">
              <a:lnSpc>
                <a:spcPct val="150000"/>
              </a:lnSpc>
            </a:pPr>
            <a:r>
              <a:rPr lang="vi-VN"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Sắp xếp các bước theo đúng thứ tự để tìm kiếm thông tin</a:t>
            </a:r>
            <a:r>
              <a:rPr lang="en-US" sz="2200" b="1">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19" name="Rectangle 18"/>
          <p:cNvSpPr/>
          <p:nvPr/>
        </p:nvSpPr>
        <p:spPr>
          <a:xfrm>
            <a:off x="1658863" y="3742931"/>
            <a:ext cx="4610303" cy="547714"/>
          </a:xfrm>
          <a:prstGeom prst="rect">
            <a:avLst/>
          </a:prstGeom>
        </p:spPr>
        <p:txBody>
          <a:bodyPr wrap="square">
            <a:spAutoFit/>
          </a:bodyPr>
          <a:lstStyle/>
          <a:p>
            <a:pPr defTabSz="342900">
              <a:lnSpc>
                <a:spcPct val="150000"/>
              </a:lnSpc>
            </a:pPr>
            <a:r>
              <a:rPr lang="vi-VN" sz="2200">
                <a:latin typeface="UTM Avo" panose="02040603050506020204" pitchFamily="18" charset="0"/>
                <a:cs typeface="Times New Roman" panose="02020603050405020304" pitchFamily="18" charset="0"/>
              </a:rPr>
              <a:t>a) Truy cập vào máy tìm kiếm. </a:t>
            </a:r>
            <a:endParaRPr lang="vi-VN" sz="2200">
              <a:latin typeface="UTM Avo" panose="02040603050506020204" pitchFamily="18" charset="0"/>
              <a:cs typeface="Times New Roman" panose="02020603050405020304" pitchFamily="18" charset="0"/>
            </a:endParaRPr>
          </a:p>
        </p:txBody>
      </p:sp>
      <p:sp>
        <p:nvSpPr>
          <p:cNvPr id="20" name="Rectangle 19"/>
          <p:cNvSpPr/>
          <p:nvPr/>
        </p:nvSpPr>
        <p:spPr>
          <a:xfrm>
            <a:off x="1641779" y="4275526"/>
            <a:ext cx="4188957" cy="547714"/>
          </a:xfrm>
          <a:prstGeom prst="rect">
            <a:avLst/>
          </a:prstGeom>
        </p:spPr>
        <p:txBody>
          <a:bodyPr wrap="square">
            <a:spAutoFit/>
          </a:bodyPr>
          <a:lstStyle/>
          <a:p>
            <a:pPr defTabSz="342900">
              <a:lnSpc>
                <a:spcPct val="150000"/>
              </a:lnSpc>
            </a:pPr>
            <a:r>
              <a:rPr lang="vi-VN" sz="2200">
                <a:latin typeface="UTM Avo" panose="02040603050506020204" pitchFamily="18" charset="0"/>
                <a:cs typeface="Times New Roman" panose="02020603050405020304" pitchFamily="18" charset="0"/>
              </a:rPr>
              <a:t>b) Gõ từ khoá vào ô tìm kiếm.</a:t>
            </a:r>
            <a:endParaRPr lang="vi-VN" sz="2200">
              <a:latin typeface="UTM Avo" panose="02040603050506020204" pitchFamily="18" charset="0"/>
              <a:cs typeface="Times New Roman" panose="02020603050405020304" pitchFamily="18" charset="0"/>
            </a:endParaRPr>
          </a:p>
        </p:txBody>
      </p:sp>
      <p:sp>
        <p:nvSpPr>
          <p:cNvPr id="21" name="Rectangle 20"/>
          <p:cNvSpPr/>
          <p:nvPr/>
        </p:nvSpPr>
        <p:spPr>
          <a:xfrm>
            <a:off x="1658863" y="4770229"/>
            <a:ext cx="10010546" cy="547714"/>
          </a:xfrm>
          <a:prstGeom prst="rect">
            <a:avLst/>
          </a:prstGeom>
        </p:spPr>
        <p:txBody>
          <a:bodyPr wrap="square">
            <a:spAutoFit/>
          </a:bodyPr>
          <a:lstStyle/>
          <a:p>
            <a:pPr defTabSz="342900">
              <a:lnSpc>
                <a:spcPct val="150000"/>
              </a:lnSpc>
            </a:pPr>
            <a:r>
              <a:rPr lang="vi-VN" sz="2200">
                <a:latin typeface="UTM Avo" panose="02040603050506020204" pitchFamily="18" charset="0"/>
                <a:cs typeface="Times New Roman" panose="02020603050405020304" pitchFamily="18" charset="0"/>
              </a:rPr>
              <a:t>c) Xác định từ khoá.</a:t>
            </a:r>
            <a:endParaRPr lang="vi-VN" sz="2200">
              <a:latin typeface="UTM Avo" panose="02040603050506020204" pitchFamily="18" charset="0"/>
              <a:cs typeface="Times New Roman" panose="02020603050405020304" pitchFamily="18" charset="0"/>
            </a:endParaRPr>
          </a:p>
        </p:txBody>
      </p:sp>
      <p:sp>
        <p:nvSpPr>
          <p:cNvPr id="22" name="Rectangle 21"/>
          <p:cNvSpPr/>
          <p:nvPr/>
        </p:nvSpPr>
        <p:spPr>
          <a:xfrm>
            <a:off x="1641779" y="5355835"/>
            <a:ext cx="10010546" cy="547714"/>
          </a:xfrm>
          <a:prstGeom prst="rect">
            <a:avLst/>
          </a:prstGeom>
        </p:spPr>
        <p:txBody>
          <a:bodyPr wrap="square">
            <a:spAutoFit/>
          </a:bodyPr>
          <a:lstStyle/>
          <a:p>
            <a:pPr defTabSz="342900">
              <a:lnSpc>
                <a:spcPct val="150000"/>
              </a:lnSpc>
            </a:pPr>
            <a:r>
              <a:rPr lang="vi-VN" sz="2200">
                <a:latin typeface="UTM Avo" panose="02040603050506020204" pitchFamily="18" charset="0"/>
                <a:cs typeface="Times New Roman" panose="02020603050405020304" pitchFamily="18" charset="0"/>
              </a:rPr>
              <a:t>d) Nháy chuột vào một siêu liên kết để mở trang web xem thông tin chi tiết</a:t>
            </a:r>
            <a:endParaRPr lang="vi-VN" sz="2200">
              <a:latin typeface="UTM Avo" panose="02040603050506020204" pitchFamily="18" charset="0"/>
              <a:cs typeface="Times New Roman" panose="02020603050405020304" pitchFamily="18" charset="0"/>
            </a:endParaRPr>
          </a:p>
        </p:txBody>
      </p:sp>
      <p:sp>
        <p:nvSpPr>
          <p:cNvPr id="23" name="Rectangle 22"/>
          <p:cNvSpPr/>
          <p:nvPr/>
        </p:nvSpPr>
        <p:spPr>
          <a:xfrm>
            <a:off x="4846116" y="5928474"/>
            <a:ext cx="1969240" cy="547714"/>
          </a:xfrm>
          <a:prstGeom prst="rect">
            <a:avLst/>
          </a:prstGeom>
        </p:spPr>
        <p:txBody>
          <a:bodyPr wrap="square">
            <a:spAutoFit/>
          </a:bodyPr>
          <a:lstStyle/>
          <a:p>
            <a:pPr defTabSz="342900">
              <a:lnSpc>
                <a:spcPct val="150000"/>
              </a:lnSpc>
            </a:pPr>
            <a:r>
              <a:rPr lang="en-US" sz="2200">
                <a:solidFill>
                  <a:schemeClr val="accent4">
                    <a:lumMod val="75000"/>
                  </a:schemeClr>
                </a:solidFill>
                <a:latin typeface="UTM Avo" panose="02040603050506020204" pitchFamily="18" charset="0"/>
                <a:cs typeface="Times New Roman" panose="02020603050405020304" pitchFamily="18" charset="0"/>
              </a:rPr>
              <a:t>a – c – b – d </a:t>
            </a:r>
            <a:endParaRPr lang="vi-VN" sz="2200">
              <a:solidFill>
                <a:schemeClr val="accent4">
                  <a:lumMod val="75000"/>
                </a:schemeClr>
              </a:solidFill>
              <a:latin typeface="UTM Avo" panose="020406030505060202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500"/>
                                        <p:tgtEl>
                                          <p:spTgt spid="22"/>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5" grpId="0"/>
      <p:bldP spid="16" grpId="0"/>
      <p:bldP spid="17" grpId="0" animBg="1"/>
      <p:bldP spid="18" grpId="0"/>
      <p:bldP spid="19" grpId="0"/>
      <p:bldP spid="20" grpId="0"/>
      <p:bldP spid="21" grpId="0"/>
      <p:bldP spid="22"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4526" y="292955"/>
            <a:ext cx="8211146" cy="684803"/>
          </a:xfrm>
          <a:prstGeom prst="rect">
            <a:avLst/>
          </a:prstGeom>
        </p:spPr>
        <p:txBody>
          <a:bodyPr wrap="square">
            <a:spAutoFit/>
          </a:bodyPr>
          <a:lstStyle/>
          <a:p>
            <a:pPr defTabSz="342900">
              <a:lnSpc>
                <a:spcPct val="150000"/>
              </a:lnSpc>
            </a:pPr>
            <a:r>
              <a:rPr lang="en-US" sz="2800" b="1">
                <a:solidFill>
                  <a:srgbClr val="F03C69"/>
                </a:solidFill>
                <a:latin typeface="SVN-SAF" panose="02040603050506020204" pitchFamily="18" charset="0"/>
                <a:cs typeface="Times New Roman" panose="02020603050405020304" pitchFamily="18" charset="0"/>
              </a:rPr>
              <a:t>2. THỰC HÀNH TÌM THÔNG TIN TRÊN INTERNET</a:t>
            </a:r>
            <a:endParaRPr lang="vi-VN" sz="2800" b="1">
              <a:solidFill>
                <a:srgbClr val="F03C69"/>
              </a:solidFill>
              <a:cs typeface="Times New Roman" panose="02020603050405020304" pitchFamily="18" charset="0"/>
            </a:endParaRPr>
          </a:p>
        </p:txBody>
      </p:sp>
      <p:grpSp>
        <p:nvGrpSpPr>
          <p:cNvPr id="3" name="Group 2"/>
          <p:cNvGrpSpPr/>
          <p:nvPr/>
        </p:nvGrpSpPr>
        <p:grpSpPr>
          <a:xfrm>
            <a:off x="736025" y="1070980"/>
            <a:ext cx="10471256" cy="1055545"/>
            <a:chOff x="644111" y="1002361"/>
            <a:chExt cx="10471256" cy="1055545"/>
          </a:xfrm>
        </p:grpSpPr>
        <p:sp>
          <p:nvSpPr>
            <p:cNvPr id="6" name="Rectangle 5"/>
            <p:cNvSpPr/>
            <p:nvPr/>
          </p:nvSpPr>
          <p:spPr>
            <a:xfrm>
              <a:off x="644111" y="1002361"/>
              <a:ext cx="10471256" cy="1055545"/>
            </a:xfrm>
            <a:prstGeom prst="rect">
              <a:avLst/>
            </a:prstGeom>
          </p:spPr>
          <p:txBody>
            <a:bodyPr wrap="square">
              <a:spAutoFit/>
            </a:bodyPr>
            <a:lstStyle/>
            <a:p>
              <a:pPr algn="just" defTabSz="342900">
                <a:lnSpc>
                  <a:spcPct val="150000"/>
                </a:lnSpc>
              </a:pPr>
              <a:r>
                <a:rPr lang="en-US" sz="2200">
                  <a:solidFill>
                    <a:schemeClr val="accent4">
                      <a:lumMod val="75000"/>
                    </a:schemeClr>
                  </a:solidFill>
                  <a:latin typeface="UTM Avo" panose="02040603050506020204" pitchFamily="18" charset="0"/>
                  <a:cs typeface="Times New Roman" panose="02020603050405020304" pitchFamily="18" charset="0"/>
                </a:rPr>
                <a:t>Nhiệm vụ </a:t>
              </a:r>
              <a:r>
                <a:rPr lang="vi-VN" sz="2200">
                  <a:solidFill>
                    <a:schemeClr val="accent4">
                      <a:lumMod val="75000"/>
                    </a:schemeClr>
                  </a:solidFill>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Sử dụng máy tìm kiếm để tìm kiếm các thông tin về Hồ Gươm.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vi-VN" sz="2200">
                  <a:solidFill>
                    <a:schemeClr val="accent4">
                      <a:lumMod val="75000"/>
                    </a:schemeClr>
                  </a:solidFill>
                  <a:latin typeface="UTM Avo" panose="02040603050506020204" pitchFamily="18" charset="0"/>
                  <a:cs typeface="Times New Roman" panose="02020603050405020304" pitchFamily="18" charset="0"/>
                </a:rPr>
                <a:t>Hướng dẫn: </a:t>
              </a:r>
              <a:r>
                <a:rPr lang="vi-VN" sz="2200">
                  <a:latin typeface="UTM Avo" panose="02040603050506020204" pitchFamily="18" charset="0"/>
                  <a:cs typeface="Times New Roman" panose="02020603050405020304" pitchFamily="18" charset="0"/>
                </a:rPr>
                <a:t>(</a:t>
              </a:r>
              <a:r>
                <a:rPr lang="vi-VN" sz="2200" i="1">
                  <a:latin typeface="UTM Avo" panose="02040603050506020204" pitchFamily="18" charset="0"/>
                  <a:cs typeface="Times New Roman" panose="02020603050405020304" pitchFamily="18" charset="0"/>
                </a:rPr>
                <a:t>Những hướng dẫn sau đây sử dụng máy tìm kiếm Google để minh hoạ</a:t>
              </a:r>
              <a:r>
                <a:rPr lang="vi-VN" sz="2200">
                  <a:latin typeface="UTM Avo" panose="02040603050506020204" pitchFamily="18" charset="0"/>
                  <a:cs typeface="Times New Roman" panose="02020603050405020304" pitchFamily="18" charset="0"/>
                </a:rPr>
                <a:t>) </a:t>
              </a:r>
              <a:endParaRPr lang="vi-VN" sz="2200">
                <a:latin typeface="UTM Avo" panose="02040603050506020204" pitchFamily="18" charset="0"/>
                <a:cs typeface="Times New Roman" panose="02020603050405020304" pitchFamily="18" charset="0"/>
              </a:endParaRPr>
            </a:p>
          </p:txBody>
        </p:sp>
        <p:sp>
          <p:nvSpPr>
            <p:cNvPr id="11" name="Rectangle 10"/>
            <p:cNvSpPr/>
            <p:nvPr/>
          </p:nvSpPr>
          <p:spPr>
            <a:xfrm>
              <a:off x="2792351" y="1002361"/>
              <a:ext cx="363894" cy="671851"/>
            </a:xfrm>
            <a:prstGeom prst="rect">
              <a:avLst/>
            </a:prstGeom>
          </p:spPr>
          <p:txBody>
            <a:bodyPr wrap="square">
              <a:spAutoFit/>
            </a:bodyPr>
            <a:lstStyle/>
            <a:p>
              <a:pPr algn="ctr" defTabSz="342900">
                <a:lnSpc>
                  <a:spcPct val="150000"/>
                </a:lnSpc>
              </a:pPr>
              <a:endParaRPr lang="vi-VN" sz="2800" b="1">
                <a:solidFill>
                  <a:schemeClr val="bg1"/>
                </a:solidFill>
                <a:latin typeface="UTM Avo" panose="02040603050506020204" pitchFamily="18" charset="0"/>
                <a:cs typeface="Times New Roman" panose="02020603050405020304" pitchFamily="18" charset="0"/>
              </a:endParaRPr>
            </a:p>
          </p:txBody>
        </p:sp>
      </p:grpSp>
      <p:sp>
        <p:nvSpPr>
          <p:cNvPr id="16" name="Rectangle 15"/>
          <p:cNvSpPr/>
          <p:nvPr/>
        </p:nvSpPr>
        <p:spPr>
          <a:xfrm>
            <a:off x="736025" y="2044515"/>
            <a:ext cx="7791314" cy="547714"/>
          </a:xfrm>
          <a:prstGeom prst="rect">
            <a:avLst/>
          </a:prstGeom>
        </p:spPr>
        <p:txBody>
          <a:bodyPr wrap="square">
            <a:spAutoFit/>
          </a:bodyPr>
          <a:lstStyle/>
          <a:p>
            <a:pPr algn="just" defTabSz="342900">
              <a:lnSpc>
                <a:spcPct val="150000"/>
              </a:lnSpc>
            </a:pPr>
            <a:r>
              <a:rPr lang="vi-VN" sz="2200">
                <a:solidFill>
                  <a:schemeClr val="accent4">
                    <a:lumMod val="75000"/>
                  </a:schemeClr>
                </a:solidFill>
                <a:latin typeface="UTM Avo" panose="02040603050506020204" pitchFamily="18" charset="0"/>
                <a:cs typeface="Times New Roman" panose="02020603050405020304" pitchFamily="18" charset="0"/>
              </a:rPr>
              <a:t>Bước 1: </a:t>
            </a:r>
            <a:r>
              <a:rPr lang="vi-VN" sz="2200">
                <a:latin typeface="UTM Avo" panose="02040603050506020204" pitchFamily="18" charset="0"/>
                <a:cs typeface="Times New Roman" panose="02020603050405020304" pitchFamily="18" charset="0"/>
              </a:rPr>
              <a:t>Xác định từ khoá là </a:t>
            </a:r>
            <a:r>
              <a:rPr lang="vi-VN" sz="2200">
                <a:solidFill>
                  <a:schemeClr val="accent4">
                    <a:lumMod val="75000"/>
                  </a:schemeClr>
                </a:solidFill>
                <a:latin typeface="UTM Avo" panose="02040603050506020204" pitchFamily="18" charset="0"/>
                <a:cs typeface="Times New Roman" panose="02020603050405020304" pitchFamily="18" charset="0"/>
              </a:rPr>
              <a:t>Hồ Gươm</a:t>
            </a:r>
            <a:r>
              <a:rPr lang="vi-VN"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8" name="Rectangle 7"/>
          <p:cNvSpPr/>
          <p:nvPr/>
        </p:nvSpPr>
        <p:spPr>
          <a:xfrm>
            <a:off x="736025" y="2552346"/>
            <a:ext cx="8658698" cy="547714"/>
          </a:xfrm>
          <a:prstGeom prst="rect">
            <a:avLst/>
          </a:prstGeom>
        </p:spPr>
        <p:txBody>
          <a:bodyPr wrap="square">
            <a:spAutoFit/>
          </a:bodyPr>
          <a:lstStyle/>
          <a:p>
            <a:pPr algn="just" defTabSz="342900">
              <a:lnSpc>
                <a:spcPct val="150000"/>
              </a:lnSpc>
            </a:pPr>
            <a:r>
              <a:rPr lang="vi-VN" sz="2200">
                <a:solidFill>
                  <a:schemeClr val="accent4">
                    <a:lumMod val="75000"/>
                  </a:schemeClr>
                </a:solidFill>
                <a:latin typeface="UTM Avo" panose="02040603050506020204" pitchFamily="18" charset="0"/>
                <a:cs typeface="Times New Roman" panose="02020603050405020304" pitchFamily="18" charset="0"/>
              </a:rPr>
              <a:t>Bước 2:</a:t>
            </a:r>
            <a:r>
              <a:rPr lang="en-US" sz="2200">
                <a:solidFill>
                  <a:schemeClr val="accent4">
                    <a:lumMod val="75000"/>
                  </a:schemeClr>
                </a:solidFill>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Mở trình duyệt web và gõ địa chỉ máy tìm kiếm vào thanh địa chỉ:</a:t>
            </a:r>
            <a:endParaRPr lang="vi-VN" sz="2200">
              <a:latin typeface="UTM Avo" panose="02040603050506020204" pitchFamily="18" charset="0"/>
              <a:cs typeface="Times New Roman" panose="02020603050405020304" pitchFamily="18" charset="0"/>
            </a:endParaRPr>
          </a:p>
        </p:txBody>
      </p:sp>
      <p:pic>
        <p:nvPicPr>
          <p:cNvPr id="22" name="Picture 21" descr="Graphical user interface, text, application, chat or text message&#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46240" y="3100060"/>
            <a:ext cx="8450826" cy="35437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8" presetClass="entr" presetSubtype="12" fill="hold"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strips(downLeft)">
                                      <p:cBhvr>
                                        <p:cTn id="3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6"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39709" y="516881"/>
            <a:ext cx="3729052" cy="2579039"/>
          </a:xfrm>
          <a:prstGeom prst="rect">
            <a:avLst/>
          </a:prstGeom>
        </p:spPr>
        <p:txBody>
          <a:bodyPr wrap="square">
            <a:spAutoFit/>
          </a:bodyPr>
          <a:lstStyle/>
          <a:p>
            <a:pPr algn="just" defTabSz="342900">
              <a:lnSpc>
                <a:spcPct val="150000"/>
              </a:lnSpc>
            </a:pPr>
            <a:r>
              <a:rPr lang="vi-VN" sz="2200">
                <a:solidFill>
                  <a:schemeClr val="accent4">
                    <a:lumMod val="75000"/>
                  </a:schemeClr>
                </a:solidFill>
                <a:latin typeface="UTM Avo" panose="02040603050506020204" pitchFamily="18" charset="0"/>
                <a:cs typeface="Times New Roman" panose="02020603050405020304" pitchFamily="18" charset="0"/>
              </a:rPr>
              <a:t>Bước 4: </a:t>
            </a:r>
            <a:r>
              <a:rPr lang="vi-VN" sz="2200">
                <a:latin typeface="UTM Avo" panose="02040603050506020204" pitchFamily="18" charset="0"/>
                <a:cs typeface="Times New Roman" panose="02020603050405020304" pitchFamily="18" charset="0"/>
              </a:rPr>
              <a:t>Kết quả tìm kiếm là danh sách  các  trang web  có  chứa  từ khoá  tìm  kiếm. Em hãy quan sát trang  thông  tin kết quả.</a:t>
            </a:r>
            <a:endParaRPr lang="en-US" sz="2200">
              <a:latin typeface="UTM Avo" panose="02040603050506020204" pitchFamily="18" charset="0"/>
              <a:cs typeface="Times New Roman" panose="02020603050405020304" pitchFamily="18" charset="0"/>
            </a:endParaRPr>
          </a:p>
        </p:txBody>
      </p:sp>
      <p:sp>
        <p:nvSpPr>
          <p:cNvPr id="8" name="Rectangle 7"/>
          <p:cNvSpPr/>
          <p:nvPr/>
        </p:nvSpPr>
        <p:spPr>
          <a:xfrm>
            <a:off x="739709" y="3762081"/>
            <a:ext cx="3291907" cy="2071208"/>
          </a:xfrm>
          <a:prstGeom prst="rect">
            <a:avLst/>
          </a:prstGeom>
        </p:spPr>
        <p:txBody>
          <a:bodyPr wrap="square">
            <a:spAutoFit/>
          </a:bodyPr>
          <a:lstStyle/>
          <a:p>
            <a:pPr algn="just" defTabSz="342900">
              <a:lnSpc>
                <a:spcPct val="150000"/>
              </a:lnSpc>
            </a:pPr>
            <a:r>
              <a:rPr lang="vi-VN" sz="2200">
                <a:solidFill>
                  <a:schemeClr val="accent4">
                    <a:lumMod val="75000"/>
                  </a:schemeClr>
                </a:solidFill>
                <a:latin typeface="UTM Avo" panose="02040603050506020204" pitchFamily="18" charset="0"/>
                <a:cs typeface="Times New Roman" panose="02020603050405020304" pitchFamily="18" charset="0"/>
              </a:rPr>
              <a:t>Bước 5: </a:t>
            </a:r>
            <a:r>
              <a:rPr lang="vi-VN" sz="2200">
                <a:latin typeface="UTM Avo" panose="02040603050506020204" pitchFamily="18" charset="0"/>
                <a:cs typeface="Times New Roman" panose="02020603050405020304" pitchFamily="18" charset="0"/>
              </a:rPr>
              <a:t>Nháy chuột vào một siêu liên kết để mở trang web  và xem thông tin chi tiết về </a:t>
            </a:r>
            <a:r>
              <a:rPr lang="vi-VN" sz="2200">
                <a:solidFill>
                  <a:schemeClr val="accent4">
                    <a:lumMod val="75000"/>
                  </a:schemeClr>
                </a:solidFill>
                <a:latin typeface="UTM Avo" panose="02040603050506020204" pitchFamily="18" charset="0"/>
                <a:cs typeface="Times New Roman" panose="02020603050405020304" pitchFamily="18" charset="0"/>
              </a:rPr>
              <a:t>Hồ Gươm</a:t>
            </a:r>
            <a:r>
              <a:rPr lang="vi-VN" sz="2200">
                <a:latin typeface="UTM Avo" panose="02040603050506020204" pitchFamily="18" charset="0"/>
                <a:cs typeface="Times New Roman" panose="02020603050405020304" pitchFamily="18" charset="0"/>
              </a:rPr>
              <a:t>. </a:t>
            </a:r>
            <a:endParaRPr lang="en-US" sz="2200">
              <a:latin typeface="UTM Avo" panose="02040603050506020204" pitchFamily="18" charset="0"/>
              <a:cs typeface="Times New Roman" panose="02020603050405020304" pitchFamily="18" charset="0"/>
            </a:endParaRPr>
          </a:p>
        </p:txBody>
      </p:sp>
      <p:pic>
        <p:nvPicPr>
          <p:cNvPr id="15" name="Picture 14" descr="Graphical user interface, text, application, email&#10;&#10;Description automatically generated"/>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81716" y="590495"/>
            <a:ext cx="5368413" cy="2505425"/>
          </a:xfrm>
          <a:prstGeom prst="rect">
            <a:avLst/>
          </a:prstGeom>
        </p:spPr>
      </p:pic>
      <p:pic>
        <p:nvPicPr>
          <p:cNvPr id="17" name="Picture 16" descr="A picture containing graphical user interface&#10;&#10;Description automatically generate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91432" y="3269453"/>
            <a:ext cx="5058697" cy="32493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500"/>
                                        <p:tgtEl>
                                          <p:spTgt spid="8"/>
                                        </p:tgtEl>
                                      </p:cBhvr>
                                    </p:animEffec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371924" y="467376"/>
            <a:ext cx="3761537" cy="1014929"/>
            <a:chOff x="371924" y="467376"/>
            <a:chExt cx="3761537" cy="1014929"/>
          </a:xfrm>
        </p:grpSpPr>
        <p:pic>
          <p:nvPicPr>
            <p:cNvPr id="2" name="Picture 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371924" y="467376"/>
              <a:ext cx="1280271" cy="1014929"/>
            </a:xfrm>
            <a:prstGeom prst="rect">
              <a:avLst/>
            </a:prstGeom>
          </p:spPr>
        </p:pic>
        <p:sp>
          <p:nvSpPr>
            <p:cNvPr id="3" name="Rectangle 2"/>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8" name="Rectangle 7"/>
          <p:cNvSpPr/>
          <p:nvPr/>
        </p:nvSpPr>
        <p:spPr>
          <a:xfrm>
            <a:off x="1652195" y="1235098"/>
            <a:ext cx="9751340" cy="967957"/>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Các bạn chọn từ khoá cho chủ đề về vai trò của không khí đối với con người. Mỗi bạn lựa chọn từ khoá tìm kiếm khác nhau, theo em bạn nào sau đây chọn từ khoá phù hợp nhất?</a:t>
            </a:r>
            <a:endParaRPr lang="vi-VN" sz="2000">
              <a:latin typeface="UTM Avo" panose="02040603050506020204" pitchFamily="18" charset="0"/>
              <a:cs typeface="Times New Roman" panose="02020603050405020304" pitchFamily="18" charset="0"/>
            </a:endParaRPr>
          </a:p>
        </p:txBody>
      </p:sp>
      <p:sp>
        <p:nvSpPr>
          <p:cNvPr id="9" name="Rectangle 8"/>
          <p:cNvSpPr/>
          <p:nvPr/>
        </p:nvSpPr>
        <p:spPr>
          <a:xfrm>
            <a:off x="2034756" y="2082218"/>
            <a:ext cx="8505049" cy="506292"/>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A.</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Khoa: Không</a:t>
            </a:r>
            <a:r>
              <a:rPr lang="en-US" sz="2000">
                <a:latin typeface="UTM Avo" panose="02040603050506020204" pitchFamily="18" charset="0"/>
                <a:cs typeface="Times New Roman" panose="02020603050405020304" pitchFamily="18" charset="0"/>
              </a:rPr>
              <a:t> khí</a:t>
            </a:r>
            <a:endParaRPr lang="vi-VN" sz="2000">
              <a:latin typeface="UTM Avo" panose="02040603050506020204" pitchFamily="18" charset="0"/>
              <a:cs typeface="Times New Roman" panose="02020603050405020304" pitchFamily="18" charset="0"/>
            </a:endParaRPr>
          </a:p>
        </p:txBody>
      </p:sp>
      <p:sp>
        <p:nvSpPr>
          <p:cNvPr id="10" name="Rectangle 9"/>
          <p:cNvSpPr/>
          <p:nvPr/>
        </p:nvSpPr>
        <p:spPr>
          <a:xfrm>
            <a:off x="2029833" y="2486887"/>
            <a:ext cx="7310526" cy="506292"/>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B. </a:t>
            </a:r>
            <a:r>
              <a:rPr lang="vi-VN" sz="2000">
                <a:latin typeface="UTM Avo" panose="02040603050506020204" pitchFamily="18" charset="0"/>
                <a:cs typeface="Times New Roman" panose="02020603050405020304" pitchFamily="18" charset="0"/>
              </a:rPr>
              <a:t>An: Không khí và con người.</a:t>
            </a:r>
            <a:endParaRPr lang="vi-VN" sz="2000">
              <a:latin typeface="UTM Avo" panose="02040603050506020204" pitchFamily="18" charset="0"/>
              <a:cs typeface="Times New Roman" panose="02020603050405020304" pitchFamily="18" charset="0"/>
            </a:endParaRPr>
          </a:p>
        </p:txBody>
      </p:sp>
      <p:sp>
        <p:nvSpPr>
          <p:cNvPr id="11" name="Rectangle 10"/>
          <p:cNvSpPr/>
          <p:nvPr/>
        </p:nvSpPr>
        <p:spPr>
          <a:xfrm>
            <a:off x="1596100" y="3983979"/>
            <a:ext cx="9863530" cy="967957"/>
          </a:xfrm>
          <a:prstGeom prst="rect">
            <a:avLst/>
          </a:prstGeom>
        </p:spPr>
        <p:txBody>
          <a:bodyPr wrap="square">
            <a:spAutoFit/>
          </a:bodyPr>
          <a:lstStyle/>
          <a:p>
            <a:pPr defTabSz="342900">
              <a:lnSpc>
                <a:spcPct val="150000"/>
              </a:lnSpc>
            </a:pPr>
            <a:r>
              <a:rPr lang="en-US"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Thực hành tìm kiếm thông tin theo chủ đề tìm hiểu về Văn Miếu - Quốc Tử Giám theo các yêu cầu sau:</a:t>
            </a:r>
            <a:endParaRPr lang="vi-VN" sz="2000">
              <a:latin typeface="UTM Avo" panose="02040603050506020204" pitchFamily="18" charset="0"/>
              <a:cs typeface="Times New Roman" panose="02020603050405020304" pitchFamily="18" charset="0"/>
            </a:endParaRPr>
          </a:p>
        </p:txBody>
      </p:sp>
      <p:sp>
        <p:nvSpPr>
          <p:cNvPr id="18" name="Rectangle 17"/>
          <p:cNvSpPr/>
          <p:nvPr/>
        </p:nvSpPr>
        <p:spPr>
          <a:xfrm>
            <a:off x="2029833" y="2891555"/>
            <a:ext cx="9619242" cy="506292"/>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C. </a:t>
            </a:r>
            <a:r>
              <a:rPr lang="vi-VN" sz="2000">
                <a:latin typeface="UTM Avo" panose="02040603050506020204" pitchFamily="18" charset="0"/>
                <a:cs typeface="Times New Roman" panose="02020603050405020304" pitchFamily="18" charset="0"/>
              </a:rPr>
              <a:t>Minh: Vai trò của không khí đối với con người.</a:t>
            </a:r>
            <a:endParaRPr lang="vi-VN" sz="2000">
              <a:latin typeface="UTM Avo" panose="02040603050506020204" pitchFamily="18" charset="0"/>
              <a:cs typeface="Times New Roman" panose="02020603050405020304" pitchFamily="18" charset="0"/>
            </a:endParaRPr>
          </a:p>
        </p:txBody>
      </p:sp>
      <p:sp>
        <p:nvSpPr>
          <p:cNvPr id="19" name="Rectangle 18"/>
          <p:cNvSpPr/>
          <p:nvPr/>
        </p:nvSpPr>
        <p:spPr>
          <a:xfrm>
            <a:off x="2019026" y="4922631"/>
            <a:ext cx="2523118" cy="506292"/>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1) Xác định từ khoá.</a:t>
            </a:r>
            <a:endParaRPr lang="vi-VN" sz="2000">
              <a:latin typeface="UTM Avo" panose="02040603050506020204" pitchFamily="18" charset="0"/>
              <a:cs typeface="Times New Roman" panose="02020603050405020304" pitchFamily="18" charset="0"/>
            </a:endParaRPr>
          </a:p>
        </p:txBody>
      </p:sp>
      <p:sp>
        <p:nvSpPr>
          <p:cNvPr id="20" name="Rectangle 19"/>
          <p:cNvSpPr/>
          <p:nvPr/>
        </p:nvSpPr>
        <p:spPr>
          <a:xfrm>
            <a:off x="2019025" y="5908927"/>
            <a:ext cx="5266677" cy="506292"/>
          </a:xfrm>
          <a:prstGeom prst="rect">
            <a:avLst/>
          </a:prstGeom>
        </p:spPr>
        <p:txBody>
          <a:bodyPr wrap="square">
            <a:spAutoFit/>
          </a:bodyPr>
          <a:lstStyle/>
          <a:p>
            <a:pPr defTabSz="342900">
              <a:lnSpc>
                <a:spcPct val="150000"/>
              </a:lnSpc>
            </a:pPr>
            <a:r>
              <a:rPr lang="vi-VN" sz="2000">
                <a:latin typeface="UTM Avo" panose="02040603050506020204" pitchFamily="18" charset="0"/>
                <a:cs typeface="Times New Roman" panose="02020603050405020304" pitchFamily="18" charset="0"/>
              </a:rPr>
              <a:t>3) Nhận xét về kết quả nhận được.</a:t>
            </a:r>
            <a:endParaRPr lang="vi-VN" sz="2000">
              <a:latin typeface="UTM Avo" panose="02040603050506020204" pitchFamily="18" charset="0"/>
              <a:cs typeface="Times New Roman" panose="02020603050405020304" pitchFamily="18" charset="0"/>
            </a:endParaRPr>
          </a:p>
        </p:txBody>
      </p:sp>
      <p:sp>
        <p:nvSpPr>
          <p:cNvPr id="21" name="Rectangle 20"/>
          <p:cNvSpPr/>
          <p:nvPr/>
        </p:nvSpPr>
        <p:spPr>
          <a:xfrm>
            <a:off x="2019026" y="5415779"/>
            <a:ext cx="6195826" cy="506292"/>
          </a:xfrm>
          <a:prstGeom prst="rect">
            <a:avLst/>
          </a:prstGeom>
        </p:spPr>
        <p:txBody>
          <a:bodyPr wrap="square">
            <a:spAutoFit/>
          </a:bodyPr>
          <a:lstStyle/>
          <a:p>
            <a:pPr defTabSz="342900">
              <a:lnSpc>
                <a:spcPct val="150000"/>
              </a:lnSpc>
            </a:pPr>
            <a:r>
              <a:rPr lang="en-US" sz="2000">
                <a:latin typeface="UTM Avo" panose="02040603050506020204" pitchFamily="18" charset="0"/>
                <a:cs typeface="Times New Roman" panose="02020603050405020304" pitchFamily="18" charset="0"/>
              </a:rPr>
              <a:t>2) Truy cập vào máy tìm kiếm và tìm kiếm thông tin.</a:t>
            </a:r>
            <a:endParaRPr lang="vi-VN" sz="2000">
              <a:latin typeface="UTM Avo" panose="02040603050506020204" pitchFamily="18" charset="0"/>
              <a:cs typeface="Times New Roman" panose="02020603050405020304" pitchFamily="18" charset="0"/>
            </a:endParaRPr>
          </a:p>
        </p:txBody>
      </p:sp>
      <p:sp>
        <p:nvSpPr>
          <p:cNvPr id="24" name="Oval 23"/>
          <p:cNvSpPr/>
          <p:nvPr/>
        </p:nvSpPr>
        <p:spPr>
          <a:xfrm>
            <a:off x="2019026" y="2985392"/>
            <a:ext cx="443608" cy="443608"/>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p>
        </p:txBody>
      </p:sp>
      <p:sp>
        <p:nvSpPr>
          <p:cNvPr id="4" name="Rectangle 3"/>
          <p:cNvSpPr/>
          <p:nvPr/>
        </p:nvSpPr>
        <p:spPr>
          <a:xfrm>
            <a:off x="2029833" y="3345378"/>
            <a:ext cx="9619242" cy="506292"/>
          </a:xfrm>
          <a:prstGeom prst="rect">
            <a:avLst/>
          </a:prstGeom>
        </p:spPr>
        <p:txBody>
          <a:bodyPr wrap="square">
            <a:spAutoFit/>
          </a:bodyPr>
          <a:lstStyle/>
          <a:p>
            <a:pPr defTabSz="342900">
              <a:lnSpc>
                <a:spcPct val="150000"/>
              </a:lnSpc>
            </a:pPr>
            <a:r>
              <a:rPr lang="en-US" sz="2000" b="1">
                <a:solidFill>
                  <a:srgbClr val="7FC354"/>
                </a:solidFill>
                <a:latin typeface="UTM Avo" panose="02040603050506020204" pitchFamily="18" charset="0"/>
                <a:cs typeface="Times New Roman" panose="02020603050405020304" pitchFamily="18" charset="0"/>
              </a:rPr>
              <a:t>D. </a:t>
            </a:r>
            <a:r>
              <a:rPr lang="vi-VN" sz="2000">
                <a:latin typeface="UTM Avo" panose="02040603050506020204" pitchFamily="18" charset="0"/>
                <a:cs typeface="Times New Roman" panose="02020603050405020304" pitchFamily="18" charset="0"/>
              </a:rPr>
              <a:t>Hoa: Con người cần không khí không?</a:t>
            </a:r>
            <a:endParaRPr lang="vi-VN" sz="2000">
              <a:latin typeface="UTM Avo" panose="02040603050506020204" pitchFamily="18" charset="0"/>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8">
                                            <p:txEl>
                                              <p:pRg st="0" end="0"/>
                                            </p:txEl>
                                          </p:spTgt>
                                        </p:tgtEl>
                                        <p:attrNameLst>
                                          <p:attrName>style.visibility</p:attrName>
                                        </p:attrNameLst>
                                      </p:cBhvr>
                                      <p:to>
                                        <p:strVal val="visible"/>
                                      </p:to>
                                    </p:set>
                                    <p:animEffect transition="in" filter="fade">
                                      <p:cBhvr>
                                        <p:cTn id="22" dur="1000"/>
                                        <p:tgtEl>
                                          <p:spTgt spid="18">
                                            <p:txEl>
                                              <p:pRg st="0" end="0"/>
                                            </p:txEl>
                                          </p:spTgt>
                                        </p:tgtEl>
                                      </p:cBhvr>
                                    </p:animEffect>
                                    <p:anim calcmode="lin" valueType="num">
                                      <p:cBhvr>
                                        <p:cTn id="23"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24"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4">
                                            <p:txEl>
                                              <p:pRg st="0" end="0"/>
                                            </p:txEl>
                                          </p:spTgt>
                                        </p:tgtEl>
                                        <p:attrNameLst>
                                          <p:attrName>style.visibility</p:attrName>
                                        </p:attrNameLst>
                                      </p:cBhvr>
                                      <p:to>
                                        <p:strVal val="visible"/>
                                      </p:to>
                                    </p:set>
                                    <p:animEffect transition="in" filter="fade">
                                      <p:cBhvr>
                                        <p:cTn id="27" dur="1000"/>
                                        <p:tgtEl>
                                          <p:spTgt spid="4">
                                            <p:txEl>
                                              <p:pRg st="0" end="0"/>
                                            </p:txEl>
                                          </p:spTgt>
                                        </p:tgtEl>
                                      </p:cBhvr>
                                    </p:animEffect>
                                    <p:anim calcmode="lin" valueType="num">
                                      <p:cBhvr>
                                        <p:cTn id="2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500"/>
                                        <p:tgtEl>
                                          <p:spTgt spid="2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9" grpId="0"/>
      <p:bldP spid="20" grpId="0"/>
      <p:bldP spid="21" grpId="0"/>
      <p:bldP spid="24" grpId="0" animBg="1"/>
    </p:bldLst>
  </p:timing>
</p:sld>
</file>

<file path=ppt/tags/tag1.xml><?xml version="1.0" encoding="utf-8"?>
<p:tagLst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3791</Words>
  <Application>WPS Presentation</Application>
  <PresentationFormat>Widescreen</PresentationFormat>
  <Paragraphs>133</Paragraphs>
  <Slides>11</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11</vt:i4>
      </vt:variant>
    </vt:vector>
  </HeadingPairs>
  <TitlesOfParts>
    <vt:vector size="31" baseType="lpstr">
      <vt:lpstr>Arial</vt:lpstr>
      <vt:lpstr>SimSun</vt:lpstr>
      <vt:lpstr>Wingdings</vt:lpstr>
      <vt:lpstr>SVN-SAF</vt:lpstr>
      <vt:lpstr>Segoe Print</vt:lpstr>
      <vt:lpstr>Times New Roman</vt:lpstr>
      <vt:lpstr>UVF Salome</vt:lpstr>
      <vt:lpstr>UTM Avo</vt:lpstr>
      <vt:lpstr>SVN-Adam Gorry</vt:lpstr>
      <vt:lpstr>SVN-Avo</vt:lpstr>
      <vt:lpstr>等线</vt:lpstr>
      <vt:lpstr>SVN-Androgyne</vt:lpstr>
      <vt:lpstr>UTM Bienvenue</vt:lpstr>
      <vt:lpstr>UTM HelvetIns</vt:lpstr>
      <vt:lpstr>iCiel Cadena</vt:lpstr>
      <vt:lpstr>Microsoft YaHei</vt:lpstr>
      <vt:lpstr>Yu Gothic UI</vt:lpstr>
      <vt:lpstr>Arial Unicode MS</vt:lpstr>
      <vt:lpstr>Calibri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This PC</cp:lastModifiedBy>
  <cp:revision>191</cp:revision>
  <dcterms:created xsi:type="dcterms:W3CDTF">2021-11-14T08:33:00Z</dcterms:created>
  <dcterms:modified xsi:type="dcterms:W3CDTF">2025-10-17T13:04:47Z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F0C3B8BC778F41BE8AD0A1E76AFA5831_12</vt:lpwstr>
  </property>
  <property fmtid="{D5CDD505-2E9C-101B-9397-08002B2CF9AE}" pid="3" name="KSOProductBuildVer">
    <vt:lpwstr>1033-12.2.0.22549</vt:lpwstr>
  </property>
</Properties>
</file>