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3" r:id="rId2"/>
  </p:sldMasterIdLst>
  <p:notesMasterIdLst>
    <p:notesMasterId r:id="rId17"/>
  </p:notesMasterIdLst>
  <p:sldIdLst>
    <p:sldId id="326" r:id="rId3"/>
    <p:sldId id="327" r:id="rId4"/>
    <p:sldId id="317" r:id="rId5"/>
    <p:sldId id="284" r:id="rId6"/>
    <p:sldId id="280" r:id="rId7"/>
    <p:sldId id="320" r:id="rId8"/>
    <p:sldId id="286" r:id="rId9"/>
    <p:sldId id="328" r:id="rId10"/>
    <p:sldId id="329" r:id="rId11"/>
    <p:sldId id="330" r:id="rId12"/>
    <p:sldId id="331" r:id="rId13"/>
    <p:sldId id="332" r:id="rId14"/>
    <p:sldId id="263" r:id="rId15"/>
    <p:sldId id="28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FF3B"/>
    <a:srgbClr val="C1FF97"/>
    <a:srgbClr val="FF6969"/>
    <a:srgbClr val="FFF897"/>
    <a:srgbClr val="FFBDBD"/>
    <a:srgbClr val="9ADCFF"/>
    <a:srgbClr val="FF9B9B"/>
    <a:srgbClr val="FFF35B"/>
    <a:srgbClr val="F86F8D"/>
    <a:srgbClr val="FDCF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44" autoAdjust="0"/>
    <p:restoredTop sz="87474" autoAdjust="0"/>
  </p:normalViewPr>
  <p:slideViewPr>
    <p:cSldViewPr snapToGrid="0">
      <p:cViewPr varScale="1">
        <p:scale>
          <a:sx n="61" d="100"/>
          <a:sy n="61" d="100"/>
        </p:scale>
        <p:origin x="82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8522B1-08C8-4ECC-AA51-C8C40868CE48}" type="datetimeFigureOut">
              <a:rPr lang="en-US" smtClean="0"/>
              <a:t>03/02/2025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D7B6DC-8E33-4C3F-8762-13640AB8E0D5}" type="slidenum">
              <a:rPr lang="en-US" smtClean="0"/>
              <a:t>‹#›</a:t>
            </a:fld>
            <a:endParaRPr lang="en-US"/>
          </a:p>
        </p:txBody>
      </p:sp>
    </p:spTree>
    <p:extLst>
      <p:ext uri="{BB962C8B-B14F-4D97-AF65-F5344CB8AC3E}">
        <p14:creationId xmlns:p14="http://schemas.microsoft.com/office/powerpoint/2010/main" val="1547456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828F0-8AF4-9C60-4895-C151B079853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F84C47-A2E6-4E55-D005-3F8D65C17A3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A15308-5B98-1DF1-E679-DC7245848F6C}"/>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03/02/2025</a:t>
            </a:fld>
            <a:endParaRPr lang="en-US"/>
          </a:p>
        </p:txBody>
      </p:sp>
      <p:sp>
        <p:nvSpPr>
          <p:cNvPr id="5" name="Footer Placeholder 4">
            <a:extLst>
              <a:ext uri="{FF2B5EF4-FFF2-40B4-BE49-F238E27FC236}">
                <a16:creationId xmlns:a16="http://schemas.microsoft.com/office/drawing/2014/main" id="{537DF812-77BF-F31C-C5B0-5734C26513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3A76A3-03EB-36F3-99FD-B357D765AF20}"/>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468022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2CF5A-8C07-02A9-84AD-50D0CDF239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760BA5-91B4-E911-ECEB-CBED189FA89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481AB6-6117-4283-0CEF-0514967C197D}"/>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03/02/2025</a:t>
            </a:fld>
            <a:endParaRPr lang="en-US"/>
          </a:p>
        </p:txBody>
      </p:sp>
      <p:sp>
        <p:nvSpPr>
          <p:cNvPr id="5" name="Footer Placeholder 4">
            <a:extLst>
              <a:ext uri="{FF2B5EF4-FFF2-40B4-BE49-F238E27FC236}">
                <a16:creationId xmlns:a16="http://schemas.microsoft.com/office/drawing/2014/main" id="{4107A9FA-AE5A-181B-199E-090B4CAD55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F6AEA9-A19F-24A2-7856-81323581816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037066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A8B1A5-33CB-5D8A-D60B-261CB3ECE9A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74C0FF-FE2E-670F-1FF5-F45B35FFD06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C2B9E2-4AFD-AEE1-B024-AC064556D532}"/>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03/02/2025</a:t>
            </a:fld>
            <a:endParaRPr lang="en-US"/>
          </a:p>
        </p:txBody>
      </p:sp>
      <p:sp>
        <p:nvSpPr>
          <p:cNvPr id="5" name="Footer Placeholder 4">
            <a:extLst>
              <a:ext uri="{FF2B5EF4-FFF2-40B4-BE49-F238E27FC236}">
                <a16:creationId xmlns:a16="http://schemas.microsoft.com/office/drawing/2014/main" id="{6A3785B9-974F-D342-C0E9-75D01E6306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49A7E-E788-D862-7C52-F35DBD06FE1E}"/>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794228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760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03/02/2025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pic>
        <p:nvPicPr>
          <p:cNvPr id="6" name="Picture 21">
            <a:extLst>
              <a:ext uri="{FF2B5EF4-FFF2-40B4-BE49-F238E27FC236}">
                <a16:creationId xmlns:a16="http://schemas.microsoft.com/office/drawing/2014/main" id="{366D4985-464F-F463-6AD5-368D282A445E}"/>
              </a:ext>
            </a:extLst>
          </p:cNvPr>
          <p:cNvPicPr>
            <a:picLocks noChangeAspect="1"/>
          </p:cNvPicPr>
          <p:nvPr userDrawn="1"/>
        </p:nvPicPr>
        <p:blipFill>
          <a:blip r:embed="rId2"/>
          <a:srcRect/>
          <a:stretch>
            <a:fillRect/>
          </a:stretch>
        </p:blipFill>
        <p:spPr>
          <a:xfrm>
            <a:off x="0" y="2"/>
            <a:ext cx="12192000" cy="6853711"/>
          </a:xfrm>
          <a:prstGeom prst="rect">
            <a:avLst/>
          </a:prstGeom>
        </p:spPr>
      </p:pic>
    </p:spTree>
    <p:extLst>
      <p:ext uri="{BB962C8B-B14F-4D97-AF65-F5344CB8AC3E}">
        <p14:creationId xmlns:p14="http://schemas.microsoft.com/office/powerpoint/2010/main" val="242946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03/02/2025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6175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03/02/2025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8130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03/02/2025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5896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010A9-486B-9FB3-9450-A96E06BA87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B19DDE5-EB9D-ABDC-0C22-75020903E3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F26AB3-598A-D4B3-3A7A-18AD39211416}"/>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03/02/2025</a:t>
            </a:fld>
            <a:endParaRPr lang="en-US"/>
          </a:p>
        </p:txBody>
      </p:sp>
      <p:sp>
        <p:nvSpPr>
          <p:cNvPr id="5" name="Footer Placeholder 4">
            <a:extLst>
              <a:ext uri="{FF2B5EF4-FFF2-40B4-BE49-F238E27FC236}">
                <a16:creationId xmlns:a16="http://schemas.microsoft.com/office/drawing/2014/main" id="{B0F8BC00-C721-2DD3-5CC4-EE938B493C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7098FB-17BE-5F61-B3B7-59ED83C9A672}"/>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340936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6AAA6-C8B1-4249-8547-C6F87426E5D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0693E8-A382-FB67-DB4C-600858C471A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2D5DC0-AE2E-F420-7052-277E87662D8F}"/>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03/02/2025</a:t>
            </a:fld>
            <a:endParaRPr lang="en-US"/>
          </a:p>
        </p:txBody>
      </p:sp>
      <p:sp>
        <p:nvSpPr>
          <p:cNvPr id="5" name="Footer Placeholder 4">
            <a:extLst>
              <a:ext uri="{FF2B5EF4-FFF2-40B4-BE49-F238E27FC236}">
                <a16:creationId xmlns:a16="http://schemas.microsoft.com/office/drawing/2014/main" id="{272F92FF-2D1C-B433-0F24-9768DF26B9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02929E8-5256-81C0-B576-F9F774D38E1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418238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22939-BA9E-99CC-49B4-14D2C38B9D7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3AD1F49-E123-20CA-F5C9-27566D599BB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C2FA9C-73F9-6845-6323-647BDB2346D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F52C88-0251-4196-83D9-C70763103731}"/>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03/02/2025</a:t>
            </a:fld>
            <a:endParaRPr lang="en-US"/>
          </a:p>
        </p:txBody>
      </p:sp>
      <p:sp>
        <p:nvSpPr>
          <p:cNvPr id="6" name="Footer Placeholder 5">
            <a:extLst>
              <a:ext uri="{FF2B5EF4-FFF2-40B4-BE49-F238E27FC236}">
                <a16:creationId xmlns:a16="http://schemas.microsoft.com/office/drawing/2014/main" id="{28C30ABD-1CF9-B827-5B1D-A0570224D1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D910A6-ABD6-1F93-4A89-478F29014C9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860750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D30EB-DEEA-CFB0-4C1F-477749F5C74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B947AFF-BA07-5648-1729-B0EE5F50B1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AE6DD1-3318-15C3-36C4-5E27A3AB683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902DAC-9D39-0118-2F56-B26B4C94046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BACEFB-14B8-93E6-A383-B56E87005E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322180-3B09-8E00-2B0B-0C4069AAF287}"/>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03/02/2025</a:t>
            </a:fld>
            <a:endParaRPr lang="en-US"/>
          </a:p>
        </p:txBody>
      </p:sp>
      <p:sp>
        <p:nvSpPr>
          <p:cNvPr id="8" name="Footer Placeholder 7">
            <a:extLst>
              <a:ext uri="{FF2B5EF4-FFF2-40B4-BE49-F238E27FC236}">
                <a16:creationId xmlns:a16="http://schemas.microsoft.com/office/drawing/2014/main" id="{B6F47087-1ED5-64B8-349F-4F18EBDB6A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C2A7330-7637-7514-0FB3-79D01FD8535F}"/>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786245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89C8B-A86F-BC9B-779A-F7E72FD904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06612CF-383C-1B38-2B3C-03117BE25468}"/>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03/02/2025</a:t>
            </a:fld>
            <a:endParaRPr lang="en-US"/>
          </a:p>
        </p:txBody>
      </p:sp>
      <p:sp>
        <p:nvSpPr>
          <p:cNvPr id="4" name="Footer Placeholder 3">
            <a:extLst>
              <a:ext uri="{FF2B5EF4-FFF2-40B4-BE49-F238E27FC236}">
                <a16:creationId xmlns:a16="http://schemas.microsoft.com/office/drawing/2014/main" id="{B4BFF234-6DCF-083E-F595-BEE1A07F98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D1D22A0-FBAF-2F3E-73F9-313E3E6ABA01}"/>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750572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8C3F7B-3342-A743-AAEB-14314A2D2018}"/>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03/02/2025</a:t>
            </a:fld>
            <a:endParaRPr lang="en-US"/>
          </a:p>
        </p:txBody>
      </p:sp>
      <p:sp>
        <p:nvSpPr>
          <p:cNvPr id="3" name="Footer Placeholder 2">
            <a:extLst>
              <a:ext uri="{FF2B5EF4-FFF2-40B4-BE49-F238E27FC236}">
                <a16:creationId xmlns:a16="http://schemas.microsoft.com/office/drawing/2014/main" id="{D03BB8E7-3BBF-1BA7-BAFF-DB15B7EEC9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B8D09E6-991B-5C7F-A036-2A2531D7CC76}"/>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405395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D1B13-4666-9ACD-A91C-2B85BAEBFAE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7FAFFD-C7A4-809F-B120-A901C607BF0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758314-F563-CB59-9774-50B70BF733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6528A0-A8B7-EF24-0C8D-BDEA35C9B9C6}"/>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03/02/2025</a:t>
            </a:fld>
            <a:endParaRPr lang="en-US"/>
          </a:p>
        </p:txBody>
      </p:sp>
      <p:sp>
        <p:nvSpPr>
          <p:cNvPr id="6" name="Footer Placeholder 5">
            <a:extLst>
              <a:ext uri="{FF2B5EF4-FFF2-40B4-BE49-F238E27FC236}">
                <a16:creationId xmlns:a16="http://schemas.microsoft.com/office/drawing/2014/main" id="{D8DAE69B-A578-1A4F-B801-386D6356FD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8CCC23-6AB0-097B-93B3-95937D6EC676}"/>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638501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08D0E-D50D-847A-8A2C-AA9B3A331A2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BD76EC-8E0F-5EF6-7C3A-F8EA03266DF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00EC0E-F75F-F504-8B7C-AE980AE4A5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E5D7B0-2BE1-A924-11FA-816F12F19812}"/>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03/02/2025</a:t>
            </a:fld>
            <a:endParaRPr lang="en-US"/>
          </a:p>
        </p:txBody>
      </p:sp>
      <p:sp>
        <p:nvSpPr>
          <p:cNvPr id="6" name="Footer Placeholder 5">
            <a:extLst>
              <a:ext uri="{FF2B5EF4-FFF2-40B4-BE49-F238E27FC236}">
                <a16:creationId xmlns:a16="http://schemas.microsoft.com/office/drawing/2014/main" id="{75CEC1FE-582E-B29A-28D6-71D4A68060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B662C5-A878-D30D-0174-0FEAA901B92A}"/>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573568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142D9649-41F2-E1D0-8221-FBAB9EF5704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69165" y="119269"/>
            <a:ext cx="1648769" cy="1648769"/>
          </a:xfrm>
          <a:prstGeom prst="rect">
            <a:avLst/>
          </a:prstGeom>
        </p:spPr>
      </p:pic>
    </p:spTree>
    <p:extLst>
      <p:ext uri="{BB962C8B-B14F-4D97-AF65-F5344CB8AC3E}">
        <p14:creationId xmlns:p14="http://schemas.microsoft.com/office/powerpoint/2010/main" val="258202688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F3A09DBC-8AC8-497E-B5CB-36655071530F}"/>
              </a:ext>
            </a:extLst>
          </p:cNvPr>
          <p:cNvSpPr txBox="1"/>
          <p:nvPr userDrawn="1"/>
        </p:nvSpPr>
        <p:spPr>
          <a:xfrm>
            <a:off x="5172670" y="-1893332"/>
            <a:ext cx="184665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25390491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9.png"/><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26.svg"/></Relationships>
</file>

<file path=ppt/slides/_rels/slide1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8.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7.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BA8357-BF52-EF94-3FFB-0742E8291AB7}"/>
              </a:ext>
            </a:extLst>
          </p:cNvPr>
          <p:cNvPicPr>
            <a:picLocks noChangeAspect="1"/>
          </p:cNvPicPr>
          <p:nvPr/>
        </p:nvPicPr>
        <p:blipFill rotWithShape="1">
          <a:blip r:embed="rId2"/>
          <a:srcRect l="578" r="929"/>
          <a:stretch/>
        </p:blipFill>
        <p:spPr>
          <a:xfrm>
            <a:off x="0" y="3347"/>
            <a:ext cx="12192000" cy="6854653"/>
          </a:xfrm>
          <a:prstGeom prst="rect">
            <a:avLst/>
          </a:prstGeom>
        </p:spPr>
      </p:pic>
      <p:pic>
        <p:nvPicPr>
          <p:cNvPr id="6" name="Picture 5" descr="A cartoon of a child&#10;&#10;Description automatically generated">
            <a:extLst>
              <a:ext uri="{FF2B5EF4-FFF2-40B4-BE49-F238E27FC236}">
                <a16:creationId xmlns:a16="http://schemas.microsoft.com/office/drawing/2014/main" id="{395F1567-F5CB-77D8-0E3D-39FB7D2D9FF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306" b="92587" l="9836" r="89912">
                        <a14:foregroundMark x1="56488" y1="91561" x2="57377" y2="87855"/>
                        <a14:foregroundMark x1="53342" y1="86751" x2="55208" y2="90797"/>
                        <a14:foregroundMark x1="51324" y1="9306" x2="55612" y2="12145"/>
                        <a14:backgroundMark x1="55738" y1="92902" x2="56368" y2="92902"/>
                        <a14:backgroundMark x1="56620" y1="93060" x2="55864" y2="93060"/>
                        <a14:backgroundMark x1="57251" y1="93060" x2="55990" y2="93060"/>
                        <a14:backgroundMark x1="40101" y1="76972" x2="40101" y2="76972"/>
                        <a14:backgroundMark x1="41488" y1="85016" x2="41488" y2="85016"/>
                      </a14:backgroundRemoval>
                    </a14:imgEffect>
                  </a14:imgLayer>
                </a14:imgProps>
              </a:ext>
              <a:ext uri="{28A0092B-C50C-407E-A947-70E740481C1C}">
                <a14:useLocalDpi xmlns:a14="http://schemas.microsoft.com/office/drawing/2010/main" val="0"/>
              </a:ext>
            </a:extLst>
          </a:blip>
          <a:stretch>
            <a:fillRect/>
          </a:stretch>
        </p:blipFill>
        <p:spPr>
          <a:xfrm>
            <a:off x="5573813" y="3804614"/>
            <a:ext cx="4046525" cy="3221424"/>
          </a:xfrm>
          <a:prstGeom prst="rect">
            <a:avLst/>
          </a:prstGeom>
        </p:spPr>
      </p:pic>
      <p:pic>
        <p:nvPicPr>
          <p:cNvPr id="7" name="Picture 6" descr="A cartoon of a child&#10;&#10;Description automatically generated">
            <a:extLst>
              <a:ext uri="{FF2B5EF4-FFF2-40B4-BE49-F238E27FC236}">
                <a16:creationId xmlns:a16="http://schemas.microsoft.com/office/drawing/2014/main" id="{4A49E13E-5DE6-0451-9801-FFCD0E0DBB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37" b="92114" l="9962" r="89912">
                        <a14:foregroundMark x1="55990" y1="80915" x2="55990" y2="80915"/>
                        <a14:foregroundMark x1="54224" y1="86435" x2="52081" y2="92114"/>
                      </a14:backgroundRemoval>
                    </a14:imgEffect>
                  </a14:imgLayer>
                </a14:imgProps>
              </a:ext>
              <a:ext uri="{28A0092B-C50C-407E-A947-70E740481C1C}">
                <a14:useLocalDpi xmlns:a14="http://schemas.microsoft.com/office/drawing/2010/main" val="0"/>
              </a:ext>
            </a:extLst>
          </a:blip>
          <a:stretch>
            <a:fillRect/>
          </a:stretch>
        </p:blipFill>
        <p:spPr>
          <a:xfrm flipH="1">
            <a:off x="7971919" y="3613657"/>
            <a:ext cx="4180853" cy="3328362"/>
          </a:xfrm>
          <a:prstGeom prst="rect">
            <a:avLst/>
          </a:prstGeom>
        </p:spPr>
      </p:pic>
      <p:pic>
        <p:nvPicPr>
          <p:cNvPr id="3" name="Picture 2">
            <a:extLst>
              <a:ext uri="{FF2B5EF4-FFF2-40B4-BE49-F238E27FC236}">
                <a16:creationId xmlns:a16="http://schemas.microsoft.com/office/drawing/2014/main" id="{B0EBC28D-34A6-4F4F-BC50-84873FCDAB62}"/>
              </a:ext>
            </a:extLst>
          </p:cNvPr>
          <p:cNvPicPr>
            <a:picLocks noChangeAspect="1"/>
          </p:cNvPicPr>
          <p:nvPr/>
        </p:nvPicPr>
        <p:blipFill>
          <a:blip r:embed="rId7"/>
          <a:stretch>
            <a:fillRect/>
          </a:stretch>
        </p:blipFill>
        <p:spPr>
          <a:xfrm>
            <a:off x="1699698" y="1715649"/>
            <a:ext cx="9047248" cy="2408129"/>
          </a:xfrm>
          <a:prstGeom prst="rect">
            <a:avLst/>
          </a:prstGeom>
        </p:spPr>
      </p:pic>
    </p:spTree>
    <p:extLst>
      <p:ext uri="{BB962C8B-B14F-4D97-AF65-F5344CB8AC3E}">
        <p14:creationId xmlns:p14="http://schemas.microsoft.com/office/powerpoint/2010/main" val="4043169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rainbow&#10;&#10;Description automatically generated">
            <a:extLst>
              <a:ext uri="{FF2B5EF4-FFF2-40B4-BE49-F238E27FC236}">
                <a16:creationId xmlns:a16="http://schemas.microsoft.com/office/drawing/2014/main" id="{774DB588-AF1E-2352-E512-B947CEE69B6A}"/>
              </a:ext>
            </a:extLst>
          </p:cNvPr>
          <p:cNvPicPr>
            <a:picLocks noChangeAspect="1"/>
          </p:cNvPicPr>
          <p:nvPr/>
        </p:nvPicPr>
        <p:blipFill rotWithShape="1">
          <a:blip r:embed="rId3"/>
          <a:srcRect l="968" r="927" b="18"/>
          <a:stretch/>
        </p:blipFill>
        <p:spPr>
          <a:xfrm flipH="1">
            <a:off x="0" y="1673"/>
            <a:ext cx="12192000" cy="6854653"/>
          </a:xfrm>
          <a:prstGeom prst="rect">
            <a:avLst/>
          </a:prstGeom>
        </p:spPr>
      </p:pic>
      <p:pic>
        <p:nvPicPr>
          <p:cNvPr id="5" name="Hình ảnh 8" descr="Ảnh có chứa khuôn làm bánh quy&#10;&#10;Mô tả được tạo tự động">
            <a:extLst>
              <a:ext uri="{FF2B5EF4-FFF2-40B4-BE49-F238E27FC236}">
                <a16:creationId xmlns:a16="http://schemas.microsoft.com/office/drawing/2014/main" id="{D9449193-D346-FF8A-2641-2BC5B4E04E67}"/>
              </a:ext>
            </a:extLst>
          </p:cNvPr>
          <p:cNvPicPr>
            <a:picLocks noChangeAspect="1"/>
          </p:cNvPicPr>
          <p:nvPr/>
        </p:nvPicPr>
        <p:blipFill>
          <a:blip r:embed="rId4"/>
          <a:stretch>
            <a:fillRect/>
          </a:stretch>
        </p:blipFill>
        <p:spPr>
          <a:xfrm flipH="1">
            <a:off x="2434180" y="1022380"/>
            <a:ext cx="9270140" cy="5214378"/>
          </a:xfrm>
          <a:prstGeom prst="rect">
            <a:avLst/>
          </a:prstGeom>
        </p:spPr>
      </p:pic>
      <p:pic>
        <p:nvPicPr>
          <p:cNvPr id="4" name="Picture 3" descr="A cartoon of a child pointing&#10;&#10;Description automatically generated">
            <a:extLst>
              <a:ext uri="{FF2B5EF4-FFF2-40B4-BE49-F238E27FC236}">
                <a16:creationId xmlns:a16="http://schemas.microsoft.com/office/drawing/2014/main" id="{748F9769-6308-FC57-13F0-AB2D4F63758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37" b="92587" l="9836" r="90542">
                        <a14:foregroundMark x1="34552" y1="88170" x2="35687" y2="85331"/>
                        <a14:foregroundMark x1="35057" y1="92587" x2="36696" y2="90379"/>
                        <a14:foregroundMark x1="78310" y1="86278" x2="78815" y2="82808"/>
                        <a14:foregroundMark x1="83733" y1="79968" x2="83733" y2="85331"/>
                        <a14:foregroundMark x1="75536" y1="86278" x2="85876" y2="87224"/>
                        <a14:foregroundMark x1="82093" y1="81861" x2="72509" y2="82965"/>
                        <a14:foregroundMark x1="72509" y1="82965" x2="77680" y2="89748"/>
                        <a14:foregroundMark x1="77680" y1="89748" x2="77680" y2="89748"/>
                        <a14:foregroundMark x1="85498" y1="87066" x2="87642" y2="88170"/>
                        <a14:foregroundMark x1="73518" y1="87066" x2="81589" y2="80757"/>
                        <a14:foregroundMark x1="81589" y1="80757" x2="80958" y2="79180"/>
                        <a14:foregroundMark x1="71248" y1="84543" x2="71248" y2="84543"/>
                        <a14:foregroundMark x1="70870" y1="84069" x2="70492" y2="88486"/>
                        <a14:foregroundMark x1="84741" y1="89905" x2="85120" y2="87224"/>
                        <a14:foregroundMark x1="74149" y1="84385" x2="83354" y2="80442"/>
                        <a14:foregroundMark x1="83354" y1="80442" x2="83733" y2="80442"/>
                        <a14:foregroundMark x1="73140" y1="83281" x2="82093" y2="85647"/>
                        <a14:foregroundMark x1="82093" y1="85647" x2="83859" y2="88170"/>
                        <a14:foregroundMark x1="74905" y1="84858" x2="69987" y2="82334"/>
                        <a14:foregroundMark x1="90542" y1="79653" x2="89407" y2="79968"/>
                        <a14:foregroundMark x1="77680" y1="91325" x2="77806" y2="89274"/>
                        <a14:foregroundMark x1="78310" y1="87697" x2="78058" y2="91640"/>
                        <a14:foregroundMark x1="78689" y1="89432" x2="81967" y2="92114"/>
                        <a14:foregroundMark x1="58512" y1="38959" x2="59142" y2="40379"/>
                        <a14:backgroundMark x1="58512" y1="14038" x2="88777" y2="52050"/>
                        <a14:backgroundMark x1="62295" y1="54101" x2="64439" y2="53312"/>
                        <a14:backgroundMark x1="60051" y1="39802" x2="61665" y2="39590"/>
                        <a14:backgroundMark x1="87030" y1="89072" x2="87768" y2="90379"/>
                        <a14:backgroundMark x1="70870" y1="33754" x2="72005" y2="54101"/>
                        <a14:backgroundMark x1="49685" y1="16404" x2="61665" y2="30599"/>
                        <a14:backgroundMark x1="62799" y1="26183" x2="77680" y2="58991"/>
                        <a14:backgroundMark x1="70870" y1="54101" x2="75284" y2="67981"/>
                        <a14:backgroundMark x1="60908" y1="65300" x2="62295" y2="64038"/>
                        <a14:backgroundMark x1="11097" y1="83123" x2="11475" y2="84543"/>
                        <a14:backgroundMark x1="12106" y1="78707" x2="11728" y2="81388"/>
                        <a14:backgroundMark x1="13367" y1="74763" x2="12863" y2="76498"/>
                        <a14:backgroundMark x1="10845" y1="63091" x2="11728" y2="64038"/>
                        <a14:backgroundMark x1="11728" y1="63091" x2="11854" y2="64038"/>
                        <a14:backgroundMark x1="10467" y1="41009" x2="10719" y2="44322"/>
                        <a14:backgroundMark x1="31148" y1="15142" x2="50567" y2="21136"/>
                        <a14:backgroundMark x1="68348" y1="46688" x2="72005" y2="67035"/>
                        <a14:backgroundMark x1="60277" y1="84858" x2="62673" y2="83123"/>
                      </a14:backgroundRemoval>
                    </a14:imgEffect>
                  </a14:imgLayer>
                </a14:imgProps>
              </a:ext>
              <a:ext uri="{28A0092B-C50C-407E-A947-70E740481C1C}">
                <a14:useLocalDpi xmlns:a14="http://schemas.microsoft.com/office/drawing/2010/main" val="0"/>
              </a:ext>
            </a:extLst>
          </a:blip>
          <a:stretch>
            <a:fillRect/>
          </a:stretch>
        </p:blipFill>
        <p:spPr>
          <a:xfrm>
            <a:off x="974899" y="2375091"/>
            <a:ext cx="4595347" cy="3673960"/>
          </a:xfrm>
          <a:prstGeom prst="rect">
            <a:avLst/>
          </a:prstGeom>
        </p:spPr>
      </p:pic>
      <p:sp>
        <p:nvSpPr>
          <p:cNvPr id="9" name="TextBox 8">
            <a:extLst>
              <a:ext uri="{FF2B5EF4-FFF2-40B4-BE49-F238E27FC236}">
                <a16:creationId xmlns:a16="http://schemas.microsoft.com/office/drawing/2014/main" id="{F4642E1A-6190-FF8C-BA87-96DA5ADE0DB9}"/>
              </a:ext>
            </a:extLst>
          </p:cNvPr>
          <p:cNvSpPr txBox="1"/>
          <p:nvPr/>
        </p:nvSpPr>
        <p:spPr>
          <a:xfrm>
            <a:off x="4262072" y="1620550"/>
            <a:ext cx="5501688" cy="3477875"/>
          </a:xfrm>
          <a:prstGeom prst="rect">
            <a:avLst/>
          </a:prstGeom>
          <a:noFill/>
        </p:spPr>
        <p:txBody>
          <a:bodyPr wrap="square">
            <a:spAutoFit/>
          </a:bodyPr>
          <a:lstStyle/>
          <a:p>
            <a:pPr lvl="0" algn="ctr">
              <a:spcAft>
                <a:spcPts val="800"/>
              </a:spcAft>
            </a:pPr>
            <a:r>
              <a:rPr lang="vi-VN" sz="4400" b="1" dirty="0">
                <a:solidFill>
                  <a:srgbClr val="002060"/>
                </a:solidFill>
                <a:latin typeface="Calibri" panose="020F0502020204030204"/>
                <a:ea typeface="Calibri" panose="020F0502020204030204" pitchFamily="34" charset="0"/>
                <a:cs typeface="Times New Roman" panose="02020603050405020304" pitchFamily="18" charset="0"/>
              </a:rPr>
              <a:t>Hoạt động 2: </a:t>
            </a:r>
            <a:r>
              <a:rPr lang="vi-VN" sz="4400" dirty="0">
                <a:solidFill>
                  <a:srgbClr val="002060"/>
                </a:solidFill>
                <a:latin typeface="Calibri" panose="020F0502020204030204"/>
                <a:ea typeface="Calibri" panose="020F0502020204030204" pitchFamily="34" charset="0"/>
                <a:cs typeface="Times New Roman" panose="02020603050405020304" pitchFamily="18" charset="0"/>
              </a:rPr>
              <a:t>Sắm vai thuyết phục người thân cùng thực hiện hoạt động vào ngày cuối tuần.</a:t>
            </a:r>
            <a:endParaRPr kumimoji="0" lang="en-US" sz="4400"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1877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18" presetClass="entr" presetSubtype="6"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strips(downRight)">
                                      <p:cBhvr>
                                        <p:cTn id="17" dur="500"/>
                                        <p:tgtEl>
                                          <p:spTgt spid="9">
                                            <p:txEl>
                                              <p:pRg st="0" end="0"/>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17" name="Picture 11">
            <a:extLst>
              <a:ext uri="{FF2B5EF4-FFF2-40B4-BE49-F238E27FC236}">
                <a16:creationId xmlns:a16="http://schemas.microsoft.com/office/drawing/2014/main" id="{B776EF47-0F51-9B05-110B-C17AC85CD2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
            <a:ext cx="12192000" cy="6853235"/>
          </a:xfrm>
          <a:prstGeom prst="rect">
            <a:avLst/>
          </a:prstGeom>
        </p:spPr>
      </p:pic>
      <p:pic>
        <p:nvPicPr>
          <p:cNvPr id="18" name="Picture 17" descr="A picture containing clipart&#10;&#10;Description automatically generated">
            <a:extLst>
              <a:ext uri="{FF2B5EF4-FFF2-40B4-BE49-F238E27FC236}">
                <a16:creationId xmlns:a16="http://schemas.microsoft.com/office/drawing/2014/main" id="{1A1E468C-DC27-0E23-F0BE-8BFE76AA94B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9" name="Picture 4">
            <a:extLst>
              <a:ext uri="{FF2B5EF4-FFF2-40B4-BE49-F238E27FC236}">
                <a16:creationId xmlns:a16="http://schemas.microsoft.com/office/drawing/2014/main" id="{C6F7E3BC-C30D-D272-C9DF-BC0A9AE75A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11200" y="292205"/>
            <a:ext cx="7848600" cy="2237635"/>
          </a:xfrm>
          <a:prstGeom prst="rect">
            <a:avLst/>
          </a:prstGeom>
        </p:spPr>
      </p:pic>
      <p:sp>
        <p:nvSpPr>
          <p:cNvPr id="21" name="Rectangle 20">
            <a:extLst>
              <a:ext uri="{FF2B5EF4-FFF2-40B4-BE49-F238E27FC236}">
                <a16:creationId xmlns:a16="http://schemas.microsoft.com/office/drawing/2014/main" id="{91FAD7BA-4F62-A9C2-3CB9-FF1A3E357B50}"/>
              </a:ext>
            </a:extLst>
          </p:cNvPr>
          <p:cNvSpPr/>
          <p:nvPr/>
        </p:nvSpPr>
        <p:spPr>
          <a:xfrm>
            <a:off x="991693" y="806055"/>
            <a:ext cx="7380147" cy="1569660"/>
          </a:xfrm>
          <a:prstGeom prst="rect">
            <a:avLst/>
          </a:prstGeom>
          <a:noFill/>
          <a:ln w="28575">
            <a:noFill/>
            <a:prstDash val="dash"/>
          </a:ln>
        </p:spPr>
        <p:txBody>
          <a:bodyPr wrap="square">
            <a:spAutoFit/>
          </a:bodyPr>
          <a:lstStyle/>
          <a:p>
            <a:pPr algn="just" defTabSz="914377">
              <a:defRPr/>
            </a:pPr>
            <a:r>
              <a:rPr lang="en-US" sz="32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1. </a:t>
            </a:r>
            <a:r>
              <a:rPr lang="vi-VN" sz="32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Lựa chọn một hoạt động em muốn thục hiện cùng người thân vào ngày cuối tuần gần nhất.</a:t>
            </a:r>
            <a:endParaRPr lang="fi-FI" sz="32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endParaRPr>
          </a:p>
        </p:txBody>
      </p:sp>
      <p:pic>
        <p:nvPicPr>
          <p:cNvPr id="30" name="Picture 4">
            <a:extLst>
              <a:ext uri="{FF2B5EF4-FFF2-40B4-BE49-F238E27FC236}">
                <a16:creationId xmlns:a16="http://schemas.microsoft.com/office/drawing/2014/main" id="{16E1D2EA-3846-9E20-BA7B-6D3249948E7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11200" y="2994765"/>
            <a:ext cx="7848600" cy="2237635"/>
          </a:xfrm>
          <a:prstGeom prst="rect">
            <a:avLst/>
          </a:prstGeom>
        </p:spPr>
      </p:pic>
      <p:sp>
        <p:nvSpPr>
          <p:cNvPr id="31" name="Rectangle 30">
            <a:extLst>
              <a:ext uri="{FF2B5EF4-FFF2-40B4-BE49-F238E27FC236}">
                <a16:creationId xmlns:a16="http://schemas.microsoft.com/office/drawing/2014/main" id="{BE42972A-71A5-7A6D-3593-E34FB0825D24}"/>
              </a:ext>
            </a:extLst>
          </p:cNvPr>
          <p:cNvSpPr/>
          <p:nvPr/>
        </p:nvSpPr>
        <p:spPr>
          <a:xfrm>
            <a:off x="991693" y="3508615"/>
            <a:ext cx="7380147" cy="1569660"/>
          </a:xfrm>
          <a:prstGeom prst="rect">
            <a:avLst/>
          </a:prstGeom>
          <a:noFill/>
          <a:ln w="28575">
            <a:noFill/>
            <a:prstDash val="dash"/>
          </a:ln>
        </p:spPr>
        <p:txBody>
          <a:bodyPr wrap="square">
            <a:spAutoFit/>
          </a:bodyPr>
          <a:lstStyle/>
          <a:p>
            <a:pPr algn="just" defTabSz="914377">
              <a:defRPr/>
            </a:pPr>
            <a:r>
              <a:rPr lang="vi-VN" sz="32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Dự kiến những khó khăn có thể gặp phải từ phía người thân khiến cản trở việc thực hiện hoạt động.</a:t>
            </a:r>
            <a:endParaRPr lang="fi-FI" sz="32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0143092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8"/>
                                        </p:tgtEl>
                                        <p:attrNameLst>
                                          <p:attrName>r</p:attrName>
                                        </p:attrNameLst>
                                      </p:cBhvr>
                                    </p:animRot>
                                    <p:animRot by="-240000">
                                      <p:cBhvr>
                                        <p:cTn id="12" dur="200" fill="hold">
                                          <p:stCondLst>
                                            <p:cond delay="200"/>
                                          </p:stCondLst>
                                        </p:cTn>
                                        <p:tgtEl>
                                          <p:spTgt spid="18"/>
                                        </p:tgtEl>
                                        <p:attrNameLst>
                                          <p:attrName>r</p:attrName>
                                        </p:attrNameLst>
                                      </p:cBhvr>
                                    </p:animRot>
                                    <p:animRot by="240000">
                                      <p:cBhvr>
                                        <p:cTn id="13" dur="200" fill="hold">
                                          <p:stCondLst>
                                            <p:cond delay="400"/>
                                          </p:stCondLst>
                                        </p:cTn>
                                        <p:tgtEl>
                                          <p:spTgt spid="18"/>
                                        </p:tgtEl>
                                        <p:attrNameLst>
                                          <p:attrName>r</p:attrName>
                                        </p:attrNameLst>
                                      </p:cBhvr>
                                    </p:animRot>
                                    <p:animRot by="-240000">
                                      <p:cBhvr>
                                        <p:cTn id="14" dur="200" fill="hold">
                                          <p:stCondLst>
                                            <p:cond delay="600"/>
                                          </p:stCondLst>
                                        </p:cTn>
                                        <p:tgtEl>
                                          <p:spTgt spid="18"/>
                                        </p:tgtEl>
                                        <p:attrNameLst>
                                          <p:attrName>r</p:attrName>
                                        </p:attrNameLst>
                                      </p:cBhvr>
                                    </p:animRot>
                                    <p:animRot by="120000">
                                      <p:cBhvr>
                                        <p:cTn id="15" dur="200" fill="hold">
                                          <p:stCondLst>
                                            <p:cond delay="800"/>
                                          </p:stCondLst>
                                        </p:cTn>
                                        <p:tgtEl>
                                          <p:spTgt spid="18"/>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up)">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3" name="Picture 29">
            <a:extLst>
              <a:ext uri="{FF2B5EF4-FFF2-40B4-BE49-F238E27FC236}">
                <a16:creationId xmlns:a16="http://schemas.microsoft.com/office/drawing/2014/main" id="{A0EA6E30-A0FC-073A-4F45-07EA9D6785E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55420" y="416560"/>
            <a:ext cx="9862820" cy="894080"/>
          </a:xfrm>
          <a:prstGeom prst="rect">
            <a:avLst/>
          </a:prstGeom>
        </p:spPr>
      </p:pic>
      <p:sp>
        <p:nvSpPr>
          <p:cNvPr id="4" name="TextBox 3">
            <a:extLst>
              <a:ext uri="{FF2B5EF4-FFF2-40B4-BE49-F238E27FC236}">
                <a16:creationId xmlns:a16="http://schemas.microsoft.com/office/drawing/2014/main" id="{884219B8-7850-511C-4B14-BDBC8D6F811B}"/>
              </a:ext>
            </a:extLst>
          </p:cNvPr>
          <p:cNvSpPr txBox="1"/>
          <p:nvPr/>
        </p:nvSpPr>
        <p:spPr>
          <a:xfrm>
            <a:off x="1757680" y="538480"/>
            <a:ext cx="8859520"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Sắm</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vai</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thuyết</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phục</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người</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thân</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tham</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gia</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hoạt</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động</a:t>
            </a:r>
            <a:endPar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528F96F-3148-AB84-41EC-F73D9B9CA4CD}"/>
              </a:ext>
            </a:extLst>
          </p:cNvPr>
          <p:cNvPicPr>
            <a:picLocks noChangeAspect="1"/>
          </p:cNvPicPr>
          <p:nvPr/>
        </p:nvPicPr>
        <p:blipFill>
          <a:blip r:embed="rId5"/>
          <a:stretch>
            <a:fillRect/>
          </a:stretch>
        </p:blipFill>
        <p:spPr>
          <a:xfrm>
            <a:off x="2189797" y="1665605"/>
            <a:ext cx="7934325" cy="4705350"/>
          </a:xfrm>
          <a:prstGeom prst="rect">
            <a:avLst/>
          </a:prstGeom>
        </p:spPr>
      </p:pic>
    </p:spTree>
    <p:extLst>
      <p:ext uri="{BB962C8B-B14F-4D97-AF65-F5344CB8AC3E}">
        <p14:creationId xmlns:p14="http://schemas.microsoft.com/office/powerpoint/2010/main" val="8294928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7">
            <a:extLst>
              <a:ext uri="{FF2B5EF4-FFF2-40B4-BE49-F238E27FC236}">
                <a16:creationId xmlns:a16="http://schemas.microsoft.com/office/drawing/2014/main" id="{E6E3483B-A0C0-F29A-3148-2A3029CD38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 y="228602"/>
            <a:ext cx="10334785" cy="5877908"/>
          </a:xfrm>
          <a:prstGeom prst="rect">
            <a:avLst/>
          </a:prstGeom>
        </p:spPr>
      </p:pic>
      <p:pic>
        <p:nvPicPr>
          <p:cNvPr id="2" name="Picture 5">
            <a:extLst>
              <a:ext uri="{FF2B5EF4-FFF2-40B4-BE49-F238E27FC236}">
                <a16:creationId xmlns:a16="http://schemas.microsoft.com/office/drawing/2014/main" id="{D0B061FF-6BE7-F721-4749-69C55B26CB06}"/>
              </a:ext>
            </a:extLst>
          </p:cNvPr>
          <p:cNvPicPr>
            <a:picLocks noChangeAspect="1"/>
          </p:cNvPicPr>
          <p:nvPr/>
        </p:nvPicPr>
        <p:blipFill>
          <a:blip r:embed="rId4"/>
          <a:srcRect/>
          <a:stretch>
            <a:fillRect/>
          </a:stretch>
        </p:blipFill>
        <p:spPr>
          <a:xfrm>
            <a:off x="7273158" y="2958549"/>
            <a:ext cx="4918841" cy="3965816"/>
          </a:xfrm>
          <a:prstGeom prst="rect">
            <a:avLst/>
          </a:prstGeom>
        </p:spPr>
      </p:pic>
      <p:sp>
        <p:nvSpPr>
          <p:cNvPr id="4" name="TextBox 3">
            <a:extLst>
              <a:ext uri="{FF2B5EF4-FFF2-40B4-BE49-F238E27FC236}">
                <a16:creationId xmlns:a16="http://schemas.microsoft.com/office/drawing/2014/main" id="{ACF6400B-CECC-C2DF-3D97-2973A5F7E0AE}"/>
              </a:ext>
            </a:extLst>
          </p:cNvPr>
          <p:cNvSpPr txBox="1"/>
          <p:nvPr/>
        </p:nvSpPr>
        <p:spPr>
          <a:xfrm>
            <a:off x="1671144" y="1912883"/>
            <a:ext cx="6505904" cy="2462213"/>
          </a:xfrm>
          <a:prstGeom prst="rect">
            <a:avLst/>
          </a:prstGeom>
          <a:noFill/>
        </p:spPr>
        <p:txBody>
          <a:bodyPr wrap="square" lIns="0" tIns="0" rIns="0" bIns="0" rtlCol="0">
            <a:spAutoFit/>
          </a:bodyPr>
          <a:lstStyle/>
          <a:p>
            <a:pPr marL="457200" indent="-457200" algn="just">
              <a:buFont typeface="Arial" panose="020B0604020202020204" pitchFamily="34" charset="0"/>
              <a:buChar char="•"/>
            </a:pPr>
            <a:r>
              <a:rPr lang="en-US" sz="3200" dirty="0">
                <a:solidFill>
                  <a:srgbClr val="002060"/>
                </a:solidFill>
                <a:latin typeface="Calibri" panose="020F0502020204030204" pitchFamily="34" charset="0"/>
                <a:cs typeface="Calibri" panose="020F0502020204030204" pitchFamily="34" charset="0"/>
              </a:rPr>
              <a:t>V</a:t>
            </a:r>
            <a:r>
              <a:rPr lang="vi-VN" sz="3200" dirty="0">
                <a:solidFill>
                  <a:srgbClr val="002060"/>
                </a:solidFill>
                <a:latin typeface="Calibri" panose="020F0502020204030204" pitchFamily="34" charset="0"/>
                <a:cs typeface="Calibri" panose="020F0502020204030204" pitchFamily="34" charset="0"/>
              </a:rPr>
              <a:t>ề suy nghĩ, thảo luận cách thuyết phục người thân cùng em thực hiện hoạt động ngày cuối tuần.</a:t>
            </a:r>
            <a:endParaRPr lang="en-US" sz="3200" dirty="0">
              <a:solidFill>
                <a:srgbClr val="002060"/>
              </a:solidFill>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dirty="0">
                <a:solidFill>
                  <a:srgbClr val="002060"/>
                </a:solidFill>
                <a:latin typeface="Calibri" panose="020F0502020204030204" pitchFamily="34" charset="0"/>
                <a:cs typeface="Calibri" panose="020F0502020204030204" pitchFamily="34" charset="0"/>
              </a:rPr>
              <a:t>Ghi lại kết quả và cảm xúc của em khi thuyết phục người thân.</a:t>
            </a:r>
            <a:endParaRPr lang="en-US" sz="3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67643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2" presetClass="emph" presetSubtype="0" fill="hold" nodeType="clickEffect">
                                  <p:stCondLst>
                                    <p:cond delay="0"/>
                                  </p:stCondLst>
                                  <p:childTnLst>
                                    <p:animRot by="120000">
                                      <p:cBhvr>
                                        <p:cTn id="24" dur="100" fill="hold">
                                          <p:stCondLst>
                                            <p:cond delay="0"/>
                                          </p:stCondLst>
                                        </p:cTn>
                                        <p:tgtEl>
                                          <p:spTgt spid="2"/>
                                        </p:tgtEl>
                                        <p:attrNameLst>
                                          <p:attrName>r</p:attrName>
                                        </p:attrNameLst>
                                      </p:cBhvr>
                                    </p:animRot>
                                    <p:animRot by="-240000">
                                      <p:cBhvr>
                                        <p:cTn id="25" dur="200" fill="hold">
                                          <p:stCondLst>
                                            <p:cond delay="200"/>
                                          </p:stCondLst>
                                        </p:cTn>
                                        <p:tgtEl>
                                          <p:spTgt spid="2"/>
                                        </p:tgtEl>
                                        <p:attrNameLst>
                                          <p:attrName>r</p:attrName>
                                        </p:attrNameLst>
                                      </p:cBhvr>
                                    </p:animRot>
                                    <p:animRot by="240000">
                                      <p:cBhvr>
                                        <p:cTn id="26" dur="200" fill="hold">
                                          <p:stCondLst>
                                            <p:cond delay="400"/>
                                          </p:stCondLst>
                                        </p:cTn>
                                        <p:tgtEl>
                                          <p:spTgt spid="2"/>
                                        </p:tgtEl>
                                        <p:attrNameLst>
                                          <p:attrName>r</p:attrName>
                                        </p:attrNameLst>
                                      </p:cBhvr>
                                    </p:animRot>
                                    <p:animRot by="-240000">
                                      <p:cBhvr>
                                        <p:cTn id="27" dur="200" fill="hold">
                                          <p:stCondLst>
                                            <p:cond delay="600"/>
                                          </p:stCondLst>
                                        </p:cTn>
                                        <p:tgtEl>
                                          <p:spTgt spid="2"/>
                                        </p:tgtEl>
                                        <p:attrNameLst>
                                          <p:attrName>r</p:attrName>
                                        </p:attrNameLst>
                                      </p:cBhvr>
                                    </p:animRot>
                                    <p:animRot by="120000">
                                      <p:cBhvr>
                                        <p:cTn id="28" dur="200" fill="hold">
                                          <p:stCondLst>
                                            <p:cond delay="800"/>
                                          </p:stCondLst>
                                        </p:cTn>
                                        <p:tgtEl>
                                          <p:spTgt spid="2"/>
                                        </p:tgtEl>
                                        <p:attrNameLst>
                                          <p:attrName>r</p:attrName>
                                        </p:attrNameLst>
                                      </p:cBhvr>
                                    </p:animRot>
                                  </p:childTnLst>
                                </p:cTn>
                              </p:par>
                              <p:par>
                                <p:cTn id="29" presetID="26"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80">
                                          <p:stCondLst>
                                            <p:cond delay="0"/>
                                          </p:stCondLst>
                                        </p:cTn>
                                        <p:tgtEl>
                                          <p:spTgt spid="4"/>
                                        </p:tgtEl>
                                      </p:cBhvr>
                                    </p:animEffect>
                                    <p:anim calcmode="lin" valueType="num">
                                      <p:cBhvr>
                                        <p:cTn id="3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7" dur="26">
                                          <p:stCondLst>
                                            <p:cond delay="650"/>
                                          </p:stCondLst>
                                        </p:cTn>
                                        <p:tgtEl>
                                          <p:spTgt spid="4"/>
                                        </p:tgtEl>
                                      </p:cBhvr>
                                      <p:to x="100000" y="60000"/>
                                    </p:animScale>
                                    <p:animScale>
                                      <p:cBhvr>
                                        <p:cTn id="38" dur="166" decel="50000">
                                          <p:stCondLst>
                                            <p:cond delay="676"/>
                                          </p:stCondLst>
                                        </p:cTn>
                                        <p:tgtEl>
                                          <p:spTgt spid="4"/>
                                        </p:tgtEl>
                                      </p:cBhvr>
                                      <p:to x="100000" y="100000"/>
                                    </p:animScale>
                                    <p:animScale>
                                      <p:cBhvr>
                                        <p:cTn id="39" dur="26">
                                          <p:stCondLst>
                                            <p:cond delay="1312"/>
                                          </p:stCondLst>
                                        </p:cTn>
                                        <p:tgtEl>
                                          <p:spTgt spid="4"/>
                                        </p:tgtEl>
                                      </p:cBhvr>
                                      <p:to x="100000" y="80000"/>
                                    </p:animScale>
                                    <p:animScale>
                                      <p:cBhvr>
                                        <p:cTn id="40" dur="166" decel="50000">
                                          <p:stCondLst>
                                            <p:cond delay="1338"/>
                                          </p:stCondLst>
                                        </p:cTn>
                                        <p:tgtEl>
                                          <p:spTgt spid="4"/>
                                        </p:tgtEl>
                                      </p:cBhvr>
                                      <p:to x="100000" y="100000"/>
                                    </p:animScale>
                                    <p:animScale>
                                      <p:cBhvr>
                                        <p:cTn id="41" dur="26">
                                          <p:stCondLst>
                                            <p:cond delay="1642"/>
                                          </p:stCondLst>
                                        </p:cTn>
                                        <p:tgtEl>
                                          <p:spTgt spid="4"/>
                                        </p:tgtEl>
                                      </p:cBhvr>
                                      <p:to x="100000" y="90000"/>
                                    </p:animScale>
                                    <p:animScale>
                                      <p:cBhvr>
                                        <p:cTn id="42" dur="166" decel="50000">
                                          <p:stCondLst>
                                            <p:cond delay="1668"/>
                                          </p:stCondLst>
                                        </p:cTn>
                                        <p:tgtEl>
                                          <p:spTgt spid="4"/>
                                        </p:tgtEl>
                                      </p:cBhvr>
                                      <p:to x="100000" y="100000"/>
                                    </p:animScale>
                                    <p:animScale>
                                      <p:cBhvr>
                                        <p:cTn id="43" dur="26">
                                          <p:stCondLst>
                                            <p:cond delay="1808"/>
                                          </p:stCondLst>
                                        </p:cTn>
                                        <p:tgtEl>
                                          <p:spTgt spid="4"/>
                                        </p:tgtEl>
                                      </p:cBhvr>
                                      <p:to x="100000" y="95000"/>
                                    </p:animScale>
                                    <p:animScale>
                                      <p:cBhvr>
                                        <p:cTn id="44"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EF787A-6F39-6114-6913-F804E7AFBF9C}"/>
              </a:ext>
            </a:extLst>
          </p:cNvPr>
          <p:cNvPicPr>
            <a:picLocks noChangeAspect="1"/>
          </p:cNvPicPr>
          <p:nvPr/>
        </p:nvPicPr>
        <p:blipFill rotWithShape="1">
          <a:blip r:embed="rId2"/>
          <a:srcRect l="847" r="902" b="18"/>
          <a:stretch/>
        </p:blipFill>
        <p:spPr>
          <a:xfrm>
            <a:off x="0" y="3347"/>
            <a:ext cx="12190476" cy="6854653"/>
          </a:xfrm>
          <a:prstGeom prst="rect">
            <a:avLst/>
          </a:prstGeom>
        </p:spPr>
      </p:pic>
      <p:pic>
        <p:nvPicPr>
          <p:cNvPr id="17" name="Picture 16" descr="A group of cartoon characters&#10;&#10;Description automatically generated">
            <a:extLst>
              <a:ext uri="{FF2B5EF4-FFF2-40B4-BE49-F238E27FC236}">
                <a16:creationId xmlns:a16="http://schemas.microsoft.com/office/drawing/2014/main" id="{FFE6EE10-651C-AB8D-43F2-ED1395CE15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94" b="89929" l="9962" r="90164">
                        <a14:foregroundMark x1="19672" y1="38869" x2="22699" y2="64311"/>
                        <a14:foregroundMark x1="22699" y1="64311" x2="24716" y2="69081"/>
                        <a14:foregroundMark x1="53468" y1="35689" x2="49937" y2="63604"/>
                        <a14:foregroundMark x1="49937" y1="63604" x2="49937" y2="66254"/>
                        <a14:foregroundMark x1="51828" y1="77739" x2="50567" y2="66784"/>
                        <a14:foregroundMark x1="46784" y1="76325" x2="47037" y2="43286"/>
                        <a14:foregroundMark x1="26860" y1="77208" x2="27491" y2="72261"/>
                        <a14:foregroundMark x1="79445" y1="77739" x2="79823" y2="73145"/>
                        <a14:foregroundMark x1="89912" y1="49647" x2="89281" y2="50883"/>
                        <a14:foregroundMark x1="90164" y1="49647" x2="89912" y2="50177"/>
                        <a14:foregroundMark x1="46910" y1="56714" x2="49054" y2="60777"/>
                        <a14:foregroundMark x1="26608" y1="48233" x2="27238" y2="50883"/>
                        <a14:foregroundMark x1="21311" y1="71731" x2="23203" y2="68728"/>
                        <a14:foregroundMark x1="74779" y1="77032" x2="75158" y2="72615"/>
                      </a14:backgroundRemoval>
                    </a14:imgEffect>
                  </a14:imgLayer>
                </a14:imgProps>
              </a:ext>
              <a:ext uri="{28A0092B-C50C-407E-A947-70E740481C1C}">
                <a14:useLocalDpi xmlns:a14="http://schemas.microsoft.com/office/drawing/2010/main" val="0"/>
              </a:ext>
            </a:extLst>
          </a:blip>
          <a:stretch>
            <a:fillRect/>
          </a:stretch>
        </p:blipFill>
        <p:spPr>
          <a:xfrm>
            <a:off x="1960358" y="3086215"/>
            <a:ext cx="6421642" cy="4583416"/>
          </a:xfrm>
          <a:prstGeom prst="rect">
            <a:avLst/>
          </a:prstGeom>
        </p:spPr>
      </p:pic>
      <p:pic>
        <p:nvPicPr>
          <p:cNvPr id="6" name="Picture 5">
            <a:extLst>
              <a:ext uri="{FF2B5EF4-FFF2-40B4-BE49-F238E27FC236}">
                <a16:creationId xmlns:a16="http://schemas.microsoft.com/office/drawing/2014/main" id="{8FAEE2CA-461B-6F42-9CFA-688346E193C2}"/>
              </a:ext>
            </a:extLst>
          </p:cNvPr>
          <p:cNvPicPr>
            <a:picLocks noChangeAspect="1"/>
          </p:cNvPicPr>
          <p:nvPr/>
        </p:nvPicPr>
        <p:blipFill>
          <a:blip r:embed="rId5"/>
          <a:stretch>
            <a:fillRect/>
          </a:stretch>
        </p:blipFill>
        <p:spPr>
          <a:xfrm>
            <a:off x="1966662" y="838057"/>
            <a:ext cx="7242676" cy="3292125"/>
          </a:xfrm>
          <a:prstGeom prst="rect">
            <a:avLst/>
          </a:prstGeom>
        </p:spPr>
      </p:pic>
    </p:spTree>
    <p:extLst>
      <p:ext uri="{BB962C8B-B14F-4D97-AF65-F5344CB8AC3E}">
        <p14:creationId xmlns:p14="http://schemas.microsoft.com/office/powerpoint/2010/main" val="82909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oi TV - Dạy Bé Học Nói Thành Viên Trong Gia Đình - Học Tiếng Việt Qua Bài Hát #5">
            <a:hlinkClick r:id="" action="ppaction://media"/>
            <a:extLst>
              <a:ext uri="{FF2B5EF4-FFF2-40B4-BE49-F238E27FC236}">
                <a16:creationId xmlns:a16="http://schemas.microsoft.com/office/drawing/2014/main" id="{44D301B4-08C8-32E8-A1C3-379D57D6EA1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55099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2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A66AF42-C10D-9FD6-6A64-620F2D3F679F}"/>
              </a:ext>
            </a:extLst>
          </p:cNvPr>
          <p:cNvPicPr>
            <a:picLocks noChangeAspect="1"/>
          </p:cNvPicPr>
          <p:nvPr/>
        </p:nvPicPr>
        <p:blipFill rotWithShape="1">
          <a:blip r:embed="rId2"/>
          <a:srcRect l="847" r="927"/>
          <a:stretch/>
        </p:blipFill>
        <p:spPr>
          <a:xfrm>
            <a:off x="0" y="1673"/>
            <a:ext cx="12191999" cy="6854653"/>
          </a:xfrm>
          <a:prstGeom prst="rect">
            <a:avLst/>
          </a:prstGeom>
        </p:spPr>
      </p:pic>
      <p:sp>
        <p:nvSpPr>
          <p:cNvPr id="11" name="TextBox 10">
            <a:extLst>
              <a:ext uri="{FF2B5EF4-FFF2-40B4-BE49-F238E27FC236}">
                <a16:creationId xmlns:a16="http://schemas.microsoft.com/office/drawing/2014/main" id="{789FE04D-096A-1ABB-77E7-BB5822CFFBD7}"/>
              </a:ext>
            </a:extLst>
          </p:cNvPr>
          <p:cNvSpPr txBox="1"/>
          <p:nvPr/>
        </p:nvSpPr>
        <p:spPr>
          <a:xfrm>
            <a:off x="1778000" y="579890"/>
            <a:ext cx="859536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T</a:t>
            </a:r>
            <a:r>
              <a:rPr kumimoji="0" lang="vi-VN" sz="40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hứ Hai</a:t>
            </a: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ngày</a:t>
            </a:r>
            <a:r>
              <a:rPr lang="vi-VN" sz="4000" b="1">
                <a:solidFill>
                  <a:prstClr val="black"/>
                </a:solidFill>
                <a:latin typeface="Times New Roman" panose="02020603050405020304" pitchFamily="18" charset="0"/>
                <a:cs typeface="Times New Roman" panose="02020603050405020304" pitchFamily="18" charset="0"/>
              </a:rPr>
              <a:t> 3</a:t>
            </a: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tháng</a:t>
            </a:r>
            <a:r>
              <a:rPr lang="vi-VN" sz="4000" b="1">
                <a:solidFill>
                  <a:prstClr val="black"/>
                </a:solidFill>
                <a:latin typeface="Times New Roman" panose="02020603050405020304" pitchFamily="18" charset="0"/>
                <a:cs typeface="Times New Roman" panose="02020603050405020304" pitchFamily="18" charset="0"/>
              </a:rPr>
              <a:t> 2</a:t>
            </a: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năm</a:t>
            </a:r>
            <a:r>
              <a:rPr kumimoji="0" lang="vi-VN" sz="40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2025</a:t>
            </a: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6FD79AA2-F7F0-1226-6747-69BB07941E16}"/>
              </a:ext>
            </a:extLst>
          </p:cNvPr>
          <p:cNvSpPr/>
          <p:nvPr/>
        </p:nvSpPr>
        <p:spPr>
          <a:xfrm>
            <a:off x="0" y="3906790"/>
            <a:ext cx="3793783" cy="2951210"/>
          </a:xfrm>
          <a:custGeom>
            <a:avLst/>
            <a:gdLst/>
            <a:ahLst/>
            <a:cxnLst/>
            <a:rect l="l" t="t" r="r" b="b"/>
            <a:pathLst>
              <a:path w="7372947" h="5151847">
                <a:moveTo>
                  <a:pt x="0" y="0"/>
                </a:moveTo>
                <a:lnTo>
                  <a:pt x="7372947" y="0"/>
                </a:lnTo>
                <a:lnTo>
                  <a:pt x="7372947" y="5151847"/>
                </a:lnTo>
                <a:lnTo>
                  <a:pt x="0" y="5151847"/>
                </a:lnTo>
                <a:lnTo>
                  <a:pt x="0" y="0"/>
                </a:lnTo>
                <a:close/>
              </a:path>
            </a:pathLst>
          </a:custGeom>
          <a:blipFill>
            <a:blip r:embed="rId3"/>
            <a:stretch>
              <a:fillRect/>
            </a:stretch>
          </a:blipFill>
        </p:spPr>
        <p:txBody>
          <a:bodyPr/>
          <a:lstStyle/>
          <a:p>
            <a:endParaRPr lang="en-US"/>
          </a:p>
        </p:txBody>
      </p:sp>
      <p:pic>
        <p:nvPicPr>
          <p:cNvPr id="7" name="Picture 6">
            <a:extLst>
              <a:ext uri="{FF2B5EF4-FFF2-40B4-BE49-F238E27FC236}">
                <a16:creationId xmlns:a16="http://schemas.microsoft.com/office/drawing/2014/main" id="{D159D6C8-1BE6-5AB7-9340-6EA832AFCE3B}"/>
              </a:ext>
            </a:extLst>
          </p:cNvPr>
          <p:cNvPicPr>
            <a:picLocks noChangeAspect="1"/>
          </p:cNvPicPr>
          <p:nvPr/>
        </p:nvPicPr>
        <p:blipFill>
          <a:blip r:embed="rId4"/>
          <a:stretch>
            <a:fillRect/>
          </a:stretch>
        </p:blipFill>
        <p:spPr>
          <a:xfrm>
            <a:off x="2804668" y="1237325"/>
            <a:ext cx="6096528" cy="1072989"/>
          </a:xfrm>
          <a:prstGeom prst="rect">
            <a:avLst/>
          </a:prstGeom>
        </p:spPr>
      </p:pic>
      <p:pic>
        <p:nvPicPr>
          <p:cNvPr id="12" name="Picture 11">
            <a:extLst>
              <a:ext uri="{FF2B5EF4-FFF2-40B4-BE49-F238E27FC236}">
                <a16:creationId xmlns:a16="http://schemas.microsoft.com/office/drawing/2014/main" id="{1F0F3C2E-8AC8-3B04-582E-1DFC429A9B3D}"/>
              </a:ext>
            </a:extLst>
          </p:cNvPr>
          <p:cNvPicPr>
            <a:picLocks noChangeAspect="1"/>
          </p:cNvPicPr>
          <p:nvPr/>
        </p:nvPicPr>
        <p:blipFill>
          <a:blip r:embed="rId5"/>
          <a:stretch>
            <a:fillRect/>
          </a:stretch>
        </p:blipFill>
        <p:spPr>
          <a:xfrm>
            <a:off x="276201" y="2205453"/>
            <a:ext cx="11778493" cy="2377646"/>
          </a:xfrm>
          <a:prstGeom prst="rect">
            <a:avLst/>
          </a:prstGeom>
        </p:spPr>
      </p:pic>
    </p:spTree>
    <p:extLst>
      <p:ext uri="{BB962C8B-B14F-4D97-AF65-F5344CB8AC3E}">
        <p14:creationId xmlns:p14="http://schemas.microsoft.com/office/powerpoint/2010/main" val="3255464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rainbow&#10;&#10;Description automatically generated">
            <a:extLst>
              <a:ext uri="{FF2B5EF4-FFF2-40B4-BE49-F238E27FC236}">
                <a16:creationId xmlns:a16="http://schemas.microsoft.com/office/drawing/2014/main" id="{774DB588-AF1E-2352-E512-B947CEE69B6A}"/>
              </a:ext>
            </a:extLst>
          </p:cNvPr>
          <p:cNvPicPr>
            <a:picLocks noChangeAspect="1"/>
          </p:cNvPicPr>
          <p:nvPr/>
        </p:nvPicPr>
        <p:blipFill rotWithShape="1">
          <a:blip r:embed="rId3"/>
          <a:srcRect l="968" r="927" b="18"/>
          <a:stretch/>
        </p:blipFill>
        <p:spPr>
          <a:xfrm flipH="1">
            <a:off x="0" y="1673"/>
            <a:ext cx="12192000" cy="6854653"/>
          </a:xfrm>
          <a:prstGeom prst="rect">
            <a:avLst/>
          </a:prstGeom>
        </p:spPr>
      </p:pic>
      <p:pic>
        <p:nvPicPr>
          <p:cNvPr id="5" name="Hình ảnh 8" descr="Ảnh có chứa khuôn làm bánh quy&#10;&#10;Mô tả được tạo tự động">
            <a:extLst>
              <a:ext uri="{FF2B5EF4-FFF2-40B4-BE49-F238E27FC236}">
                <a16:creationId xmlns:a16="http://schemas.microsoft.com/office/drawing/2014/main" id="{D9449193-D346-FF8A-2641-2BC5B4E04E67}"/>
              </a:ext>
            </a:extLst>
          </p:cNvPr>
          <p:cNvPicPr>
            <a:picLocks noChangeAspect="1"/>
          </p:cNvPicPr>
          <p:nvPr/>
        </p:nvPicPr>
        <p:blipFill>
          <a:blip r:embed="rId4"/>
          <a:stretch>
            <a:fillRect/>
          </a:stretch>
        </p:blipFill>
        <p:spPr>
          <a:xfrm flipH="1">
            <a:off x="2434180" y="1022380"/>
            <a:ext cx="9270140" cy="5214378"/>
          </a:xfrm>
          <a:prstGeom prst="rect">
            <a:avLst/>
          </a:prstGeom>
        </p:spPr>
      </p:pic>
      <p:pic>
        <p:nvPicPr>
          <p:cNvPr id="4" name="Picture 3" descr="A cartoon of a child pointing&#10;&#10;Description automatically generated">
            <a:extLst>
              <a:ext uri="{FF2B5EF4-FFF2-40B4-BE49-F238E27FC236}">
                <a16:creationId xmlns:a16="http://schemas.microsoft.com/office/drawing/2014/main" id="{748F9769-6308-FC57-13F0-AB2D4F63758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37" b="92587" l="9836" r="90542">
                        <a14:foregroundMark x1="34552" y1="88170" x2="35687" y2="85331"/>
                        <a14:foregroundMark x1="35057" y1="92587" x2="36696" y2="90379"/>
                        <a14:foregroundMark x1="78310" y1="86278" x2="78815" y2="82808"/>
                        <a14:foregroundMark x1="83733" y1="79968" x2="83733" y2="85331"/>
                        <a14:foregroundMark x1="75536" y1="86278" x2="85876" y2="87224"/>
                        <a14:foregroundMark x1="82093" y1="81861" x2="72509" y2="82965"/>
                        <a14:foregroundMark x1="72509" y1="82965" x2="77680" y2="89748"/>
                        <a14:foregroundMark x1="77680" y1="89748" x2="77680" y2="89748"/>
                        <a14:foregroundMark x1="85498" y1="87066" x2="87642" y2="88170"/>
                        <a14:foregroundMark x1="73518" y1="87066" x2="81589" y2="80757"/>
                        <a14:foregroundMark x1="81589" y1="80757" x2="80958" y2="79180"/>
                        <a14:foregroundMark x1="71248" y1="84543" x2="71248" y2="84543"/>
                        <a14:foregroundMark x1="70870" y1="84069" x2="70492" y2="88486"/>
                        <a14:foregroundMark x1="84741" y1="89905" x2="85120" y2="87224"/>
                        <a14:foregroundMark x1="74149" y1="84385" x2="83354" y2="80442"/>
                        <a14:foregroundMark x1="83354" y1="80442" x2="83733" y2="80442"/>
                        <a14:foregroundMark x1="73140" y1="83281" x2="82093" y2="85647"/>
                        <a14:foregroundMark x1="82093" y1="85647" x2="83859" y2="88170"/>
                        <a14:foregroundMark x1="74905" y1="84858" x2="69987" y2="82334"/>
                        <a14:foregroundMark x1="90542" y1="79653" x2="89407" y2="79968"/>
                        <a14:foregroundMark x1="77680" y1="91325" x2="77806" y2="89274"/>
                        <a14:foregroundMark x1="78310" y1="87697" x2="78058" y2="91640"/>
                        <a14:foregroundMark x1="78689" y1="89432" x2="81967" y2="92114"/>
                        <a14:foregroundMark x1="58512" y1="38959" x2="59142" y2="40379"/>
                        <a14:backgroundMark x1="58512" y1="14038" x2="88777" y2="52050"/>
                        <a14:backgroundMark x1="62295" y1="54101" x2="64439" y2="53312"/>
                        <a14:backgroundMark x1="60051" y1="39802" x2="61665" y2="39590"/>
                        <a14:backgroundMark x1="87030" y1="89072" x2="87768" y2="90379"/>
                        <a14:backgroundMark x1="70870" y1="33754" x2="72005" y2="54101"/>
                        <a14:backgroundMark x1="49685" y1="16404" x2="61665" y2="30599"/>
                        <a14:backgroundMark x1="62799" y1="26183" x2="77680" y2="58991"/>
                        <a14:backgroundMark x1="70870" y1="54101" x2="75284" y2="67981"/>
                        <a14:backgroundMark x1="60908" y1="65300" x2="62295" y2="64038"/>
                        <a14:backgroundMark x1="11097" y1="83123" x2="11475" y2="84543"/>
                        <a14:backgroundMark x1="12106" y1="78707" x2="11728" y2="81388"/>
                        <a14:backgroundMark x1="13367" y1="74763" x2="12863" y2="76498"/>
                        <a14:backgroundMark x1="10845" y1="63091" x2="11728" y2="64038"/>
                        <a14:backgroundMark x1="11728" y1="63091" x2="11854" y2="64038"/>
                        <a14:backgroundMark x1="10467" y1="41009" x2="10719" y2="44322"/>
                        <a14:backgroundMark x1="31148" y1="15142" x2="50567" y2="21136"/>
                        <a14:backgroundMark x1="68348" y1="46688" x2="72005" y2="67035"/>
                        <a14:backgroundMark x1="60277" y1="84858" x2="62673" y2="83123"/>
                      </a14:backgroundRemoval>
                    </a14:imgEffect>
                  </a14:imgLayer>
                </a14:imgProps>
              </a:ext>
              <a:ext uri="{28A0092B-C50C-407E-A947-70E740481C1C}">
                <a14:useLocalDpi xmlns:a14="http://schemas.microsoft.com/office/drawing/2010/main" val="0"/>
              </a:ext>
            </a:extLst>
          </a:blip>
          <a:stretch>
            <a:fillRect/>
          </a:stretch>
        </p:blipFill>
        <p:spPr>
          <a:xfrm>
            <a:off x="974899" y="2375091"/>
            <a:ext cx="4595347" cy="3673960"/>
          </a:xfrm>
          <a:prstGeom prst="rect">
            <a:avLst/>
          </a:prstGeom>
        </p:spPr>
      </p:pic>
      <p:sp>
        <p:nvSpPr>
          <p:cNvPr id="9" name="TextBox 8">
            <a:extLst>
              <a:ext uri="{FF2B5EF4-FFF2-40B4-BE49-F238E27FC236}">
                <a16:creationId xmlns:a16="http://schemas.microsoft.com/office/drawing/2014/main" id="{F4642E1A-6190-FF8C-BA87-96DA5ADE0DB9}"/>
              </a:ext>
            </a:extLst>
          </p:cNvPr>
          <p:cNvSpPr txBox="1"/>
          <p:nvPr/>
        </p:nvSpPr>
        <p:spPr>
          <a:xfrm>
            <a:off x="4262072" y="1620550"/>
            <a:ext cx="5654088" cy="3477875"/>
          </a:xfrm>
          <a:prstGeom prst="rect">
            <a:avLst/>
          </a:prstGeom>
          <a:noFill/>
        </p:spPr>
        <p:txBody>
          <a:bodyPr wrap="square">
            <a:spAutoFit/>
          </a:bodyPr>
          <a:lstStyle/>
          <a:p>
            <a:pPr lvl="0" algn="ctr">
              <a:spcAft>
                <a:spcPts val="800"/>
              </a:spcAft>
            </a:pPr>
            <a:r>
              <a:rPr lang="en-US" sz="4400" b="1" dirty="0" err="1">
                <a:solidFill>
                  <a:srgbClr val="002060"/>
                </a:solidFill>
                <a:ea typeface="Calibri" panose="020F0502020204030204" pitchFamily="34" charset="0"/>
                <a:cs typeface="Times New Roman" panose="02020603050405020304" pitchFamily="18" charset="0"/>
              </a:rPr>
              <a:t>Hoạt</a:t>
            </a:r>
            <a:r>
              <a:rPr lang="en-US" sz="4400" b="1" dirty="0">
                <a:solidFill>
                  <a:srgbClr val="002060"/>
                </a:solidFill>
                <a:ea typeface="Calibri" panose="020F0502020204030204" pitchFamily="34" charset="0"/>
                <a:cs typeface="Times New Roman" panose="02020603050405020304" pitchFamily="18" charset="0"/>
              </a:rPr>
              <a:t> </a:t>
            </a:r>
            <a:r>
              <a:rPr lang="en-US" sz="4400" b="1" dirty="0" err="1">
                <a:solidFill>
                  <a:srgbClr val="002060"/>
                </a:solidFill>
                <a:ea typeface="Calibri" panose="020F0502020204030204" pitchFamily="34" charset="0"/>
                <a:cs typeface="Times New Roman" panose="02020603050405020304" pitchFamily="18" charset="0"/>
              </a:rPr>
              <a:t>động</a:t>
            </a:r>
            <a:r>
              <a:rPr lang="en-US" sz="4400" b="1" dirty="0">
                <a:solidFill>
                  <a:srgbClr val="002060"/>
                </a:solidFill>
                <a:ea typeface="Calibri" panose="020F0502020204030204" pitchFamily="34" charset="0"/>
                <a:cs typeface="Times New Roman" panose="02020603050405020304" pitchFamily="18" charset="0"/>
              </a:rPr>
              <a:t> 1: </a:t>
            </a:r>
            <a:r>
              <a:rPr lang="en-US" sz="4400" dirty="0" err="1">
                <a:solidFill>
                  <a:srgbClr val="002060"/>
                </a:solidFill>
                <a:ea typeface="Calibri" panose="020F0502020204030204" pitchFamily="34" charset="0"/>
                <a:cs typeface="Times New Roman" panose="02020603050405020304" pitchFamily="18" charset="0"/>
              </a:rPr>
              <a:t>Tìm</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hiểu</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những</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hoạt</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động</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tạo</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không</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khí</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vui</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vẻ</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đầm</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ấm</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trong</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gia</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đình</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vào</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ngày</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cuối</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tuần</a:t>
            </a:r>
            <a:r>
              <a:rPr lang="en-US" sz="4400" dirty="0">
                <a:solidFill>
                  <a:srgbClr val="002060"/>
                </a:solidFill>
                <a:ea typeface="Calibri" panose="020F0502020204030204" pitchFamily="34" charset="0"/>
                <a:cs typeface="Times New Roman" panose="02020603050405020304" pitchFamily="18" charset="0"/>
              </a:rPr>
              <a:t>.</a:t>
            </a:r>
            <a:endParaRPr kumimoji="0" lang="en-US" sz="4400" i="0" u="none" strike="noStrike" kern="1200" cap="none" spc="0" normalizeH="0" baseline="0" noProof="0" dirty="0">
              <a:ln>
                <a:noFill/>
              </a:ln>
              <a:solidFill>
                <a:srgbClr val="002060"/>
              </a:solidFill>
              <a:effectLst/>
              <a:uLnTx/>
              <a:uFillTx/>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66722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18" presetClass="entr" presetSubtype="6"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strips(downRight)">
                                      <p:cBhvr>
                                        <p:cTn id="17" dur="500"/>
                                        <p:tgtEl>
                                          <p:spTgt spid="9">
                                            <p:txEl>
                                              <p:pRg st="0" end="0"/>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22" name="Picture 21" descr="A cartoon of a child&#10;&#10;Description automatically generated">
            <a:extLst>
              <a:ext uri="{FF2B5EF4-FFF2-40B4-BE49-F238E27FC236}">
                <a16:creationId xmlns:a16="http://schemas.microsoft.com/office/drawing/2014/main" id="{903D8A90-30D4-AF49-3543-4976BB48026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306" b="92587" l="9836" r="89912">
                        <a14:foregroundMark x1="56488" y1="91561" x2="57377" y2="87855"/>
                        <a14:foregroundMark x1="53342" y1="86751" x2="55208" y2="90797"/>
                        <a14:foregroundMark x1="51324" y1="9306" x2="55612" y2="12145"/>
                        <a14:backgroundMark x1="55738" y1="92902" x2="56368" y2="92902"/>
                        <a14:backgroundMark x1="56620" y1="93060" x2="55864" y2="93060"/>
                        <a14:backgroundMark x1="57251" y1="93060" x2="55990" y2="93060"/>
                        <a14:backgroundMark x1="40101" y1="76972" x2="40101" y2="76972"/>
                        <a14:backgroundMark x1="41488" y1="85016" x2="41488" y2="85016"/>
                      </a14:backgroundRemoval>
                    </a14:imgEffect>
                  </a14:imgLayer>
                </a14:imgProps>
              </a:ext>
              <a:ext uri="{28A0092B-C50C-407E-A947-70E740481C1C}">
                <a14:useLocalDpi xmlns:a14="http://schemas.microsoft.com/office/drawing/2010/main" val="0"/>
              </a:ext>
            </a:extLst>
          </a:blip>
          <a:stretch>
            <a:fillRect/>
          </a:stretch>
        </p:blipFill>
        <p:spPr>
          <a:xfrm>
            <a:off x="401752" y="3636576"/>
            <a:ext cx="4046525" cy="3221424"/>
          </a:xfrm>
          <a:prstGeom prst="rect">
            <a:avLst/>
          </a:prstGeom>
        </p:spPr>
      </p:pic>
      <p:grpSp>
        <p:nvGrpSpPr>
          <p:cNvPr id="25" name="Group 24">
            <a:extLst>
              <a:ext uri="{FF2B5EF4-FFF2-40B4-BE49-F238E27FC236}">
                <a16:creationId xmlns:a16="http://schemas.microsoft.com/office/drawing/2014/main" id="{59267FD9-E3FB-EF0C-F6EA-B7341F73BBD7}"/>
              </a:ext>
            </a:extLst>
          </p:cNvPr>
          <p:cNvGrpSpPr/>
          <p:nvPr/>
        </p:nvGrpSpPr>
        <p:grpSpPr>
          <a:xfrm>
            <a:off x="2743768" y="1168400"/>
            <a:ext cx="7091112" cy="2933773"/>
            <a:chOff x="7402636" y="1776785"/>
            <a:chExt cx="4245137" cy="2030083"/>
          </a:xfrm>
        </p:grpSpPr>
        <p:sp>
          <p:nvSpPr>
            <p:cNvPr id="24" name="Speech Bubble: Oval 23">
              <a:extLst>
                <a:ext uri="{FF2B5EF4-FFF2-40B4-BE49-F238E27FC236}">
                  <a16:creationId xmlns:a16="http://schemas.microsoft.com/office/drawing/2014/main" id="{0569725B-12DE-B636-FBCF-8D1A5C1376B9}"/>
                </a:ext>
              </a:extLst>
            </p:cNvPr>
            <p:cNvSpPr/>
            <p:nvPr/>
          </p:nvSpPr>
          <p:spPr>
            <a:xfrm>
              <a:off x="7419049" y="1776785"/>
              <a:ext cx="4212313" cy="2030083"/>
            </a:xfrm>
            <a:prstGeom prst="wedgeEllipseCallout">
              <a:avLst>
                <a:gd name="adj1" fmla="val -20070"/>
                <a:gd name="adj2" fmla="val 57281"/>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EAEF543-2C17-6AA8-EE55-9EC7AF6EFEAA}"/>
                </a:ext>
              </a:extLst>
            </p:cNvPr>
            <p:cNvSpPr txBox="1"/>
            <p:nvPr/>
          </p:nvSpPr>
          <p:spPr>
            <a:xfrm>
              <a:off x="7402636" y="2429872"/>
              <a:ext cx="4245137" cy="830592"/>
            </a:xfrm>
            <a:prstGeom prst="rect">
              <a:avLst/>
            </a:prstGeom>
            <a:noFill/>
          </p:spPr>
          <p:txBody>
            <a:bodyPr wrap="square" rtlCol="0">
              <a:spAutoFit/>
            </a:bodyPr>
            <a:lstStyle/>
            <a:p>
              <a:pPr marL="0" marR="0" algn="ctr">
                <a:spcBef>
                  <a:spcPts val="0"/>
                </a:spcBef>
                <a:spcAft>
                  <a:spcPts val="0"/>
                </a:spcAft>
              </a:pPr>
              <a:r>
                <a:rPr lang="en-US" sz="3600" b="1" dirty="0" err="1">
                  <a:solidFill>
                    <a:srgbClr val="FF0000"/>
                  </a:solidFill>
                  <a:effectLst/>
                  <a:ea typeface="Times New Roman" panose="02020603050405020304" pitchFamily="18" charset="0"/>
                  <a:cs typeface="Times New Roman" panose="02020603050405020304" pitchFamily="18" charset="0"/>
                </a:rPr>
                <a:t>Kể</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về</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những</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hoạt</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động</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gia</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đình</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em</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thường</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làm</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vào</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ngày</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cuối</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tuần</a:t>
              </a:r>
              <a:r>
                <a:rPr lang="en-US" sz="3600" b="1" dirty="0">
                  <a:solidFill>
                    <a:srgbClr val="FF0000"/>
                  </a:solidFill>
                  <a:effectLst/>
                  <a:ea typeface="Times New Roman" panose="02020603050405020304" pitchFamily="18" charset="0"/>
                  <a:cs typeface="Times New Roman" panose="02020603050405020304" pitchFamily="18" charset="0"/>
                </a:rPr>
                <a:t>.</a:t>
              </a:r>
              <a:endParaRPr lang="en-US" sz="3600" b="1" dirty="0">
                <a:solidFill>
                  <a:srgbClr val="FF000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463935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1026" name="Picture 2" descr="Hình ảnh Thăm ông Bà PNG , Thăm Nom, ông Bà, Biểu Tượng Kết Cấu ánh Sáng  PNG trong suốt và Vector để tải xuống miễn phí">
            <a:extLst>
              <a:ext uri="{FF2B5EF4-FFF2-40B4-BE49-F238E27FC236}">
                <a16:creationId xmlns:a16="http://schemas.microsoft.com/office/drawing/2014/main" id="{14836508-D0FD-CF51-7577-D8EE93EF946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7969" y1="11875" x2="66875" y2="13750"/>
                        <a14:foregroundMark x1="66875" y1="13750" x2="67969" y2="13594"/>
                        <a14:foregroundMark x1="68281" y1="12812" x2="74844" y2="21094"/>
                        <a14:foregroundMark x1="56875" y1="18906" x2="59375" y2="19844"/>
                        <a14:foregroundMark x1="53281" y1="25625" x2="55313" y2="25625"/>
                      </a14:backgroundRemoval>
                    </a14:imgEffect>
                  </a14:imgLayer>
                </a14:imgProps>
              </a:ext>
              <a:ext uri="{28A0092B-C50C-407E-A947-70E740481C1C}">
                <a14:useLocalDpi xmlns:a14="http://schemas.microsoft.com/office/drawing/2010/main" val="0"/>
              </a:ext>
            </a:extLst>
          </a:blip>
          <a:srcRect/>
          <a:stretch>
            <a:fillRect/>
          </a:stretch>
        </p:blipFill>
        <p:spPr bwMode="auto">
          <a:xfrm>
            <a:off x="477520" y="269240"/>
            <a:ext cx="4734560" cy="47345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22A6706-6742-59CE-7B19-C45DACD0B065}"/>
              </a:ext>
            </a:extLst>
          </p:cNvPr>
          <p:cNvSpPr txBox="1"/>
          <p:nvPr/>
        </p:nvSpPr>
        <p:spPr>
          <a:xfrm>
            <a:off x="1513840" y="4856480"/>
            <a:ext cx="2763520" cy="646331"/>
          </a:xfrm>
          <a:prstGeom prst="rect">
            <a:avLst/>
          </a:prstGeom>
          <a:noFill/>
        </p:spPr>
        <p:txBody>
          <a:bodyPr wrap="square" rtlCol="0">
            <a:spAutoFit/>
          </a:bodyPr>
          <a:lstStyle/>
          <a:p>
            <a:r>
              <a:rPr lang="en-US" sz="3600" b="1" dirty="0" err="1">
                <a:solidFill>
                  <a:srgbClr val="FF0000"/>
                </a:solidFill>
              </a:rPr>
              <a:t>Thăm</a:t>
            </a:r>
            <a:r>
              <a:rPr lang="en-US" sz="3600" b="1" dirty="0">
                <a:solidFill>
                  <a:srgbClr val="FF0000"/>
                </a:solidFill>
              </a:rPr>
              <a:t> </a:t>
            </a:r>
            <a:r>
              <a:rPr lang="en-US" sz="3600" b="1" dirty="0" err="1">
                <a:solidFill>
                  <a:srgbClr val="FF0000"/>
                </a:solidFill>
              </a:rPr>
              <a:t>ông</a:t>
            </a:r>
            <a:r>
              <a:rPr lang="en-US" sz="3600" b="1" dirty="0">
                <a:solidFill>
                  <a:srgbClr val="FF0000"/>
                </a:solidFill>
              </a:rPr>
              <a:t> </a:t>
            </a:r>
            <a:r>
              <a:rPr lang="en-US" sz="3600" b="1" dirty="0" err="1">
                <a:solidFill>
                  <a:srgbClr val="FF0000"/>
                </a:solidFill>
              </a:rPr>
              <a:t>bà</a:t>
            </a:r>
            <a:endParaRPr lang="en-US" sz="3600" b="1" dirty="0">
              <a:solidFill>
                <a:srgbClr val="FF0000"/>
              </a:solidFill>
            </a:endParaRPr>
          </a:p>
        </p:txBody>
      </p:sp>
      <p:pic>
        <p:nvPicPr>
          <p:cNvPr id="1028" name="Picture 4" descr="Đoạn văn mẫu bằng tiếng Anh về công việc nhà hay nhất">
            <a:extLst>
              <a:ext uri="{FF2B5EF4-FFF2-40B4-BE49-F238E27FC236}">
                <a16:creationId xmlns:a16="http://schemas.microsoft.com/office/drawing/2014/main" id="{25A4CC80-4369-CB65-E8E0-48B0F48D98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1738" y="1071563"/>
            <a:ext cx="5920812" cy="31041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34EBA4F-82A9-172D-DC2B-C1475FD5AD83}"/>
              </a:ext>
            </a:extLst>
          </p:cNvPr>
          <p:cNvSpPr txBox="1"/>
          <p:nvPr/>
        </p:nvSpPr>
        <p:spPr>
          <a:xfrm>
            <a:off x="7802880" y="4460240"/>
            <a:ext cx="2763520" cy="646331"/>
          </a:xfrm>
          <a:prstGeom prst="rect">
            <a:avLst/>
          </a:prstGeom>
          <a:noFill/>
        </p:spPr>
        <p:txBody>
          <a:bodyPr wrap="square" rtlCol="0">
            <a:spAutoFit/>
          </a:bodyPr>
          <a:lstStyle/>
          <a:p>
            <a:r>
              <a:rPr lang="en-US" sz="3600" b="1" dirty="0" err="1">
                <a:solidFill>
                  <a:srgbClr val="FF0000"/>
                </a:solidFill>
              </a:rPr>
              <a:t>Làm</a:t>
            </a:r>
            <a:r>
              <a:rPr lang="en-US" sz="3600" b="1" dirty="0">
                <a:solidFill>
                  <a:srgbClr val="FF0000"/>
                </a:solidFill>
              </a:rPr>
              <a:t> </a:t>
            </a:r>
            <a:r>
              <a:rPr lang="en-US" sz="3600" b="1" dirty="0" err="1">
                <a:solidFill>
                  <a:srgbClr val="FF0000"/>
                </a:solidFill>
              </a:rPr>
              <a:t>việc</a:t>
            </a:r>
            <a:r>
              <a:rPr lang="en-US" sz="3600" b="1" dirty="0">
                <a:solidFill>
                  <a:srgbClr val="FF0000"/>
                </a:solidFill>
              </a:rPr>
              <a:t> </a:t>
            </a:r>
            <a:r>
              <a:rPr lang="en-US" sz="3600" b="1" dirty="0" err="1">
                <a:solidFill>
                  <a:srgbClr val="FF0000"/>
                </a:solidFill>
              </a:rPr>
              <a:t>nhà</a:t>
            </a:r>
            <a:endParaRPr lang="en-US" sz="3600" b="1" dirty="0">
              <a:solidFill>
                <a:srgbClr val="FF0000"/>
              </a:solidFill>
            </a:endParaRPr>
          </a:p>
        </p:txBody>
      </p:sp>
    </p:spTree>
    <p:extLst>
      <p:ext uri="{BB962C8B-B14F-4D97-AF65-F5344CB8AC3E}">
        <p14:creationId xmlns:p14="http://schemas.microsoft.com/office/powerpoint/2010/main" val="36920019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grpSp>
        <p:nvGrpSpPr>
          <p:cNvPr id="6" name="Group 5">
            <a:extLst>
              <a:ext uri="{FF2B5EF4-FFF2-40B4-BE49-F238E27FC236}">
                <a16:creationId xmlns:a16="http://schemas.microsoft.com/office/drawing/2014/main" id="{844215C1-A322-9224-AB9B-D93D9119358C}"/>
              </a:ext>
            </a:extLst>
          </p:cNvPr>
          <p:cNvGrpSpPr/>
          <p:nvPr/>
        </p:nvGrpSpPr>
        <p:grpSpPr>
          <a:xfrm>
            <a:off x="856122" y="1863101"/>
            <a:ext cx="4336172" cy="4319911"/>
            <a:chOff x="856122" y="1863101"/>
            <a:chExt cx="4336172" cy="4319911"/>
          </a:xfrm>
        </p:grpSpPr>
        <p:pic>
          <p:nvPicPr>
            <p:cNvPr id="3" name="Picture 14">
              <a:extLst>
                <a:ext uri="{FF2B5EF4-FFF2-40B4-BE49-F238E27FC236}">
                  <a16:creationId xmlns:a16="http://schemas.microsoft.com/office/drawing/2014/main" id="{A458ABCB-78E4-0034-5DBA-5CE4889CC662}"/>
                </a:ext>
              </a:extLst>
            </p:cNvPr>
            <p:cNvPicPr>
              <a:picLocks noChangeAspect="1"/>
            </p:cNvPicPr>
            <p:nvPr/>
          </p:nvPicPr>
          <p:blipFill>
            <a:blip r:embed="rId3"/>
            <a:srcRect/>
            <a:stretch>
              <a:fillRect/>
            </a:stretch>
          </p:blipFill>
          <p:spPr>
            <a:xfrm>
              <a:off x="856122" y="1863101"/>
              <a:ext cx="4336172" cy="3257550"/>
            </a:xfrm>
            <a:prstGeom prst="rect">
              <a:avLst/>
            </a:prstGeom>
          </p:spPr>
        </p:pic>
        <p:pic>
          <p:nvPicPr>
            <p:cNvPr id="4" name="Picture 23">
              <a:extLst>
                <a:ext uri="{FF2B5EF4-FFF2-40B4-BE49-F238E27FC236}">
                  <a16:creationId xmlns:a16="http://schemas.microsoft.com/office/drawing/2014/main" id="{E091F7E0-9CF2-7D66-4030-1B3EAF0C0A3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1235" y="5078730"/>
              <a:ext cx="4180205" cy="1104282"/>
            </a:xfrm>
            <a:prstGeom prst="rect">
              <a:avLst/>
            </a:prstGeom>
          </p:spPr>
        </p:pic>
        <p:sp>
          <p:nvSpPr>
            <p:cNvPr id="5" name="TextBox 4">
              <a:extLst>
                <a:ext uri="{FF2B5EF4-FFF2-40B4-BE49-F238E27FC236}">
                  <a16:creationId xmlns:a16="http://schemas.microsoft.com/office/drawing/2014/main" id="{AF8490E3-ABE0-08A0-6301-7AEC4A77874C}"/>
                </a:ext>
              </a:extLst>
            </p:cNvPr>
            <p:cNvSpPr txBox="1"/>
            <p:nvPr/>
          </p:nvSpPr>
          <p:spPr>
            <a:xfrm>
              <a:off x="1513840" y="5273040"/>
              <a:ext cx="3383280" cy="646331"/>
            </a:xfrm>
            <a:prstGeom prst="rect">
              <a:avLst/>
            </a:prstGeom>
            <a:noFill/>
          </p:spPr>
          <p:txBody>
            <a:bodyPr wrap="square" rtlCol="0">
              <a:spAutoFit/>
            </a:bodyPr>
            <a:lstStyle/>
            <a:p>
              <a:pPr algn="ctr"/>
              <a:r>
                <a:rPr lang="en-US" sz="3600" b="1" dirty="0" err="1">
                  <a:solidFill>
                    <a:srgbClr val="FF0000"/>
                  </a:solidFill>
                </a:rPr>
                <a:t>Thảo</a:t>
              </a:r>
              <a:r>
                <a:rPr lang="en-US" sz="3600" b="1" dirty="0">
                  <a:solidFill>
                    <a:srgbClr val="FF0000"/>
                  </a:solidFill>
                </a:rPr>
                <a:t> </a:t>
              </a:r>
              <a:r>
                <a:rPr lang="en-US" sz="3600" b="1" dirty="0" err="1">
                  <a:solidFill>
                    <a:srgbClr val="FF0000"/>
                  </a:solidFill>
                </a:rPr>
                <a:t>luận</a:t>
              </a:r>
              <a:r>
                <a:rPr lang="en-US" sz="3600" b="1" dirty="0">
                  <a:solidFill>
                    <a:srgbClr val="FF0000"/>
                  </a:solidFill>
                </a:rPr>
                <a:t> </a:t>
              </a:r>
              <a:r>
                <a:rPr lang="en-US" sz="3600" b="1" dirty="0" err="1">
                  <a:solidFill>
                    <a:srgbClr val="FF0000"/>
                  </a:solidFill>
                </a:rPr>
                <a:t>nhóm</a:t>
              </a:r>
              <a:endParaRPr lang="en-US" sz="3600" b="1" dirty="0">
                <a:solidFill>
                  <a:srgbClr val="FF0000"/>
                </a:solidFill>
              </a:endParaRPr>
            </a:p>
          </p:txBody>
        </p:sp>
      </p:grpSp>
      <p:pic>
        <p:nvPicPr>
          <p:cNvPr id="7" name="Picture 12">
            <a:extLst>
              <a:ext uri="{FF2B5EF4-FFF2-40B4-BE49-F238E27FC236}">
                <a16:creationId xmlns:a16="http://schemas.microsoft.com/office/drawing/2014/main" id="{5D2FBF89-3C81-F08E-608C-7DFEF8A9692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83157" y="993256"/>
            <a:ext cx="6307804" cy="2471304"/>
          </a:xfrm>
          <a:prstGeom prst="rect">
            <a:avLst/>
          </a:prstGeom>
        </p:spPr>
      </p:pic>
      <p:sp>
        <p:nvSpPr>
          <p:cNvPr id="8" name="TextBox 7">
            <a:extLst>
              <a:ext uri="{FF2B5EF4-FFF2-40B4-BE49-F238E27FC236}">
                <a16:creationId xmlns:a16="http://schemas.microsoft.com/office/drawing/2014/main" id="{4A3ED9B8-9358-34D9-50EB-15AE6D8A16BE}"/>
              </a:ext>
            </a:extLst>
          </p:cNvPr>
          <p:cNvSpPr txBox="1"/>
          <p:nvPr/>
        </p:nvSpPr>
        <p:spPr>
          <a:xfrm>
            <a:off x="5811520" y="1229360"/>
            <a:ext cx="5537200" cy="2062103"/>
          </a:xfrm>
          <a:prstGeom prst="rect">
            <a:avLst/>
          </a:prstGeom>
          <a:noFill/>
        </p:spPr>
        <p:txBody>
          <a:bodyPr wrap="square" rtlCol="0">
            <a:spAutoFit/>
          </a:bodyPr>
          <a:lstStyle/>
          <a:p>
            <a:pPr algn="ctr"/>
            <a:r>
              <a:rPr lang="en-US" sz="3200" dirty="0" err="1"/>
              <a:t>Thảo</a:t>
            </a:r>
            <a:r>
              <a:rPr lang="en-US" sz="3200" dirty="0"/>
              <a:t> </a:t>
            </a:r>
            <a:r>
              <a:rPr lang="en-US" sz="3200" dirty="0" err="1"/>
              <a:t>luận</a:t>
            </a:r>
            <a:r>
              <a:rPr lang="en-US" sz="3200" dirty="0"/>
              <a:t> </a:t>
            </a:r>
            <a:r>
              <a:rPr lang="en-US" sz="3200" dirty="0" err="1"/>
              <a:t>về</a:t>
            </a:r>
            <a:r>
              <a:rPr lang="en-US" sz="3200" dirty="0"/>
              <a:t> </a:t>
            </a:r>
            <a:r>
              <a:rPr lang="en-US" sz="3200" dirty="0" err="1"/>
              <a:t>những</a:t>
            </a:r>
            <a:r>
              <a:rPr lang="en-US" sz="3200" dirty="0"/>
              <a:t> </a:t>
            </a:r>
            <a:r>
              <a:rPr lang="en-US" sz="3200" dirty="0" err="1"/>
              <a:t>hoạt</a:t>
            </a:r>
            <a:r>
              <a:rPr lang="en-US" sz="3200" dirty="0"/>
              <a:t> </a:t>
            </a:r>
            <a:r>
              <a:rPr lang="en-US" sz="3200" dirty="0" err="1"/>
              <a:t>động</a:t>
            </a:r>
            <a:r>
              <a:rPr lang="en-US" sz="3200" dirty="0"/>
              <a:t> </a:t>
            </a:r>
            <a:r>
              <a:rPr lang="en-US" sz="3200" dirty="0" err="1"/>
              <a:t>em</a:t>
            </a:r>
            <a:r>
              <a:rPr lang="en-US" sz="3200" dirty="0"/>
              <a:t> </a:t>
            </a:r>
            <a:r>
              <a:rPr lang="en-US" sz="3200" dirty="0" err="1"/>
              <a:t>cùng</a:t>
            </a:r>
            <a:r>
              <a:rPr lang="en-US" sz="3200" dirty="0"/>
              <a:t> </a:t>
            </a:r>
            <a:r>
              <a:rPr lang="en-US" sz="3200" dirty="0" err="1"/>
              <a:t>gia</a:t>
            </a:r>
            <a:r>
              <a:rPr lang="en-US" sz="3200" dirty="0"/>
              <a:t> </a:t>
            </a:r>
            <a:r>
              <a:rPr lang="en-US" sz="3200" dirty="0" err="1"/>
              <a:t>đình</a:t>
            </a:r>
            <a:r>
              <a:rPr lang="en-US" sz="3200" dirty="0"/>
              <a:t> </a:t>
            </a:r>
            <a:r>
              <a:rPr lang="en-US" sz="3200" dirty="0" err="1"/>
              <a:t>làm</a:t>
            </a:r>
            <a:r>
              <a:rPr lang="en-US" sz="3200" dirty="0"/>
              <a:t> </a:t>
            </a:r>
            <a:r>
              <a:rPr lang="en-US" sz="3200" dirty="0" err="1"/>
              <a:t>vào</a:t>
            </a:r>
            <a:r>
              <a:rPr lang="en-US" sz="3200" dirty="0"/>
              <a:t> </a:t>
            </a:r>
            <a:r>
              <a:rPr lang="en-US" sz="3200" dirty="0" err="1"/>
              <a:t>ngày</a:t>
            </a:r>
            <a:r>
              <a:rPr lang="en-US" sz="3200" dirty="0"/>
              <a:t> </a:t>
            </a:r>
            <a:r>
              <a:rPr lang="en-US" sz="3200" dirty="0" err="1"/>
              <a:t>cuối</a:t>
            </a:r>
            <a:r>
              <a:rPr lang="en-US" sz="3200" dirty="0"/>
              <a:t> </a:t>
            </a:r>
            <a:r>
              <a:rPr lang="en-US" sz="3200" dirty="0" err="1"/>
              <a:t>tuần</a:t>
            </a:r>
            <a:r>
              <a:rPr lang="en-US" sz="3200" dirty="0"/>
              <a:t> </a:t>
            </a:r>
            <a:r>
              <a:rPr lang="en-US" sz="3200" dirty="0" err="1"/>
              <a:t>để</a:t>
            </a:r>
            <a:r>
              <a:rPr lang="en-US" sz="3200" dirty="0"/>
              <a:t> </a:t>
            </a:r>
            <a:r>
              <a:rPr lang="en-US" sz="3200" dirty="0" err="1"/>
              <a:t>tạo</a:t>
            </a:r>
            <a:r>
              <a:rPr lang="en-US" sz="3200" dirty="0"/>
              <a:t> </a:t>
            </a:r>
            <a:r>
              <a:rPr lang="en-US" sz="3200" dirty="0" err="1"/>
              <a:t>không</a:t>
            </a:r>
            <a:r>
              <a:rPr lang="en-US" sz="3200" dirty="0"/>
              <a:t> </a:t>
            </a:r>
            <a:r>
              <a:rPr lang="en-US" sz="3200" dirty="0" err="1"/>
              <a:t>khí</a:t>
            </a:r>
            <a:r>
              <a:rPr lang="en-US" sz="3200" dirty="0"/>
              <a:t> </a:t>
            </a:r>
            <a:r>
              <a:rPr lang="en-US" sz="3200" dirty="0" err="1"/>
              <a:t>vui</a:t>
            </a:r>
            <a:r>
              <a:rPr lang="en-US" sz="3200" dirty="0"/>
              <a:t> </a:t>
            </a:r>
            <a:r>
              <a:rPr lang="en-US" sz="3200" dirty="0" err="1"/>
              <a:t>vẻ</a:t>
            </a:r>
            <a:r>
              <a:rPr lang="en-US" sz="3200" dirty="0"/>
              <a:t>, </a:t>
            </a:r>
            <a:r>
              <a:rPr lang="en-US" sz="3200" dirty="0" err="1"/>
              <a:t>đầm</a:t>
            </a:r>
            <a:r>
              <a:rPr lang="en-US" sz="3200" dirty="0"/>
              <a:t> </a:t>
            </a:r>
            <a:r>
              <a:rPr lang="en-US" sz="3200" dirty="0" err="1"/>
              <a:t>ấm</a:t>
            </a:r>
            <a:r>
              <a:rPr lang="en-US" sz="3200" dirty="0"/>
              <a:t>.</a:t>
            </a:r>
          </a:p>
        </p:txBody>
      </p:sp>
    </p:spTree>
    <p:extLst>
      <p:ext uri="{BB962C8B-B14F-4D97-AF65-F5344CB8AC3E}">
        <p14:creationId xmlns:p14="http://schemas.microsoft.com/office/powerpoint/2010/main" val="40055987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5" name="Picture 4">
            <a:extLst>
              <a:ext uri="{FF2B5EF4-FFF2-40B4-BE49-F238E27FC236}">
                <a16:creationId xmlns:a16="http://schemas.microsoft.com/office/drawing/2014/main" id="{0145F82B-1A3D-D0C3-E9D2-0A7BC675C9C8}"/>
              </a:ext>
            </a:extLst>
          </p:cNvPr>
          <p:cNvPicPr>
            <a:picLocks noChangeAspect="1"/>
          </p:cNvPicPr>
          <p:nvPr/>
        </p:nvPicPr>
        <p:blipFill>
          <a:blip r:embed="rId3"/>
          <a:stretch>
            <a:fillRect/>
          </a:stretch>
        </p:blipFill>
        <p:spPr>
          <a:xfrm>
            <a:off x="736282" y="1433194"/>
            <a:ext cx="10275816" cy="2488565"/>
          </a:xfrm>
          <a:prstGeom prst="rect">
            <a:avLst/>
          </a:prstGeom>
        </p:spPr>
      </p:pic>
    </p:spTree>
    <p:extLst>
      <p:ext uri="{BB962C8B-B14F-4D97-AF65-F5344CB8AC3E}">
        <p14:creationId xmlns:p14="http://schemas.microsoft.com/office/powerpoint/2010/main" val="29917274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2" name="Picture 1">
            <a:extLst>
              <a:ext uri="{FF2B5EF4-FFF2-40B4-BE49-F238E27FC236}">
                <a16:creationId xmlns:a16="http://schemas.microsoft.com/office/drawing/2014/main" id="{A8543BD7-A8DC-3D3D-58D5-4EDFC1118E2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5893" y="2781591"/>
            <a:ext cx="4243349" cy="4243349"/>
          </a:xfrm>
          <a:prstGeom prst="rect">
            <a:avLst/>
          </a:prstGeom>
        </p:spPr>
      </p:pic>
      <p:pic>
        <p:nvPicPr>
          <p:cNvPr id="3" name="Picture 29">
            <a:extLst>
              <a:ext uri="{FF2B5EF4-FFF2-40B4-BE49-F238E27FC236}">
                <a16:creationId xmlns:a16="http://schemas.microsoft.com/office/drawing/2014/main" id="{A0EA6E30-A0FC-073A-4F45-07EA9D6785E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55420" y="416560"/>
            <a:ext cx="9862820" cy="2905760"/>
          </a:xfrm>
          <a:prstGeom prst="rect">
            <a:avLst/>
          </a:prstGeom>
        </p:spPr>
      </p:pic>
      <p:sp>
        <p:nvSpPr>
          <p:cNvPr id="4" name="TextBox 3">
            <a:extLst>
              <a:ext uri="{FF2B5EF4-FFF2-40B4-BE49-F238E27FC236}">
                <a16:creationId xmlns:a16="http://schemas.microsoft.com/office/drawing/2014/main" id="{884219B8-7850-511C-4B14-BDBC8D6F811B}"/>
              </a:ext>
            </a:extLst>
          </p:cNvPr>
          <p:cNvSpPr txBox="1"/>
          <p:nvPr/>
        </p:nvSpPr>
        <p:spPr>
          <a:xfrm>
            <a:off x="1757680" y="538480"/>
            <a:ext cx="8859520" cy="2308324"/>
          </a:xfrm>
          <a:prstGeom prst="rect">
            <a:avLst/>
          </a:prstGeom>
          <a:noFill/>
        </p:spPr>
        <p:txBody>
          <a:bodyPr wrap="square" rtlCol="0">
            <a:spAutoFit/>
          </a:bodyPr>
          <a:lstStyle/>
          <a:p>
            <a:pPr algn="just"/>
            <a:r>
              <a:rPr lang="vi-VN" sz="2400" dirty="0">
                <a:solidFill>
                  <a:srgbClr val="FF0000"/>
                </a:solidFill>
              </a:rPr>
              <a:t>Những hoạt động HS có thể làm cùng gia đình vào ngày cuối tuần để tạo nên không khí vui vẻ, đầm ấm như: </a:t>
            </a:r>
            <a:r>
              <a:rPr lang="vi-VN" sz="2400" i="1" dirty="0">
                <a:solidFill>
                  <a:srgbClr val="FF0000"/>
                </a:solidFill>
              </a:rPr>
              <a:t>cùng đi thăm ông bà, họ hàng, cùng đi mua sắm, cùng đi dã ngoại, cùng xem phim, cùng đọc sách, cùng dọn dẹp, trang hoàng nhà cửa, cùng làm vườn, cùng nấu ăn, cùng đi xem biểu diễn nghệ thuật hoặc thi đấu thể thao,..</a:t>
            </a:r>
            <a:endParaRPr lang="en-US" sz="2400" i="1" dirty="0">
              <a:solidFill>
                <a:srgbClr val="FF0000"/>
              </a:solidFill>
            </a:endParaRPr>
          </a:p>
        </p:txBody>
      </p:sp>
    </p:spTree>
    <p:extLst>
      <p:ext uri="{BB962C8B-B14F-4D97-AF65-F5344CB8AC3E}">
        <p14:creationId xmlns:p14="http://schemas.microsoft.com/office/powerpoint/2010/main" val="1864875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786</TotalTime>
  <Words>276</Words>
  <Application>Microsoft Office PowerPoint</Application>
  <PresentationFormat>Widescreen</PresentationFormat>
  <Paragraphs>14</Paragraphs>
  <Slides>14</Slides>
  <Notes>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#9Slide02 Noi dung dai</vt:lpstr>
      <vt:lpstr>Arial</vt:lpstr>
      <vt:lpstr>Calibri</vt:lpstr>
      <vt:lpstr>Cambria</vt:lpstr>
      <vt:lpstr>Times New Roman</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ngoc</cp:lastModifiedBy>
  <cp:revision>83</cp:revision>
  <dcterms:created xsi:type="dcterms:W3CDTF">2023-07-30T09:09:34Z</dcterms:created>
  <dcterms:modified xsi:type="dcterms:W3CDTF">2025-02-03T01:46:31Z</dcterms:modified>
  <cp:category>9Slide.vn</cp:category>
</cp:coreProperties>
</file>