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49" r:id="rId2"/>
    <p:sldId id="306" r:id="rId3"/>
    <p:sldId id="307" r:id="rId4"/>
    <p:sldId id="451" r:id="rId5"/>
    <p:sldId id="292" r:id="rId6"/>
    <p:sldId id="309" r:id="rId7"/>
    <p:sldId id="310" r:id="rId8"/>
    <p:sldId id="311" r:id="rId9"/>
    <p:sldId id="312" r:id="rId10"/>
    <p:sldId id="313" r:id="rId11"/>
    <p:sldId id="338" r:id="rId12"/>
    <p:sldId id="452" r:id="rId13"/>
    <p:sldId id="337" r:id="rId14"/>
    <p:sldId id="336" r:id="rId15"/>
    <p:sldId id="453" r:id="rId16"/>
    <p:sldId id="454" r:id="rId17"/>
    <p:sldId id="341" r:id="rId18"/>
    <p:sldId id="455" r:id="rId19"/>
    <p:sldId id="456" r:id="rId20"/>
    <p:sldId id="457" r:id="rId21"/>
    <p:sldId id="458" r:id="rId22"/>
    <p:sldId id="301" r:id="rId23"/>
    <p:sldId id="302"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53" autoAdjust="0"/>
  </p:normalViewPr>
  <p:slideViewPr>
    <p:cSldViewPr snapToGrid="0">
      <p:cViewPr varScale="1">
        <p:scale>
          <a:sx n="88" d="100"/>
          <a:sy n="88" d="100"/>
        </p:scale>
        <p:origin x="23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2025/2/6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5</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21.gi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latin typeface="Times New Roman" panose="02020603050405020304" pitchFamily="18" charset="0"/>
                <a:cs typeface="Times New Roman" panose="02020603050405020304" pitchFamily="18" charset="0"/>
              </a:rPr>
              <a:t>Đọc</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thông</a:t>
            </a:r>
            <a:r>
              <a:rPr lang="en-US" sz="3600" b="1" dirty="0">
                <a:solidFill>
                  <a:srgbClr val="000066"/>
                </a:solidFill>
                <a:latin typeface="Times New Roman" panose="02020603050405020304" pitchFamily="18" charset="0"/>
                <a:cs typeface="Times New Roman" panose="02020603050405020304" pitchFamily="18" charset="0"/>
              </a:rPr>
              <a:t> tin </a:t>
            </a:r>
            <a:r>
              <a:rPr lang="en-US" sz="3600" b="1" dirty="0" err="1">
                <a:solidFill>
                  <a:srgbClr val="000066"/>
                </a:solidFill>
                <a:latin typeface="Times New Roman" panose="02020603050405020304" pitchFamily="18" charset="0"/>
                <a:cs typeface="Times New Roman" panose="02020603050405020304" pitchFamily="18" charset="0"/>
              </a:rPr>
              <a:t>trong</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bài</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và</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trả</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lời</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câu</a:t>
            </a:r>
            <a:r>
              <a:rPr lang="en-US" sz="3600" b="1" dirty="0">
                <a:solidFill>
                  <a:srgbClr val="000066"/>
                </a:solidFill>
                <a:latin typeface="Times New Roman" panose="02020603050405020304" pitchFamily="18" charset="0"/>
                <a:cs typeface="Times New Roman" panose="02020603050405020304" pitchFamily="18" charset="0"/>
              </a:rPr>
              <a:t> </a:t>
            </a:r>
            <a:r>
              <a:rPr lang="en-US" sz="3600" b="1" dirty="0" err="1">
                <a:solidFill>
                  <a:srgbClr val="000066"/>
                </a:solidFill>
                <a:latin typeface="Times New Roman" panose="02020603050405020304" pitchFamily="18" charset="0"/>
                <a:cs typeface="Times New Roman" panose="02020603050405020304" pitchFamily="18" charset="0"/>
              </a:rPr>
              <a:t>hỏi</a:t>
            </a:r>
            <a:r>
              <a:rPr lang="en-US" sz="3600" b="1" dirty="0">
                <a:solidFill>
                  <a:srgbClr val="000066"/>
                </a:solidFill>
                <a:latin typeface="Times New Roman" panose="02020603050405020304" pitchFamily="18" charset="0"/>
                <a:cs typeface="Times New Roman" panose="02020603050405020304" pitchFamily="18" charset="0"/>
              </a:rPr>
              <a:t>:</a:t>
            </a:r>
          </a:p>
          <a:p>
            <a:pPr marL="457200" lvl="0" indent="-457200" algn="just" defTabSz="914446">
              <a:buFont typeface="Arial" panose="020B0604020202020204" pitchFamily="34" charset="0"/>
              <a:buChar char="•"/>
              <a:defRPr/>
            </a:pPr>
            <a:r>
              <a:rPr lang="en-US" sz="3600" dirty="0" err="1">
                <a:solidFill>
                  <a:srgbClr val="000066"/>
                </a:solidFill>
                <a:latin typeface="Times New Roman" panose="02020603050405020304" pitchFamily="18" charset="0"/>
                <a:cs typeface="Times New Roman" panose="02020603050405020304" pitchFamily="18" charset="0"/>
              </a:rPr>
              <a:t>Kể</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tên</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một</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số</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thắng</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lợi</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tiêu</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biểu</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trong</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Cách</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mạng</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tháng</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Tám</a:t>
            </a:r>
            <a:r>
              <a:rPr lang="en-US" sz="3600" dirty="0">
                <a:solidFill>
                  <a:srgbClr val="000066"/>
                </a:solidFill>
                <a:latin typeface="Times New Roman" panose="02020603050405020304" pitchFamily="18" charset="0"/>
                <a:cs typeface="Times New Roman" panose="02020603050405020304" pitchFamily="18" charset="0"/>
              </a:rPr>
              <a:t> </a:t>
            </a:r>
            <a:r>
              <a:rPr lang="en-US" sz="3600" dirty="0" err="1">
                <a:solidFill>
                  <a:srgbClr val="000066"/>
                </a:solidFill>
                <a:latin typeface="Times New Roman" panose="02020603050405020304" pitchFamily="18" charset="0"/>
                <a:cs typeface="Times New Roman" panose="02020603050405020304" pitchFamily="18" charset="0"/>
              </a:rPr>
              <a:t>năm</a:t>
            </a:r>
            <a:r>
              <a:rPr lang="en-US" sz="3600" dirty="0">
                <a:solidFill>
                  <a:srgbClr val="000066"/>
                </a:solidFill>
                <a:latin typeface="Times New Roman" panose="02020603050405020304" pitchFamily="18" charset="0"/>
                <a:cs typeface="Times New Roman" panose="02020603050405020304" pitchFamily="18" charset="0"/>
              </a:rPr>
              <a:t> 1945. </a:t>
            </a:r>
            <a:endParaRPr kumimoji="0" lang="en-US" sz="4800"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Một</a:t>
            </a:r>
            <a:r>
              <a:rPr lang="en-US" sz="40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số</a:t>
            </a:r>
            <a:r>
              <a:rPr lang="en-US" sz="40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thắng</a:t>
            </a:r>
            <a:r>
              <a:rPr lang="en-US" sz="40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lợi</a:t>
            </a:r>
            <a:r>
              <a:rPr lang="en-US" sz="40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tiêu</a:t>
            </a:r>
            <a:r>
              <a:rPr lang="en-US" sz="40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biểu</a:t>
            </a:r>
            <a:r>
              <a:rPr lang="en-US" sz="40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a:t>
            </a:r>
            <a:endParaRPr lang="en-US" sz="36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Rectangle: Diagonal Corners Rounded 12">
            <a:extLst>
              <a:ext uri="{FF2B5EF4-FFF2-40B4-BE49-F238E27FC236}">
                <a16:creationId xmlns=""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mj-lt"/>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mj-lt"/>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mj-lt"/>
                <a:ea typeface="Cambria" panose="02040503050406030204" pitchFamily="18" charset="0"/>
                <a:cs typeface="Times New Roman" panose="02020603050405020304" pitchFamily="18" charset="0"/>
              </a:rPr>
              <a:t>Chính quyền cách mạng ra mắt nhân dân.</a:t>
            </a:r>
            <a:endParaRPr lang="en-US" sz="3600" dirty="0">
              <a:latin typeface="+mj-lt"/>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mj-lt"/>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mj-lt"/>
                <a:ea typeface="Cambria" panose="02040503050406030204" pitchFamily="18" charset="0"/>
                <a:cs typeface="Times New Roman" panose="02020603050405020304" pitchFamily="18" charset="0"/>
              </a:rPr>
              <a:t> </a:t>
            </a:r>
            <a:endParaRPr lang="en-US" sz="3200" dirty="0">
              <a:latin typeface="+mj-lt"/>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mj-lt"/>
                <a:ea typeface="Cambria" panose="02040503050406030204" pitchFamily="18" charset="0"/>
                <a:cs typeface="Times New Roman" panose="02020603050405020304" pitchFamily="18" charset="0"/>
              </a:rPr>
              <a:t>Tỏa đi chiếm các công sở.</a:t>
            </a:r>
            <a:endParaRPr lang="en-US" sz="4000" dirty="0">
              <a:latin typeface="+mj-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latin typeface="Times New Roman" panose="02020603050405020304" pitchFamily="18" charset="0"/>
                <a:cs typeface="Times New Roman" panose="02020603050405020304" pitchFamily="18" charset="0"/>
              </a:rPr>
              <a:t>Kể</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lại</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một</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sự</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kiện</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diễn</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ra</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trong</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Cách</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mạng</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tháng</a:t>
            </a:r>
            <a:r>
              <a:rPr lang="en-US" sz="4000" b="1" dirty="0">
                <a:solidFill>
                  <a:srgbClr val="000066"/>
                </a:solidFill>
                <a:latin typeface="Times New Roman" panose="02020603050405020304" pitchFamily="18" charset="0"/>
                <a:cs typeface="Times New Roman" panose="02020603050405020304" pitchFamily="18" charset="0"/>
              </a:rPr>
              <a:t> </a:t>
            </a:r>
            <a:r>
              <a:rPr lang="en-US" sz="4000" b="1" dirty="0" err="1">
                <a:solidFill>
                  <a:srgbClr val="000066"/>
                </a:solidFill>
                <a:latin typeface="Times New Roman" panose="02020603050405020304" pitchFamily="18" charset="0"/>
                <a:cs typeface="Times New Roman" panose="02020603050405020304" pitchFamily="18" charset="0"/>
              </a:rPr>
              <a:t>Tám</a:t>
            </a:r>
            <a:r>
              <a:rPr lang="en-US" sz="4000" b="1" dirty="0">
                <a:solidFill>
                  <a:srgbClr val="000066"/>
                </a:solidFill>
                <a:latin typeface="Times New Roman" panose="02020603050405020304" pitchFamily="18" charset="0"/>
                <a:cs typeface="Times New Roman" panose="02020603050405020304" pitchFamily="18" charset="0"/>
              </a:rPr>
              <a:t> ở Hà </a:t>
            </a:r>
            <a:r>
              <a:rPr lang="en-US" sz="4000" b="1" dirty="0" err="1">
                <a:solidFill>
                  <a:srgbClr val="000066"/>
                </a:solidFill>
                <a:latin typeface="Times New Roman" panose="02020603050405020304" pitchFamily="18" charset="0"/>
                <a:cs typeface="Times New Roman" panose="02020603050405020304" pitchFamily="18" charset="0"/>
              </a:rPr>
              <a:t>Nội</a:t>
            </a:r>
            <a:r>
              <a:rPr lang="en-US" sz="4000" b="1" dirty="0">
                <a:solidFill>
                  <a:srgbClr val="000066"/>
                </a:solidFill>
                <a:latin typeface="Times New Roman" panose="02020603050405020304" pitchFamily="18" charset="0"/>
                <a:cs typeface="Times New Roman" panose="02020603050405020304" pitchFamily="18" charset="0"/>
              </a:rPr>
              <a:t>.</a:t>
            </a:r>
            <a:endParaRPr kumimoji="0" lang="en-US" sz="5400" b="0"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2800" b="1" i="1" dirty="0">
                  <a:solidFill>
                    <a:srgbClr val="FF0000"/>
                  </a:solidFill>
                  <a:effectLst/>
                  <a:latin typeface="+mj-lt"/>
                  <a:ea typeface="Cambria" panose="02040503050406030204" pitchFamily="18" charset="0"/>
                  <a:cs typeface="Times New Roman" panose="02020603050405020304" pitchFamily="18" charset="0"/>
                </a:rPr>
                <a:t>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mj-lt"/>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mj-lt"/>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mj-lt"/>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Kể</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lại</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một</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kiện</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diễn</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ra</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trong</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Cách</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mạng</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tháng</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Tám</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 ở </a:t>
            </a:r>
            <a:r>
              <a:rPr kumimoji="0" lang="en-US" sz="4000" b="1" i="0" u="none" strike="noStrike" kern="1200" cap="none" spc="0" normalizeH="0" baseline="0" noProof="0" dirty="0" err="1">
                <a:ln>
                  <a:noFill/>
                </a:ln>
                <a:solidFill>
                  <a:srgbClr val="000066"/>
                </a:solidFill>
                <a:effectLst/>
                <a:uLnTx/>
                <a:uFillTx/>
                <a:latin typeface="Times New Roman" panose="02020603050405020304" pitchFamily="18" charset="0"/>
                <a:cs typeface="Times New Roman" panose="02020603050405020304" pitchFamily="18" charset="0"/>
              </a:rPr>
              <a:t>Sài</a:t>
            </a:r>
            <a:r>
              <a:rPr kumimoji="0" lang="en-US" sz="4000" b="1" i="0" u="none" strike="noStrike" kern="1200" cap="none" spc="0" normalizeH="0" noProof="0" dirty="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000066"/>
                </a:solidFill>
                <a:effectLst/>
                <a:uLnTx/>
                <a:uFillTx/>
                <a:latin typeface="Times New Roman" panose="02020603050405020304" pitchFamily="18" charset="0"/>
                <a:cs typeface="Times New Roman" panose="02020603050405020304" pitchFamily="18" charset="0"/>
              </a:rPr>
              <a:t>Gòn</a:t>
            </a:r>
            <a:r>
              <a:rPr kumimoji="0" lang="en-US" sz="4000" b="1"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rPr>
              <a:t>.</a:t>
            </a:r>
            <a:endParaRPr kumimoji="0" lang="en-US" sz="5400" b="0" i="0" u="none" strike="noStrike" kern="1200" cap="none" spc="0" normalizeH="0" baseline="0" noProof="0" dirty="0">
              <a:ln>
                <a:noFill/>
              </a:ln>
              <a:solidFill>
                <a:srgbClr val="000066"/>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mj-lt"/>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mj-lt"/>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mj-lt"/>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mj-lt"/>
                <a:ea typeface="Cambria" panose="02040503050406030204" pitchFamily="18" charset="0"/>
              </a:rPr>
              <a:t>Thắng lợi ở Hà Nội, Huế, Sài Gòn đã có tác dụng gì đối với cuộc Tổng khởi nghĩa trong cả nước?</a:t>
            </a:r>
            <a:endParaRPr lang="en-US" sz="3600" dirty="0">
              <a:effectLst/>
              <a:latin typeface="+mj-lt"/>
              <a:ea typeface="Cambria" panose="02040503050406030204" pitchFamily="18" charset="0"/>
            </a:endParaRPr>
          </a:p>
        </p:txBody>
      </p:sp>
      <p:pic>
        <p:nvPicPr>
          <p:cNvPr id="3" name="Picture 2">
            <a:hlinkClick r:id="" action="ppaction://noaction"/>
            <a:extLst>
              <a:ext uri="{FF2B5EF4-FFF2-40B4-BE49-F238E27FC236}">
                <a16:creationId xmlns=""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 xmlns:a16="http://schemas.microsoft.com/office/drawing/2014/main" id="{F3C96D8C-E6BD-4394-86EC-80255C380064}"/>
              </a:ext>
            </a:extLst>
          </p:cNvPr>
          <p:cNvSpPr txBox="1">
            <a:spLocks noChangeArrowheads="1"/>
          </p:cNvSpPr>
          <p:nvPr/>
        </p:nvSpPr>
        <p:spPr bwMode="auto">
          <a:xfrm>
            <a:off x="1187507" y="1166842"/>
            <a:ext cx="10210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mj-lt"/>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mj-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 xmlns:a16="http://schemas.microsoft.com/office/drawing/2014/main" id="{F3C96D8C-E6BD-4394-86EC-80255C380064}"/>
              </a:ext>
            </a:extLst>
          </p:cNvPr>
          <p:cNvSpPr txBox="1">
            <a:spLocks noChangeArrowheads="1"/>
          </p:cNvSpPr>
          <p:nvPr/>
        </p:nvSpPr>
        <p:spPr bwMode="auto">
          <a:xfrm>
            <a:off x="613505" y="1953564"/>
            <a:ext cx="11115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Sưu tầm một số tư liệu (câu chuyện, văn bản, tranh ảnh..) kể lại được thắng lợi ở một số địa phương lớn Hà Nội, Huế, Sài Gòn….trong Cách mạng Tháng Tám năm 1945.</a:t>
            </a:r>
          </a:p>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Kể lại được một số câu chuyện về Hồ Chí Minh khi hoạt động ở Pác Pó, Tân Trào khi viết và đọc Tuyên ngôc Độc lập, chuyện về Kim Đồng, Võ Nguyên Giáp.</a:t>
            </a:r>
          </a:p>
        </p:txBody>
      </p:sp>
      <p:pic>
        <p:nvPicPr>
          <p:cNvPr id="2" name="Picture 1">
            <a:extLst>
              <a:ext uri="{FF2B5EF4-FFF2-40B4-BE49-F238E27FC236}">
                <a16:creationId xmlns="" xmlns:a16="http://schemas.microsoft.com/office/drawing/2014/main" id="{EE48B460-8328-0850-20ED-890B3653D2CF}"/>
              </a:ext>
            </a:extLst>
          </p:cNvPr>
          <p:cNvPicPr>
            <a:picLocks noChangeAspect="1"/>
          </p:cNvPicPr>
          <p:nvPr/>
        </p:nvPicPr>
        <p:blipFill>
          <a:blip r:embed="rId5"/>
          <a:stretch>
            <a:fillRect/>
          </a:stretch>
        </p:blipFill>
        <p:spPr>
          <a:xfrm>
            <a:off x="2654494" y="758887"/>
            <a:ext cx="7248772" cy="1499746"/>
          </a:xfrm>
          <a:prstGeom prst="rect">
            <a:avLst/>
          </a:prstGeom>
        </p:spPr>
      </p:pic>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Times New Roman" panose="02020603050405020304" pitchFamily="18" charset="0"/>
                <a:ea typeface="Cambria" panose="02040503050406030204" pitchFamily="18" charset="0"/>
                <a:cs typeface="Times New Roman" panose="02020603050405020304" pitchFamily="18" charset="0"/>
              </a:rPr>
              <a:t>T</a:t>
            </a:r>
            <a:r>
              <a:rPr lang="vi-VN" sz="4000" b="1" dirty="0">
                <a:solidFill>
                  <a:srgbClr val="333333"/>
                </a:solidFill>
                <a:latin typeface="Times New Roman" panose="02020603050405020304" pitchFamily="18" charset="0"/>
                <a:ea typeface="Cambria" panose="02040503050406030204" pitchFamily="18" charset="0"/>
                <a:cs typeface="Times New Roman" panose="020206030504050203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hlinkClick r:id="" action="ppaction://noaction"/>
            <a:extLst>
              <a:ext uri="{FF2B5EF4-FFF2-40B4-BE49-F238E27FC236}">
                <a16:creationId xmlns=""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Times New Roman" panose="020206030504050203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Times New Roman" panose="020206030504050203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 xmlns:a16="http://schemas.microsoft.com/office/drawing/2014/main" id="{776245DF-0FB0-485E-0148-8B0EEC9B0D43}"/>
              </a:ext>
            </a:extLst>
          </p:cNvPr>
          <p:cNvSpPr txBox="1"/>
          <p:nvPr/>
        </p:nvSpPr>
        <p:spPr>
          <a:xfrm>
            <a:off x="894080" y="914400"/>
            <a:ext cx="5415280" cy="4524315"/>
          </a:xfrm>
          <a:prstGeom prst="rect">
            <a:avLst/>
          </a:prstGeom>
          <a:noFill/>
        </p:spPr>
        <p:txBody>
          <a:bodyPr wrap="square" rtlCol="0">
            <a:spAutoFit/>
          </a:bodyPr>
          <a:lstStyle/>
          <a:p>
            <a:pPr algn="just"/>
            <a:r>
              <a:rPr lang="vi-VN" sz="3200" dirty="0">
                <a:solidFill>
                  <a:srgbClr val="FF0000"/>
                </a:solidFill>
              </a:rPr>
              <a:t>- </a:t>
            </a:r>
            <a:r>
              <a:rPr lang="vi-VN" sz="3200" dirty="0">
                <a:solidFill>
                  <a:srgbClr val="FF0000"/>
                </a:solidFill>
                <a:latin typeface="+mj-lt"/>
              </a:rPr>
              <a:t>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latin typeface="+mj-lt"/>
              </a:rPr>
              <a:t>- Nơi đây lưu giữ những chứng tích và dấu ấn của cách mạng và của Bác Hồ.</a:t>
            </a:r>
            <a:endParaRPr lang="en-US" sz="3200" dirty="0">
              <a:solidFill>
                <a:srgbClr val="FF0000"/>
              </a:solidFill>
              <a:latin typeface="+mj-lt"/>
            </a:endParaRPr>
          </a:p>
        </p:txBody>
      </p:sp>
      <p:pic>
        <p:nvPicPr>
          <p:cNvPr id="3" name="Picture 2" descr="Trải nghiệm Khu di tích quốc gia đặc biệt Pác Bó-Cao Bằng | Báo Dân tộc và  Phát triển">
            <a:extLst>
              <a:ext uri="{FF2B5EF4-FFF2-40B4-BE49-F238E27FC236}">
                <a16:creationId xmlns=""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 xmlns:a16="http://schemas.microsoft.com/office/drawing/2014/main" id="{F3C96D8C-E6BD-4394-86EC-80255C380064}"/>
              </a:ext>
            </a:extLst>
          </p:cNvPr>
          <p:cNvSpPr txBox="1">
            <a:spLocks noChangeArrowheads="1"/>
          </p:cNvSpPr>
          <p:nvPr/>
        </p:nvSpPr>
        <p:spPr bwMode="auto">
          <a:xfrm>
            <a:off x="668867" y="1395730"/>
            <a:ext cx="5167775" cy="3785652"/>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4800" b="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Hoạt động </a:t>
            </a:r>
            <a:r>
              <a:rPr lang="vi-VN" altLang="en-US" sz="4800" b="1" smtClean="0">
                <a:solidFill>
                  <a:srgbClr val="FF0000"/>
                </a:solidFill>
                <a:latin typeface="Times New Roman" panose="02020603050405020304" pitchFamily="18" charset="0"/>
                <a:ea typeface="Cambria" panose="02040503050406030204" pitchFamily="18" charset="0"/>
                <a:cs typeface="Times New Roman" panose="02020603050405020304" pitchFamily="18" charset="0"/>
              </a:rPr>
              <a:t>1</a:t>
            </a:r>
            <a:r>
              <a:rPr lang="vi-VN" altLang="en-US" sz="48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mj-lt"/>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mj-lt"/>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mj-lt"/>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mj-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887</TotalTime>
  <Words>650</Words>
  <Application>Microsoft Office PowerPoint</Application>
  <PresentationFormat>Widescreen</PresentationFormat>
  <Paragraphs>46</Paragraphs>
  <Slides>23</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微软雅黑</vt:lpstr>
      <vt:lpstr>宋体</vt:lpstr>
      <vt:lpstr>Arial</vt:lpstr>
      <vt:lpstr>Calibri</vt:lpstr>
      <vt:lpstr>Calibri Light</vt:lpstr>
      <vt:lpstr>Cambria</vt:lpstr>
      <vt:lpstr>Times New Roman</vt:lpstr>
      <vt:lpstr>字魂36号-正文宋楷</vt:lpstr>
      <vt:lpstr>字魂47号-三分行楷</vt:lpstr>
      <vt:lpstr>字魂73号-江南手书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Acer</cp:lastModifiedBy>
  <cp:revision>25</cp:revision>
  <dcterms:created xsi:type="dcterms:W3CDTF">2020-07-21T07:25:20Z</dcterms:created>
  <dcterms:modified xsi:type="dcterms:W3CDTF">2025-02-06T02:27:01Z</dcterms:modified>
  <cp:category>9Slide.vn</cp:category>
</cp:coreProperties>
</file>