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2" r:id="rId2"/>
    <p:sldId id="265" r:id="rId3"/>
    <p:sldId id="266" r:id="rId4"/>
    <p:sldId id="256" r:id="rId5"/>
    <p:sldId id="268" r:id="rId6"/>
    <p:sldId id="257" r:id="rId7"/>
    <p:sldId id="258" r:id="rId8"/>
    <p:sldId id="259" r:id="rId9"/>
    <p:sldId id="263" r:id="rId10"/>
    <p:sldId id="269" r:id="rId11"/>
    <p:sldId id="315" r:id="rId12"/>
    <p:sldId id="260" r:id="rId13"/>
    <p:sldId id="261" r:id="rId14"/>
    <p:sldId id="270" r:id="rId15"/>
    <p:sldId id="271" r:id="rId16"/>
    <p:sldId id="316" r:id="rId17"/>
    <p:sldId id="318" r:id="rId18"/>
    <p:sldId id="317" r:id="rId19"/>
    <p:sldId id="319" r:id="rId20"/>
    <p:sldId id="320" r:id="rId21"/>
    <p:sldId id="321" r:id="rId22"/>
    <p:sldId id="322" r:id="rId23"/>
    <p:sldId id="267" r:id="rId2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37C91D-9E28-48E2-A82B-C4C0EE23EE13}" type="datetimeFigureOut">
              <a:rPr lang="vi-VN" smtClean="0"/>
              <a:t>09/10/2022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2F2B51-2D84-4B40-B1FF-FA0DA87B7525}" type="slidenum">
              <a:rPr lang="vi-VN" smtClean="0"/>
              <a:t>‹#›</a:t>
            </a:fld>
            <a:endParaRPr lang="vi-VN"/>
          </a:p>
        </p:txBody>
      </p:sp>
    </p:spTree>
    <p:extLst>
      <p:ext uri="{BB962C8B-B14F-4D97-AF65-F5344CB8AC3E}">
        <p14:creationId xmlns:p14="http://schemas.microsoft.com/office/powerpoint/2010/main" val="341406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67AF81A-5A48-44B6-BFB3-5A2D3370088C}" type="slidenum">
              <a:rPr lang="zh-CN" altLang="en-US" smtClean="0"/>
              <a:t>11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ea94066c5c_0_27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ea94066c5c_0_27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D1BC2-46FE-8284-AB04-0F16BEA4D2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CCD0235B-9955-90E5-BAE5-31293637AF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6D666EA0-23DE-CF68-9497-E2158BC4941F}"/>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E35D3046-F456-98CF-3C82-73E73FFB5CB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9D0367B-E1CB-44D8-58EC-FFF51241EB4F}"/>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4126214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0BC05-7755-097B-FF02-25ED537C8BDD}"/>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BFE66397-0C5A-5F85-E2FB-2B4FC40CC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B766FC4-EAF8-27AE-B2BB-0A2E5D61B5C8}"/>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71A0C9E6-D76D-C0A9-C339-913EC0BD22C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74E2FFA-6010-0265-2D03-DA9F30217345}"/>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4223329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BABDA6-1BA9-00A1-A2AF-F2D7FA336B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8E2F873-DE08-A7B5-AB1A-1ED62039B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972A382-2230-5A80-F877-1278597423D2}"/>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4F58A0AE-B642-65EB-4514-74181AB1D70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C41C06F-B431-42F5-6291-5920A8595697}"/>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322357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pic>
        <p:nvPicPr>
          <p:cNvPr id="2050" name="Picture 2" descr="C:\Users\Thinkpad\Desktop\未标题-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60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960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3C679-F485-3ABF-828A-044726A1A926}"/>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474FA22B-D815-D09B-5817-85A1BE81D6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368AE8B-D535-797B-160A-79A125302584}"/>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F7E57551-F79E-AD75-4970-1CF457EFD30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07025A3-2C6D-601E-C582-8861890D698B}"/>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3549175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1DFEA-2629-AEAF-AB34-3F0E147F51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F25CC7C-3642-2E59-A8E0-8314FD8223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B218B4-2955-45C1-098A-65BB1AEE8795}"/>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D095E54D-FB64-B0C6-14FC-7426D62450F4}"/>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1A6F04-2B1A-705B-BBF5-34B2FB54BEFA}"/>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138776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C4D2-8C42-97B5-A8DF-272F0530BE88}"/>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A72E4ED-70A9-2F50-FEF6-99A14D1140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D85CC717-0E78-F7BD-6E51-9FA09067C9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0DDB735-DBB4-ED1C-8CDF-EBBB83FB9D68}"/>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6" name="Footer Placeholder 5">
            <a:extLst>
              <a:ext uri="{FF2B5EF4-FFF2-40B4-BE49-F238E27FC236}">
                <a16:creationId xmlns:a16="http://schemas.microsoft.com/office/drawing/2014/main" id="{8D2AF21B-503B-235C-64FF-50B358BD831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770F44A8-676B-98C7-B7E3-AEBF7DB1EF9D}"/>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312921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3F133-FFB0-C8C9-60CD-477DC22EAF98}"/>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8B006290-942B-4DEE-D76C-F11A1CA292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2D67AD-E0CE-D03D-79BF-E1E36431D8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9E9928D-974E-B31B-ABCA-83AAA8C157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17ABA3-C478-5DEC-C43E-4178BE8ECE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561BC605-A539-4ADD-6590-A3318CCE7521}"/>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8" name="Footer Placeholder 7">
            <a:extLst>
              <a:ext uri="{FF2B5EF4-FFF2-40B4-BE49-F238E27FC236}">
                <a16:creationId xmlns:a16="http://schemas.microsoft.com/office/drawing/2014/main" id="{2B55F126-8104-29F0-CF38-3CF37BEBBCB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D90487C1-3D35-0A11-69E1-72D4880B3AC2}"/>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27615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FE16-5C2F-0CE7-01A9-4680738B5C4E}"/>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9F3408FF-5401-F391-02EE-90F0B9AE38D8}"/>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4" name="Footer Placeholder 3">
            <a:extLst>
              <a:ext uri="{FF2B5EF4-FFF2-40B4-BE49-F238E27FC236}">
                <a16:creationId xmlns:a16="http://schemas.microsoft.com/office/drawing/2014/main" id="{0637B0AD-69D8-E209-6EF6-274EE14F3694}"/>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AE53D76-8BE9-7333-3FEE-C569FBE25FEB}"/>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2057613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3FFCFC-8EA8-013D-0330-E919D387370A}"/>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3" name="Footer Placeholder 2">
            <a:extLst>
              <a:ext uri="{FF2B5EF4-FFF2-40B4-BE49-F238E27FC236}">
                <a16:creationId xmlns:a16="http://schemas.microsoft.com/office/drawing/2014/main" id="{7F15FD63-9AD2-84C5-C54C-62785D8A752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2D534B5-61C8-5FF6-4137-377ED67FE173}"/>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3378211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B933-20D7-111D-140F-4E4A04760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13C85BA1-A9CD-68C3-690D-F92FCA3627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17FBA0CC-7249-F881-5677-275CAFC48C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FF0279-6349-6D78-F03B-E3B24791FC3A}"/>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6" name="Footer Placeholder 5">
            <a:extLst>
              <a:ext uri="{FF2B5EF4-FFF2-40B4-BE49-F238E27FC236}">
                <a16:creationId xmlns:a16="http://schemas.microsoft.com/office/drawing/2014/main" id="{99B226E6-266D-33C0-634B-50DF746DE3A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1831555F-31DF-F943-901A-0E412FB8D468}"/>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10726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F376D-D412-6C92-D513-060314A73B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A026F269-3B1B-9168-2D4F-7F63ACE30C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728BF53-2898-4CE8-902C-CA45D41329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A49685-EB02-2264-B60E-292DEA33E5EF}"/>
              </a:ext>
            </a:extLst>
          </p:cNvPr>
          <p:cNvSpPr>
            <a:spLocks noGrp="1"/>
          </p:cNvSpPr>
          <p:nvPr>
            <p:ph type="dt" sz="half" idx="10"/>
          </p:nvPr>
        </p:nvSpPr>
        <p:spPr/>
        <p:txBody>
          <a:bodyPr/>
          <a:lstStyle/>
          <a:p>
            <a:fld id="{866978D7-1BF4-4AB7-B9AA-9D99661E245C}" type="datetimeFigureOut">
              <a:rPr lang="vi-VN" smtClean="0"/>
              <a:t>09/10/2022</a:t>
            </a:fld>
            <a:endParaRPr lang="vi-VN"/>
          </a:p>
        </p:txBody>
      </p:sp>
      <p:sp>
        <p:nvSpPr>
          <p:cNvPr id="6" name="Footer Placeholder 5">
            <a:extLst>
              <a:ext uri="{FF2B5EF4-FFF2-40B4-BE49-F238E27FC236}">
                <a16:creationId xmlns:a16="http://schemas.microsoft.com/office/drawing/2014/main" id="{B37EE4EA-28B5-7E93-9308-D51C81E1335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343C21E-64E4-3E65-5CAF-CB6FAE3217DF}"/>
              </a:ext>
            </a:extLst>
          </p:cNvPr>
          <p:cNvSpPr>
            <a:spLocks noGrp="1"/>
          </p:cNvSpPr>
          <p:nvPr>
            <p:ph type="sldNum" sz="quarter" idx="12"/>
          </p:nvPr>
        </p:nvSpPr>
        <p:spPr/>
        <p:txBody>
          <a:bodyPr/>
          <a:lstStyle/>
          <a:p>
            <a:fld id="{110187E9-E333-4995-BAA8-1972364AF303}" type="slidenum">
              <a:rPr lang="vi-VN" smtClean="0"/>
              <a:t>‹#›</a:t>
            </a:fld>
            <a:endParaRPr lang="vi-VN"/>
          </a:p>
        </p:txBody>
      </p:sp>
    </p:spTree>
    <p:extLst>
      <p:ext uri="{BB962C8B-B14F-4D97-AF65-F5344CB8AC3E}">
        <p14:creationId xmlns:p14="http://schemas.microsoft.com/office/powerpoint/2010/main" val="317220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85CE21-F471-6BB5-BE9D-62375E872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C4D1715A-4036-8F05-B7C0-D31DD2A84A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FAD3F636-8499-4D1F-DA13-035F4AC45D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978D7-1BF4-4AB7-B9AA-9D99661E245C}" type="datetimeFigureOut">
              <a:rPr lang="vi-VN" smtClean="0"/>
              <a:t>09/10/2022</a:t>
            </a:fld>
            <a:endParaRPr lang="vi-VN"/>
          </a:p>
        </p:txBody>
      </p:sp>
      <p:sp>
        <p:nvSpPr>
          <p:cNvPr id="5" name="Footer Placeholder 4">
            <a:extLst>
              <a:ext uri="{FF2B5EF4-FFF2-40B4-BE49-F238E27FC236}">
                <a16:creationId xmlns:a16="http://schemas.microsoft.com/office/drawing/2014/main" id="{D37BD132-DEC8-DAF5-0346-45ACA6C3F8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B8618DAF-7394-625F-AA2C-1425D8803D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0187E9-E333-4995-BAA8-1972364AF303}" type="slidenum">
              <a:rPr lang="vi-VN" smtClean="0"/>
              <a:t>‹#›</a:t>
            </a:fld>
            <a:endParaRPr lang="vi-VN"/>
          </a:p>
        </p:txBody>
      </p:sp>
    </p:spTree>
    <p:extLst>
      <p:ext uri="{BB962C8B-B14F-4D97-AF65-F5344CB8AC3E}">
        <p14:creationId xmlns:p14="http://schemas.microsoft.com/office/powerpoint/2010/main" val="1033391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69033" y="1467583"/>
            <a:ext cx="11422967" cy="2678810"/>
          </a:xfrm>
          <a:prstGeom prst="rect">
            <a:avLst/>
          </a:prstGeom>
        </p:spPr>
        <p:txBody>
          <a:bodyPr wrap="square">
            <a:spAutoFit/>
          </a:bodyPr>
          <a:lstStyle/>
          <a:p>
            <a:pPr marR="24130">
              <a:lnSpc>
                <a:spcPct val="115000"/>
              </a:lnSpc>
            </a:pPr>
            <a:r>
              <a:rPr lang="en-US" sz="5400" b="1" dirty="0">
                <a:solidFill>
                  <a:schemeClr val="accent1">
                    <a:lumMod val="50000"/>
                  </a:schemeClr>
                </a:solidFill>
                <a:latin typeface="Times New Roman" panose="02020603050405020304" pitchFamily="18" charset="0"/>
                <a:ea typeface="Times New Roman" panose="02020603050405020304" pitchFamily="18" charset="0"/>
              </a:rPr>
              <a:t>		</a:t>
            </a:r>
            <a:r>
              <a:rPr lang="en-US" sz="5400" b="1" dirty="0" err="1">
                <a:solidFill>
                  <a:schemeClr val="accent1">
                    <a:lumMod val="50000"/>
                  </a:schemeClr>
                </a:solidFill>
                <a:latin typeface="Times New Roman" panose="02020603050405020304" pitchFamily="18" charset="0"/>
                <a:ea typeface="Times New Roman" panose="02020603050405020304" pitchFamily="18" charset="0"/>
              </a:rPr>
              <a:t>Đề</a:t>
            </a:r>
            <a:r>
              <a:rPr lang="en-US" sz="5400" b="1" dirty="0">
                <a:solidFill>
                  <a:schemeClr val="accent1">
                    <a:lumMod val="50000"/>
                  </a:schemeClr>
                </a:solidFill>
                <a:latin typeface="Times New Roman" panose="02020603050405020304" pitchFamily="18" charset="0"/>
                <a:ea typeface="Times New Roman" panose="02020603050405020304" pitchFamily="18" charset="0"/>
              </a:rPr>
              <a:t> </a:t>
            </a:r>
            <a:r>
              <a:rPr lang="en-US" sz="5400" b="1" dirty="0" err="1">
                <a:solidFill>
                  <a:schemeClr val="accent1">
                    <a:lumMod val="50000"/>
                  </a:schemeClr>
                </a:solidFill>
                <a:latin typeface="Times New Roman" panose="02020603050405020304" pitchFamily="18" charset="0"/>
                <a:ea typeface="Times New Roman" panose="02020603050405020304" pitchFamily="18" charset="0"/>
              </a:rPr>
              <a:t>tài</a:t>
            </a:r>
            <a:r>
              <a:rPr lang="en-US" sz="5400" b="1" dirty="0">
                <a:solidFill>
                  <a:schemeClr val="accent1">
                    <a:lumMod val="50000"/>
                  </a:schemeClr>
                </a:solidFill>
                <a:latin typeface="Times New Roman" panose="02020603050405020304" pitchFamily="18" charset="0"/>
                <a:ea typeface="Times New Roman" panose="02020603050405020304" pitchFamily="18" charset="0"/>
              </a:rPr>
              <a:t>: </a:t>
            </a:r>
          </a:p>
          <a:p>
            <a:pPr marR="24130">
              <a:lnSpc>
                <a:spcPct val="115000"/>
              </a:lnSpc>
            </a:pPr>
            <a:r>
              <a:rPr lang="en-US" sz="4800" b="1" dirty="0">
                <a:solidFill>
                  <a:schemeClr val="accent1">
                    <a:lumMod val="50000"/>
                  </a:schemeClr>
                </a:solidFill>
                <a:latin typeface="Times New Roman" panose="02020603050405020304" pitchFamily="18" charset="0"/>
                <a:ea typeface="Times New Roman" panose="02020603050405020304" pitchFamily="18" charset="0"/>
              </a:rPr>
              <a:t>“</a:t>
            </a:r>
            <a:r>
              <a:rPr lang="en-US" sz="4800" b="1" dirty="0" err="1">
                <a:solidFill>
                  <a:srgbClr val="002060"/>
                </a:solidFill>
                <a:latin typeface="Times New Roman" panose="02020603050405020304" pitchFamily="18" charset="0"/>
                <a:ea typeface="Times New Roman" panose="02020603050405020304" pitchFamily="18" charset="0"/>
              </a:rPr>
              <a:t>Rèn</a:t>
            </a:r>
            <a:r>
              <a:rPr lang="vi-VN" sz="4800" b="1" i="1" dirty="0">
                <a:solidFill>
                  <a:srgbClr val="002060"/>
                </a:solidFill>
                <a:effectLst/>
                <a:latin typeface="Times New Roman" panose="02020603050405020304" pitchFamily="18" charset="0"/>
                <a:ea typeface="Courier New" panose="02070309020205020404" pitchFamily="49" charset="0"/>
              </a:rPr>
              <a:t> luyện tư duy phản biện cho học sinh lớp 5 thông qua</a:t>
            </a:r>
            <a:r>
              <a:rPr lang="en-US" sz="4800" b="1" i="1" dirty="0">
                <a:solidFill>
                  <a:srgbClr val="002060"/>
                </a:solidFill>
                <a:effectLst/>
                <a:latin typeface="Times New Roman" panose="02020603050405020304" pitchFamily="18" charset="0"/>
                <a:ea typeface="Courier New" panose="02070309020205020404" pitchFamily="49" charset="0"/>
              </a:rPr>
              <a:t> </a:t>
            </a:r>
            <a:r>
              <a:rPr lang="vi-VN" sz="4800" b="1" i="1" dirty="0">
                <a:solidFill>
                  <a:srgbClr val="002060"/>
                </a:solidFill>
                <a:effectLst/>
                <a:latin typeface="Times New Roman" panose="02020603050405020304" pitchFamily="18" charset="0"/>
                <a:ea typeface="Courier New" panose="02070309020205020404" pitchFamily="49" charset="0"/>
              </a:rPr>
              <a:t>dạy học giải toán</a:t>
            </a:r>
            <a:r>
              <a:rPr lang="en-US" sz="4800" b="1" dirty="0">
                <a:solidFill>
                  <a:srgbClr val="002060"/>
                </a:solidFill>
                <a:latin typeface="Times New Roman" panose="02020603050405020304" pitchFamily="18" charset="0"/>
                <a:ea typeface="Times New Roman" panose="02020603050405020304" pitchFamily="18" charset="0"/>
              </a:rPr>
              <a:t>”. </a:t>
            </a:r>
            <a:endParaRPr lang="en-US" sz="4800" b="1" dirty="0">
              <a:solidFill>
                <a:srgbClr val="002060"/>
              </a:solidFill>
              <a:effectLst/>
              <a:latin typeface="Times New Roman" panose="02020603050405020304" pitchFamily="18" charset="0"/>
              <a:ea typeface="Times New Roman" panose="02020603050405020304" pitchFamily="18" charset="0"/>
            </a:endParaRPr>
          </a:p>
        </p:txBody>
      </p:sp>
      <p:sp>
        <p:nvSpPr>
          <p:cNvPr id="5" name="TextBox 4"/>
          <p:cNvSpPr txBox="1"/>
          <p:nvPr/>
        </p:nvSpPr>
        <p:spPr>
          <a:xfrm>
            <a:off x="2398373" y="5203036"/>
            <a:ext cx="8164285" cy="707886"/>
          </a:xfrm>
          <a:prstGeom prst="rect">
            <a:avLst/>
          </a:prstGeom>
          <a:noFill/>
        </p:spPr>
        <p:txBody>
          <a:bodyPr wrap="square" rtlCol="0">
            <a:spAutoFit/>
          </a:bodyPr>
          <a:lstStyle/>
          <a:p>
            <a:r>
              <a:rPr lang="en-US" sz="4000" dirty="0">
                <a:solidFill>
                  <a:srgbClr val="7030A0"/>
                </a:solidFill>
                <a:latin typeface="Times New Roman" panose="02020603050405020304" pitchFamily="18" charset="0"/>
                <a:cs typeface="Times New Roman" panose="02020603050405020304" pitchFamily="18" charset="0"/>
              </a:rPr>
              <a:t>GV </a:t>
            </a:r>
            <a:r>
              <a:rPr lang="en-US" sz="4000" dirty="0" err="1">
                <a:solidFill>
                  <a:srgbClr val="7030A0"/>
                </a:solidFill>
                <a:latin typeface="Times New Roman" panose="02020603050405020304" pitchFamily="18" charset="0"/>
                <a:cs typeface="Times New Roman" panose="02020603050405020304" pitchFamily="18" charset="0"/>
              </a:rPr>
              <a:t>thực</a:t>
            </a:r>
            <a:r>
              <a:rPr lang="en-US" sz="4000" dirty="0">
                <a:solidFill>
                  <a:srgbClr val="7030A0"/>
                </a:solidFill>
                <a:latin typeface="Times New Roman" panose="02020603050405020304" pitchFamily="18" charset="0"/>
                <a:cs typeface="Times New Roman" panose="02020603050405020304" pitchFamily="18" charset="0"/>
              </a:rPr>
              <a:t> </a:t>
            </a:r>
            <a:r>
              <a:rPr lang="en-US" sz="4000" dirty="0" err="1">
                <a:solidFill>
                  <a:srgbClr val="7030A0"/>
                </a:solidFill>
                <a:latin typeface="Times New Roman" panose="02020603050405020304" pitchFamily="18" charset="0"/>
                <a:cs typeface="Times New Roman" panose="02020603050405020304" pitchFamily="18" charset="0"/>
              </a:rPr>
              <a:t>hiện</a:t>
            </a:r>
            <a:r>
              <a:rPr lang="en-US" sz="4000" dirty="0">
                <a:solidFill>
                  <a:srgbClr val="7030A0"/>
                </a:solidFill>
                <a:latin typeface="Times New Roman" panose="02020603050405020304" pitchFamily="18" charset="0"/>
                <a:cs typeface="Times New Roman" panose="02020603050405020304" pitchFamily="18" charset="0"/>
              </a:rPr>
              <a:t>: Phan Huyền Trang </a:t>
            </a:r>
          </a:p>
        </p:txBody>
      </p:sp>
    </p:spTree>
    <p:extLst>
      <p:ext uri="{BB962C8B-B14F-4D97-AF65-F5344CB8AC3E}">
        <p14:creationId xmlns:p14="http://schemas.microsoft.com/office/powerpoint/2010/main" val="2354153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B63DD-71AF-C81C-3E83-BC4E4A76DCE7}"/>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E1CA120E-4F6E-D6C6-B7B5-7C77B1DD34BB}"/>
              </a:ext>
            </a:extLst>
          </p:cNvPr>
          <p:cNvSpPr>
            <a:spLocks noGrp="1"/>
          </p:cNvSpPr>
          <p:nvPr>
            <p:ph idx="1"/>
          </p:nvPr>
        </p:nvSpPr>
        <p:spPr/>
        <p:txBody>
          <a:bodyPr/>
          <a:lstStyle/>
          <a:p>
            <a:endParaRPr lang="vi-VN"/>
          </a:p>
        </p:txBody>
      </p:sp>
    </p:spTree>
    <p:extLst>
      <p:ext uri="{BB962C8B-B14F-4D97-AF65-F5344CB8AC3E}">
        <p14:creationId xmlns:p14="http://schemas.microsoft.com/office/powerpoint/2010/main" val="1468067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39"/>
          <p:cNvGrpSpPr/>
          <p:nvPr/>
        </p:nvGrpSpPr>
        <p:grpSpPr bwMode="auto">
          <a:xfrm>
            <a:off x="423748" y="1290858"/>
            <a:ext cx="3456388" cy="2249614"/>
            <a:chOff x="319" y="1068"/>
            <a:chExt cx="1255" cy="935"/>
          </a:xfrm>
        </p:grpSpPr>
        <p:pic>
          <p:nvPicPr>
            <p:cNvPr id="27" name="Picture 240" descr="s0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 y="1068"/>
              <a:ext cx="1255" cy="935"/>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41"/>
            <p:cNvSpPr>
              <a:spLocks noChangeArrowheads="1"/>
            </p:cNvSpPr>
            <p:nvPr/>
          </p:nvSpPr>
          <p:spPr bwMode="auto">
            <a:xfrm>
              <a:off x="775" y="1480"/>
              <a:ext cx="775"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atinLnBrk="1"/>
              <a:endParaRPr kumimoji="1" lang="zh-CN" altLang="en-US" sz="2400" dirty="0">
                <a:solidFill>
                  <a:srgbClr val="990000"/>
                </a:solidFill>
                <a:latin typeface="Yeseva One" panose="00000500000000000000" charset="0"/>
                <a:ea typeface="Yeseva One" panose="00000500000000000000" charset="0"/>
              </a:endParaRPr>
            </a:p>
          </p:txBody>
        </p:sp>
        <p:sp>
          <p:nvSpPr>
            <p:cNvPr id="29" name="Rectangle 242"/>
            <p:cNvSpPr>
              <a:spLocks noChangeArrowheads="1"/>
            </p:cNvSpPr>
            <p:nvPr/>
          </p:nvSpPr>
          <p:spPr bwMode="auto">
            <a:xfrm>
              <a:off x="425" y="1118"/>
              <a:ext cx="227" cy="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latinLnBrk="1"/>
              <a:r>
                <a:rPr kumimoji="1" lang="en-US" altLang="zh-CN" sz="3733" dirty="0">
                  <a:solidFill>
                    <a:schemeClr val="bg2"/>
                  </a:solidFill>
                  <a:latin typeface="Yeseva One" panose="00000500000000000000" charset="0"/>
                  <a:ea typeface="Yeseva One" panose="00000500000000000000" charset="0"/>
                </a:rPr>
                <a:t>1</a:t>
              </a:r>
            </a:p>
          </p:txBody>
        </p:sp>
      </p:grpSp>
      <p:grpSp>
        <p:nvGrpSpPr>
          <p:cNvPr id="30" name="Group 243"/>
          <p:cNvGrpSpPr/>
          <p:nvPr/>
        </p:nvGrpSpPr>
        <p:grpSpPr bwMode="auto">
          <a:xfrm>
            <a:off x="1463044" y="4085510"/>
            <a:ext cx="3179834" cy="2249613"/>
            <a:chOff x="946" y="2525"/>
            <a:chExt cx="1257" cy="930"/>
          </a:xfrm>
        </p:grpSpPr>
        <p:pic>
          <p:nvPicPr>
            <p:cNvPr id="31" name="Picture 244" descr="s0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6" y="2525"/>
              <a:ext cx="1252" cy="930"/>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245"/>
            <p:cNvSpPr>
              <a:spLocks noChangeArrowheads="1"/>
            </p:cNvSpPr>
            <p:nvPr/>
          </p:nvSpPr>
          <p:spPr bwMode="auto">
            <a:xfrm>
              <a:off x="1218" y="2896"/>
              <a:ext cx="985"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latinLnBrk="1"/>
              <a:r>
                <a:rPr lang="it-IT" sz="2400" b="1" dirty="0">
                  <a:solidFill>
                    <a:srgbClr val="FF0000"/>
                  </a:solidFill>
                  <a:effectLst/>
                  <a:latin typeface="Times New Roman" panose="02020603050405020304" pitchFamily="18" charset="0"/>
                  <a:ea typeface="Courier New" panose="02070309020205020404" pitchFamily="49" charset="0"/>
                </a:rPr>
                <a:t>Sử dụng hệ thống câu hỏi </a:t>
              </a:r>
              <a:endParaRPr kumimoji="1" lang="zh-CN" altLang="en-US" sz="2400" dirty="0">
                <a:solidFill>
                  <a:srgbClr val="FF0000"/>
                </a:solidFill>
                <a:latin typeface="Yeseva One" panose="00000500000000000000" charset="0"/>
                <a:ea typeface="Yeseva One" panose="00000500000000000000" charset="0"/>
              </a:endParaRPr>
            </a:p>
          </p:txBody>
        </p:sp>
        <p:sp>
          <p:nvSpPr>
            <p:cNvPr id="33" name="Rectangle 246"/>
            <p:cNvSpPr>
              <a:spLocks noChangeArrowheads="1"/>
            </p:cNvSpPr>
            <p:nvPr/>
          </p:nvSpPr>
          <p:spPr bwMode="auto">
            <a:xfrm>
              <a:off x="1051" y="2580"/>
              <a:ext cx="227" cy="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latinLnBrk="1"/>
              <a:r>
                <a:rPr kumimoji="1" lang="en-US" altLang="zh-CN" sz="3733" dirty="0">
                  <a:solidFill>
                    <a:schemeClr val="bg2"/>
                  </a:solidFill>
                  <a:latin typeface="Yeseva One" panose="00000500000000000000" charset="0"/>
                  <a:ea typeface="Yeseva One" panose="00000500000000000000" charset="0"/>
                </a:rPr>
                <a:t>2</a:t>
              </a:r>
              <a:endParaRPr kumimoji="1" lang="en-US" altLang="zh-CN" sz="4667" dirty="0">
                <a:solidFill>
                  <a:schemeClr val="bg2"/>
                </a:solidFill>
                <a:latin typeface="Yeseva One" panose="00000500000000000000" charset="0"/>
                <a:ea typeface="Yeseva One" panose="00000500000000000000" charset="0"/>
              </a:endParaRPr>
            </a:p>
          </p:txBody>
        </p:sp>
      </p:grpSp>
      <p:grpSp>
        <p:nvGrpSpPr>
          <p:cNvPr id="34" name="Group 247"/>
          <p:cNvGrpSpPr/>
          <p:nvPr/>
        </p:nvGrpSpPr>
        <p:grpSpPr bwMode="auto">
          <a:xfrm>
            <a:off x="3834488" y="1574234"/>
            <a:ext cx="4949680" cy="2206501"/>
            <a:chOff x="2172" y="1188"/>
            <a:chExt cx="1363" cy="1013"/>
          </a:xfrm>
        </p:grpSpPr>
        <p:pic>
          <p:nvPicPr>
            <p:cNvPr id="35" name="Picture 248" descr="s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72" y="1188"/>
              <a:ext cx="1308" cy="1013"/>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249"/>
            <p:cNvSpPr>
              <a:spLocks noChangeArrowheads="1"/>
            </p:cNvSpPr>
            <p:nvPr/>
          </p:nvSpPr>
          <p:spPr bwMode="auto">
            <a:xfrm>
              <a:off x="2451" y="1501"/>
              <a:ext cx="1084" cy="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latinLnBrk="1"/>
              <a:r>
                <a:rPr lang="it-IT" sz="2300" b="1" dirty="0">
                  <a:solidFill>
                    <a:srgbClr val="FF0000"/>
                  </a:solidFill>
                  <a:effectLst/>
                  <a:latin typeface="Times New Roman" panose="02020603050405020304" pitchFamily="18" charset="0"/>
                  <a:ea typeface="Courier New" panose="02070309020205020404" pitchFamily="49" charset="0"/>
                </a:rPr>
                <a:t>Khai thác các tình huống, </a:t>
              </a:r>
            </a:p>
            <a:p>
              <a:pPr algn="l" latinLnBrk="1"/>
              <a:r>
                <a:rPr lang="it-IT" sz="2300" b="1" dirty="0">
                  <a:solidFill>
                    <a:srgbClr val="FF0000"/>
                  </a:solidFill>
                  <a:effectLst/>
                  <a:latin typeface="Times New Roman" panose="02020603050405020304" pitchFamily="18" charset="0"/>
                  <a:ea typeface="Courier New" panose="02070309020205020404" pitchFamily="49" charset="0"/>
                </a:rPr>
                <a:t>bài tập mà học sinh dễ </a:t>
              </a:r>
            </a:p>
            <a:p>
              <a:pPr algn="l" latinLnBrk="1"/>
              <a:r>
                <a:rPr lang="it-IT" sz="2300" b="1" dirty="0">
                  <a:solidFill>
                    <a:srgbClr val="FF0000"/>
                  </a:solidFill>
                  <a:effectLst/>
                  <a:latin typeface="Times New Roman" panose="02020603050405020304" pitchFamily="18" charset="0"/>
                  <a:ea typeface="Courier New" panose="02070309020205020404" pitchFamily="49" charset="0"/>
                </a:rPr>
                <a:t>mắc sai lầm </a:t>
              </a:r>
              <a:endParaRPr kumimoji="1" lang="zh-CN" altLang="en-US" sz="2300" dirty="0">
                <a:solidFill>
                  <a:srgbClr val="FF0000"/>
                </a:solidFill>
                <a:latin typeface="Yeseva One" panose="00000500000000000000" charset="0"/>
                <a:ea typeface="Yeseva One" panose="00000500000000000000" charset="0"/>
              </a:endParaRPr>
            </a:p>
          </p:txBody>
        </p:sp>
        <p:sp>
          <p:nvSpPr>
            <p:cNvPr id="37" name="Rectangle 250"/>
            <p:cNvSpPr>
              <a:spLocks noChangeArrowheads="1"/>
            </p:cNvSpPr>
            <p:nvPr/>
          </p:nvSpPr>
          <p:spPr bwMode="auto">
            <a:xfrm>
              <a:off x="2330" y="1211"/>
              <a:ext cx="235" cy="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latinLnBrk="1"/>
              <a:r>
                <a:rPr kumimoji="1" lang="en-US" altLang="zh-CN" sz="3733" dirty="0">
                  <a:solidFill>
                    <a:schemeClr val="bg2"/>
                  </a:solidFill>
                  <a:latin typeface="Yeseva One" panose="00000500000000000000" charset="0"/>
                  <a:ea typeface="Yeseva One" panose="00000500000000000000" charset="0"/>
                </a:rPr>
                <a:t>3</a:t>
              </a:r>
            </a:p>
          </p:txBody>
        </p:sp>
      </p:grpSp>
      <p:grpSp>
        <p:nvGrpSpPr>
          <p:cNvPr id="38" name="Group 251"/>
          <p:cNvGrpSpPr/>
          <p:nvPr/>
        </p:nvGrpSpPr>
        <p:grpSpPr bwMode="auto">
          <a:xfrm>
            <a:off x="6970985" y="4310367"/>
            <a:ext cx="3379782" cy="1847774"/>
            <a:chOff x="3082" y="2699"/>
            <a:chExt cx="1224" cy="938"/>
          </a:xfrm>
        </p:grpSpPr>
        <p:pic>
          <p:nvPicPr>
            <p:cNvPr id="39" name="Picture 252" descr="s0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82" y="2711"/>
              <a:ext cx="1224" cy="926"/>
            </a:xfrm>
            <a:prstGeom prst="rect">
              <a:avLst/>
            </a:prstGeom>
            <a:noFill/>
            <a:extLst>
              <a:ext uri="{909E8E84-426E-40DD-AFC4-6F175D3DCCD1}">
                <a14:hiddenFill xmlns:a14="http://schemas.microsoft.com/office/drawing/2010/main">
                  <a:solidFill>
                    <a:srgbClr val="FFFFFF"/>
                  </a:solidFill>
                </a14:hiddenFill>
              </a:ext>
            </a:extLst>
          </p:spPr>
        </p:pic>
        <p:sp>
          <p:nvSpPr>
            <p:cNvPr id="40" name="Rectangle 253"/>
            <p:cNvSpPr>
              <a:spLocks noChangeArrowheads="1"/>
            </p:cNvSpPr>
            <p:nvPr/>
          </p:nvSpPr>
          <p:spPr bwMode="auto">
            <a:xfrm>
              <a:off x="3262" y="3106"/>
              <a:ext cx="1021"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latinLnBrk="1"/>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Xây</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dựng</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hệ</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thống</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bài</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tập</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a:t>
              </a:r>
              <a:r>
                <a:rPr kumimoji="1" lang="en-US" altLang="zh-CN" sz="2400" b="1" dirty="0" err="1">
                  <a:solidFill>
                    <a:srgbClr val="FF0000"/>
                  </a:solidFill>
                  <a:latin typeface="Times New Roman" panose="02020603050405020304" pitchFamily="18" charset="0"/>
                  <a:ea typeface="Yeseva One" panose="00000500000000000000" charset="0"/>
                  <a:cs typeface="Times New Roman" panose="02020603050405020304" pitchFamily="18" charset="0"/>
                </a:rPr>
                <a:t>bổ</a:t>
              </a:r>
              <a:r>
                <a:rPr kumimoji="1" lang="en-US" altLang="zh-CN" sz="2400" b="1" dirty="0">
                  <a:solidFill>
                    <a:srgbClr val="FF0000"/>
                  </a:solidFill>
                  <a:latin typeface="Times New Roman" panose="02020603050405020304" pitchFamily="18" charset="0"/>
                  <a:ea typeface="Yeseva One" panose="00000500000000000000" charset="0"/>
                  <a:cs typeface="Times New Roman" panose="02020603050405020304" pitchFamily="18" charset="0"/>
                </a:rPr>
                <a:t> sung </a:t>
              </a:r>
              <a:endParaRPr kumimoji="1" lang="zh-CN" altLang="en-US" sz="2400" b="1" dirty="0">
                <a:solidFill>
                  <a:srgbClr val="FF0000"/>
                </a:solidFill>
                <a:latin typeface="Times New Roman" panose="02020603050405020304" pitchFamily="18" charset="0"/>
                <a:ea typeface="Yeseva One" panose="00000500000000000000" charset="0"/>
                <a:cs typeface="Times New Roman" panose="02020603050405020304" pitchFamily="18" charset="0"/>
              </a:endParaRPr>
            </a:p>
          </p:txBody>
        </p:sp>
        <p:sp>
          <p:nvSpPr>
            <p:cNvPr id="41" name="Rectangle 254"/>
            <p:cNvSpPr>
              <a:spLocks noChangeArrowheads="1"/>
            </p:cNvSpPr>
            <p:nvPr/>
          </p:nvSpPr>
          <p:spPr bwMode="auto">
            <a:xfrm>
              <a:off x="3151" y="2699"/>
              <a:ext cx="227" cy="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latinLnBrk="1"/>
              <a:r>
                <a:rPr kumimoji="1" lang="en-US" altLang="zh-CN" sz="3733" dirty="0">
                  <a:solidFill>
                    <a:schemeClr val="bg2"/>
                  </a:solidFill>
                  <a:latin typeface="Yeseva One" panose="00000500000000000000" charset="0"/>
                  <a:ea typeface="Yeseva One" panose="00000500000000000000" charset="0"/>
                </a:rPr>
                <a:t>4</a:t>
              </a:r>
            </a:p>
          </p:txBody>
        </p:sp>
      </p:grpSp>
      <p:grpSp>
        <p:nvGrpSpPr>
          <p:cNvPr id="42" name="Group 255"/>
          <p:cNvGrpSpPr/>
          <p:nvPr/>
        </p:nvGrpSpPr>
        <p:grpSpPr bwMode="auto">
          <a:xfrm>
            <a:off x="8166459" y="1640587"/>
            <a:ext cx="3840465" cy="2207235"/>
            <a:chOff x="3980" y="1175"/>
            <a:chExt cx="1308" cy="1030"/>
          </a:xfrm>
        </p:grpSpPr>
        <p:pic>
          <p:nvPicPr>
            <p:cNvPr id="43" name="Picture 256" descr="s0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80" y="1175"/>
              <a:ext cx="1304" cy="1030"/>
            </a:xfrm>
            <a:prstGeom prst="rect">
              <a:avLst/>
            </a:prstGeom>
            <a:noFill/>
            <a:extLst>
              <a:ext uri="{909E8E84-426E-40DD-AFC4-6F175D3DCCD1}">
                <a14:hiddenFill xmlns:a14="http://schemas.microsoft.com/office/drawing/2010/main">
                  <a:solidFill>
                    <a:srgbClr val="FFFFFF"/>
                  </a:solidFill>
                </a14:hiddenFill>
              </a:ext>
            </a:extLst>
          </p:spPr>
        </p:pic>
        <p:sp>
          <p:nvSpPr>
            <p:cNvPr id="44" name="Rectangle 257"/>
            <p:cNvSpPr>
              <a:spLocks noChangeArrowheads="1"/>
            </p:cNvSpPr>
            <p:nvPr/>
          </p:nvSpPr>
          <p:spPr bwMode="auto">
            <a:xfrm>
              <a:off x="4294" y="1545"/>
              <a:ext cx="994" cy="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latinLnBrk="1"/>
              <a:r>
                <a:rPr lang="pt-BR" sz="2200" b="1" dirty="0">
                  <a:solidFill>
                    <a:srgbClr val="FF0000"/>
                  </a:solidFill>
                  <a:effectLst/>
                  <a:latin typeface="Times New Roman" panose="02020603050405020304" pitchFamily="18" charset="0"/>
                  <a:ea typeface="Courier New" panose="02070309020205020404" pitchFamily="49" charset="0"/>
                </a:rPr>
                <a:t>Phối hợp các phương </a:t>
              </a:r>
            </a:p>
            <a:p>
              <a:pPr algn="l" latinLnBrk="1"/>
              <a:r>
                <a:rPr lang="pt-BR" sz="2200" b="1" dirty="0">
                  <a:solidFill>
                    <a:srgbClr val="FF0000"/>
                  </a:solidFill>
                  <a:effectLst/>
                  <a:latin typeface="Times New Roman" panose="02020603050405020304" pitchFamily="18" charset="0"/>
                  <a:ea typeface="Courier New" panose="02070309020205020404" pitchFamily="49" charset="0"/>
                </a:rPr>
                <a:t>pháp dạy học theo </a:t>
              </a:r>
            </a:p>
            <a:p>
              <a:pPr algn="l" latinLnBrk="1"/>
              <a:r>
                <a:rPr lang="pt-BR" sz="2200" b="1" dirty="0">
                  <a:solidFill>
                    <a:srgbClr val="FF0000"/>
                  </a:solidFill>
                  <a:effectLst/>
                  <a:latin typeface="Times New Roman" panose="02020603050405020304" pitchFamily="18" charset="0"/>
                  <a:ea typeface="Courier New" panose="02070309020205020404" pitchFamily="49" charset="0"/>
                </a:rPr>
                <a:t>hướng tích cực </a:t>
              </a:r>
              <a:endParaRPr kumimoji="1" lang="zh-CN" altLang="en-US" sz="2200" dirty="0">
                <a:solidFill>
                  <a:srgbClr val="FF0000"/>
                </a:solidFill>
                <a:latin typeface="Yeseva One" panose="00000500000000000000" charset="0"/>
                <a:ea typeface="Yeseva One" panose="00000500000000000000" charset="0"/>
              </a:endParaRPr>
            </a:p>
          </p:txBody>
        </p:sp>
        <p:sp>
          <p:nvSpPr>
            <p:cNvPr id="45" name="Rectangle 258"/>
            <p:cNvSpPr>
              <a:spLocks noChangeArrowheads="1"/>
            </p:cNvSpPr>
            <p:nvPr/>
          </p:nvSpPr>
          <p:spPr bwMode="auto">
            <a:xfrm>
              <a:off x="4143" y="1243"/>
              <a:ext cx="227" cy="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latinLnBrk="1"/>
              <a:r>
                <a:rPr kumimoji="1" lang="en-US" altLang="zh-CN" sz="3733" dirty="0">
                  <a:solidFill>
                    <a:schemeClr val="bg2"/>
                  </a:solidFill>
                  <a:latin typeface="Yeseva One" panose="00000500000000000000" charset="0"/>
                  <a:ea typeface="Yeseva One" panose="00000500000000000000" charset="0"/>
                </a:rPr>
                <a:t>5</a:t>
              </a:r>
            </a:p>
          </p:txBody>
        </p:sp>
      </p:grpSp>
      <p:pic>
        <p:nvPicPr>
          <p:cNvPr id="46" name="Picture 259" descr="png-006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1921178">
            <a:off x="1324156" y="3459207"/>
            <a:ext cx="947989" cy="720725"/>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260" descr="png-006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2483613">
            <a:off x="3735771" y="3577264"/>
            <a:ext cx="960967" cy="720725"/>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261" descr="200817134335306 [Convert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887613" y="5577873"/>
            <a:ext cx="2688167" cy="1585912"/>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262" descr="png-006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2779122">
            <a:off x="9096651" y="3486383"/>
            <a:ext cx="1304451" cy="960967"/>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63" descr="png-006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2445232">
            <a:off x="6604053" y="3640728"/>
            <a:ext cx="960967" cy="7207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5FCC1CD-361A-9769-08B2-288FC6AF620C}"/>
              </a:ext>
            </a:extLst>
          </p:cNvPr>
          <p:cNvSpPr txBox="1"/>
          <p:nvPr/>
        </p:nvSpPr>
        <p:spPr>
          <a:xfrm>
            <a:off x="4141356" y="841873"/>
            <a:ext cx="6098344" cy="707886"/>
          </a:xfrm>
          <a:prstGeom prst="rect">
            <a:avLst/>
          </a:prstGeom>
          <a:noFill/>
        </p:spPr>
        <p:txBody>
          <a:bodyPr wrap="square">
            <a:spAutoFit/>
          </a:bodyPr>
          <a:lstStyle/>
          <a:p>
            <a:r>
              <a:rPr lang="en-US" sz="4000" b="1" dirty="0" err="1">
                <a:solidFill>
                  <a:srgbClr val="FFFF00"/>
                </a:solidFill>
                <a:latin typeface="Times New Roman" panose="02020603050405020304" pitchFamily="18" charset="0"/>
                <a:cs typeface="Times New Roman" panose="02020603050405020304" pitchFamily="18" charset="0"/>
              </a:rPr>
              <a:t>Nội</a:t>
            </a:r>
            <a:r>
              <a:rPr lang="en-US" sz="4000" b="1" dirty="0">
                <a:solidFill>
                  <a:srgbClr val="FFFF00"/>
                </a:solidFill>
                <a:latin typeface="Times New Roman" panose="02020603050405020304" pitchFamily="18" charset="0"/>
                <a:cs typeface="Times New Roman" panose="02020603050405020304" pitchFamily="18" charset="0"/>
              </a:rPr>
              <a:t> dung </a:t>
            </a:r>
            <a:r>
              <a:rPr lang="en-US" sz="4000" b="1" dirty="0" err="1">
                <a:solidFill>
                  <a:srgbClr val="FFFF00"/>
                </a:solidFill>
                <a:latin typeface="Times New Roman" panose="02020603050405020304" pitchFamily="18" charset="0"/>
                <a:cs typeface="Times New Roman" panose="02020603050405020304" pitchFamily="18" charset="0"/>
              </a:rPr>
              <a:t>biện</a:t>
            </a:r>
            <a:r>
              <a:rPr lang="en-US" sz="4000" b="1" dirty="0">
                <a:solidFill>
                  <a:srgbClr val="FFFF00"/>
                </a:solidFill>
                <a:latin typeface="Times New Roman" panose="02020603050405020304" pitchFamily="18" charset="0"/>
                <a:cs typeface="Times New Roman" panose="02020603050405020304" pitchFamily="18" charset="0"/>
              </a:rPr>
              <a:t> </a:t>
            </a:r>
            <a:r>
              <a:rPr lang="en-US" sz="4000" b="1" dirty="0" err="1">
                <a:solidFill>
                  <a:srgbClr val="FFFF00"/>
                </a:solidFill>
                <a:latin typeface="Times New Roman" panose="02020603050405020304" pitchFamily="18" charset="0"/>
                <a:cs typeface="Times New Roman" panose="02020603050405020304" pitchFamily="18" charset="0"/>
              </a:rPr>
              <a:t>pháp</a:t>
            </a:r>
            <a:endParaRPr lang="vi-VN" sz="4000" dirty="0">
              <a:solidFill>
                <a:srgbClr val="FFFF00"/>
              </a:solidFill>
            </a:endParaRPr>
          </a:p>
        </p:txBody>
      </p:sp>
      <p:sp>
        <p:nvSpPr>
          <p:cNvPr id="5" name="TextBox 4">
            <a:extLst>
              <a:ext uri="{FF2B5EF4-FFF2-40B4-BE49-F238E27FC236}">
                <a16:creationId xmlns:a16="http://schemas.microsoft.com/office/drawing/2014/main" id="{DC7CDE2D-6B77-83DF-7493-7874FE96A395}"/>
              </a:ext>
            </a:extLst>
          </p:cNvPr>
          <p:cNvSpPr txBox="1"/>
          <p:nvPr/>
        </p:nvSpPr>
        <p:spPr>
          <a:xfrm>
            <a:off x="810478" y="2200505"/>
            <a:ext cx="2681285" cy="894797"/>
          </a:xfrm>
          <a:prstGeom prst="rect">
            <a:avLst/>
          </a:prstGeom>
          <a:noFill/>
        </p:spPr>
        <p:txBody>
          <a:bodyPr wrap="square">
            <a:spAutoFit/>
          </a:bodyPr>
          <a:lstStyle/>
          <a:p>
            <a:pPr indent="340360">
              <a:lnSpc>
                <a:spcPct val="110000"/>
              </a:lnSpc>
            </a:pPr>
            <a:r>
              <a:rPr lang="it-IT" sz="2400" b="1" dirty="0">
                <a:solidFill>
                  <a:srgbClr val="FF0000"/>
                </a:solidFill>
                <a:effectLst/>
                <a:latin typeface="Times New Roman" panose="02020603050405020304" pitchFamily="18" charset="0"/>
                <a:ea typeface="Courier New" panose="02070309020205020404" pitchFamily="49" charset="0"/>
              </a:rPr>
              <a:t>Nâng cao nhận thức của giáo viên</a:t>
            </a:r>
            <a:endParaRPr lang="vi-VN" sz="2400" dirty="0">
              <a:solidFill>
                <a:srgbClr val="FF0000"/>
              </a:solidFill>
              <a:effectLst/>
              <a:latin typeface="Courier New" panose="02070309020205020404" pitchFamily="49" charset="0"/>
              <a:ea typeface="Courier New" panose="02070309020205020404" pitchFamily="49" charset="0"/>
            </a:endParaRPr>
          </a:p>
        </p:txBody>
      </p:sp>
    </p:spTree>
  </p:cSld>
  <p:clrMapOvr>
    <a:masterClrMapping/>
  </p:clrMapOvr>
  <mc:AlternateContent xmlns:mc="http://schemas.openxmlformats.org/markup-compatibility/2006" xmlns:p14="http://schemas.microsoft.com/office/powerpoint/2010/main">
    <mc:Choice Requires="p14">
      <p:transition spd="slow" p14:dur="2750" advClick="0" advTm="2000">
        <p14:vortex dir="r"/>
      </p:transition>
    </mc:Choice>
    <mc:Fallback xmlns="">
      <p:transition spd="slow" advClick="0" advTm="2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left)">
                                      <p:cBhvr>
                                        <p:cTn id="11" dur="500"/>
                                        <p:tgtEl>
                                          <p:spTgt spid="4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fade">
                                      <p:cBhvr>
                                        <p:cTn id="15" dur="500"/>
                                        <p:tgtEl>
                                          <p:spTgt spid="30"/>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wipe(left)">
                                      <p:cBhvr>
                                        <p:cTn id="19" dur="500"/>
                                        <p:tgtEl>
                                          <p:spTgt spid="47"/>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500"/>
                                        <p:tgtEl>
                                          <p:spTgt spid="34"/>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wipe(left)">
                                      <p:cBhvr>
                                        <p:cTn id="27" dur="500"/>
                                        <p:tgtEl>
                                          <p:spTgt spid="50"/>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500"/>
                                        <p:tgtEl>
                                          <p:spTgt spid="38"/>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wipe(left)">
                                      <p:cBhvr>
                                        <p:cTn id="35" dur="500"/>
                                        <p:tgtEl>
                                          <p:spTgt spid="49"/>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500"/>
                                        <p:tgtEl>
                                          <p:spTgt spid="42"/>
                                        </p:tgtEl>
                                      </p:cBhvr>
                                    </p:animEffect>
                                  </p:childTnLst>
                                </p:cTn>
                              </p:par>
                            </p:childTnLst>
                          </p:cTn>
                        </p:par>
                        <p:par>
                          <p:cTn id="40" fill="hold">
                            <p:stCondLst>
                              <p:cond delay="4500"/>
                            </p:stCondLst>
                            <p:childTnLst>
                              <p:par>
                                <p:cTn id="41" presetID="12" presetClass="entr" presetSubtype="4" fill="hold"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slide(fromBottom)">
                                      <p:cBhvr>
                                        <p:cTn id="4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AD373-254F-02F0-F886-6556DD9DBBED}"/>
              </a:ext>
            </a:extLst>
          </p:cNvPr>
          <p:cNvSpPr>
            <a:spLocks noGrp="1"/>
          </p:cNvSpPr>
          <p:nvPr>
            <p:ph type="title"/>
          </p:nvPr>
        </p:nvSpPr>
        <p:spPr>
          <a:xfrm>
            <a:off x="838200" y="892250"/>
            <a:ext cx="10515600" cy="1325563"/>
          </a:xfrm>
        </p:spPr>
        <p:txBody>
          <a:bodyPr>
            <a:noAutofit/>
          </a:bodyPr>
          <a:lstStyle/>
          <a:p>
            <a:r>
              <a:rPr lang="en-US" sz="3200" b="1" dirty="0">
                <a:latin typeface="Times New Roman" panose="02020603050405020304" pitchFamily="18" charset="0"/>
                <a:cs typeface="Times New Roman" panose="02020603050405020304" pitchFamily="18" charset="0"/>
              </a:rPr>
              <a:t>3. </a:t>
            </a:r>
            <a:r>
              <a:rPr lang="en-US" sz="3200" b="1" dirty="0" err="1">
                <a:latin typeface="Times New Roman" panose="02020603050405020304" pitchFamily="18" charset="0"/>
                <a:cs typeface="Times New Roman" panose="02020603050405020304" pitchFamily="18" charset="0"/>
              </a:rPr>
              <a:t>Nội</a:t>
            </a:r>
            <a:r>
              <a:rPr lang="en-US" sz="3200" b="1" dirty="0">
                <a:latin typeface="Times New Roman" panose="02020603050405020304" pitchFamily="18" charset="0"/>
                <a:cs typeface="Times New Roman" panose="02020603050405020304" pitchFamily="18" charset="0"/>
              </a:rPr>
              <a:t> dung </a:t>
            </a:r>
            <a:r>
              <a:rPr lang="en-US" sz="3200" b="1" dirty="0" err="1">
                <a:latin typeface="Times New Roman" panose="02020603050405020304" pitchFamily="18" charset="0"/>
                <a:cs typeface="Times New Roman" panose="02020603050405020304" pitchFamily="18" charset="0"/>
              </a:rPr>
              <a:t>biện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pháp</a:t>
            </a:r>
            <a:br>
              <a:rPr lang="en-US" sz="3200" dirty="0">
                <a:latin typeface="Times New Roman" panose="02020603050405020304" pitchFamily="18" charset="0"/>
                <a:cs typeface="Times New Roman" panose="02020603050405020304" pitchFamily="18" charset="0"/>
              </a:rPr>
            </a:br>
            <a:r>
              <a:rPr lang="en-US" sz="3200" b="1" i="1" dirty="0">
                <a:latin typeface="Times New Roman" panose="02020603050405020304" pitchFamily="18" charset="0"/>
                <a:cs typeface="Times New Roman" panose="02020603050405020304" pitchFamily="18" charset="0"/>
              </a:rPr>
              <a:t>3.1. </a:t>
            </a:r>
            <a:r>
              <a:rPr lang="it-IT" sz="3200" b="1" i="1" dirty="0">
                <a:solidFill>
                  <a:srgbClr val="000000"/>
                </a:solidFill>
                <a:effectLst/>
                <a:latin typeface="Times New Roman" panose="02020603050405020304" pitchFamily="18" charset="0"/>
                <a:ea typeface="Courier New" panose="02070309020205020404" pitchFamily="49" charset="0"/>
              </a:rPr>
              <a:t>Nâng cao nhận thức của giáo viên về tư duy phản biện trong giải toán cho học sinh </a:t>
            </a:r>
            <a:br>
              <a:rPr lang="en-US" sz="3200" i="1" dirty="0">
                <a:latin typeface="Times New Roman" panose="02020603050405020304" pitchFamily="18" charset="0"/>
                <a:cs typeface="Times New Roman" panose="02020603050405020304" pitchFamily="18" charset="0"/>
              </a:rPr>
            </a:br>
            <a:endParaRPr lang="vi-VN" sz="3200" i="1" dirty="0"/>
          </a:p>
        </p:txBody>
      </p:sp>
      <p:sp>
        <p:nvSpPr>
          <p:cNvPr id="4" name="TextBox 3">
            <a:extLst>
              <a:ext uri="{FF2B5EF4-FFF2-40B4-BE49-F238E27FC236}">
                <a16:creationId xmlns:a16="http://schemas.microsoft.com/office/drawing/2014/main" id="{FA6B6B55-4125-E492-964C-8F033DBE91D4}"/>
              </a:ext>
            </a:extLst>
          </p:cNvPr>
          <p:cNvSpPr txBox="1"/>
          <p:nvPr/>
        </p:nvSpPr>
        <p:spPr>
          <a:xfrm>
            <a:off x="645459" y="2366148"/>
            <a:ext cx="10901082" cy="3367076"/>
          </a:xfrm>
          <a:prstGeom prst="rect">
            <a:avLst/>
          </a:prstGeom>
          <a:noFill/>
        </p:spPr>
        <p:txBody>
          <a:bodyPr wrap="square">
            <a:spAutoFit/>
          </a:bodyPr>
          <a:lstStyle/>
          <a:p>
            <a:pPr algn="just">
              <a:lnSpc>
                <a:spcPct val="110000"/>
              </a:lnSpc>
            </a:pPr>
            <a:r>
              <a:rPr lang="vi-VN" sz="2800" dirty="0">
                <a:solidFill>
                  <a:srgbClr val="000000"/>
                </a:solidFill>
                <a:latin typeface="Times New Roman" panose="02020603050405020304" pitchFamily="18" charset="0"/>
                <a:ea typeface="Courier New" panose="02070309020205020404" pitchFamily="49" charset="0"/>
              </a:rPr>
              <a:t>T</a:t>
            </a:r>
            <a:r>
              <a:rPr lang="it-IT" sz="2800" dirty="0">
                <a:solidFill>
                  <a:srgbClr val="000000"/>
                </a:solidFill>
                <a:effectLst/>
                <a:latin typeface="Times New Roman" panose="02020603050405020304" pitchFamily="18" charset="0"/>
                <a:ea typeface="Courier New" panose="02070309020205020404" pitchFamily="49" charset="0"/>
              </a:rPr>
              <a:t>ư duy phản biện của học sinh được biểu hiện trong các bước sau:</a:t>
            </a:r>
            <a:endParaRPr lang="vi-VN" sz="2800" dirty="0">
              <a:solidFill>
                <a:srgbClr val="000000"/>
              </a:solidFill>
              <a:effectLst/>
              <a:latin typeface="Courier New" panose="02070309020205020404" pitchFamily="49" charset="0"/>
              <a:ea typeface="Courier New" panose="02070309020205020404" pitchFamily="49" charset="0"/>
            </a:endParaRPr>
          </a:p>
          <a:p>
            <a:pPr marL="342900" lvl="0" indent="-342900" algn="just">
              <a:lnSpc>
                <a:spcPct val="110000"/>
              </a:lnSpc>
              <a:buFont typeface="Times New Roman" panose="02020603050405020304" pitchFamily="18" charset="0"/>
              <a:buChar char="-"/>
              <a:tabLst>
                <a:tab pos="323850" algn="l"/>
              </a:tabLst>
            </a:pPr>
            <a:r>
              <a:rPr lang="it-IT" sz="2800" dirty="0">
                <a:solidFill>
                  <a:srgbClr val="000000"/>
                </a:solidFill>
                <a:effectLst/>
                <a:latin typeface="Times New Roman" panose="02020603050405020304" pitchFamily="18" charset="0"/>
                <a:ea typeface="Times New Roman" panose="02020603050405020304" pitchFamily="18" charset="0"/>
              </a:rPr>
              <a:t>Khả năng phân tích đề bài</a:t>
            </a:r>
            <a:endParaRPr lang="vi-VN" sz="2800" dirty="0">
              <a:solidFill>
                <a:srgbClr val="000000"/>
              </a:solidFill>
              <a:effectLst/>
              <a:latin typeface="Courier New" panose="02070309020205020404" pitchFamily="49" charset="0"/>
              <a:ea typeface="Times New Roman" panose="02020603050405020304" pitchFamily="18" charset="0"/>
            </a:endParaRPr>
          </a:p>
          <a:p>
            <a:pPr marL="342900" lvl="0" indent="-342900" algn="just">
              <a:lnSpc>
                <a:spcPct val="110000"/>
              </a:lnSpc>
              <a:buFont typeface="Times New Roman" panose="02020603050405020304" pitchFamily="18" charset="0"/>
              <a:buChar char="-"/>
              <a:tabLst>
                <a:tab pos="323850" algn="l"/>
              </a:tabLst>
            </a:pPr>
            <a:r>
              <a:rPr lang="it-IT" sz="2800" dirty="0">
                <a:solidFill>
                  <a:srgbClr val="000000"/>
                </a:solidFill>
                <a:effectLst/>
                <a:latin typeface="Times New Roman" panose="02020603050405020304" pitchFamily="18" charset="0"/>
                <a:ea typeface="Times New Roman" panose="02020603050405020304" pitchFamily="18" charset="0"/>
              </a:rPr>
              <a:t>Khả năng tự kiểm tra lại bài làm của mình.</a:t>
            </a:r>
            <a:endParaRPr lang="vi-VN" sz="2800" dirty="0">
              <a:solidFill>
                <a:srgbClr val="000000"/>
              </a:solidFill>
              <a:effectLst/>
              <a:latin typeface="Courier New" panose="02070309020205020404" pitchFamily="49" charset="0"/>
              <a:ea typeface="Times New Roman" panose="02020603050405020304" pitchFamily="18" charset="0"/>
            </a:endParaRPr>
          </a:p>
          <a:p>
            <a:pPr marL="342900" lvl="0" indent="-342900" algn="just">
              <a:lnSpc>
                <a:spcPct val="110000"/>
              </a:lnSpc>
              <a:buFont typeface="Times New Roman" panose="02020603050405020304" pitchFamily="18" charset="0"/>
              <a:buChar char="-"/>
              <a:tabLst>
                <a:tab pos="323850" algn="l"/>
              </a:tabLst>
            </a:pPr>
            <a:r>
              <a:rPr lang="it-IT" sz="2800" dirty="0">
                <a:solidFill>
                  <a:srgbClr val="000000"/>
                </a:solidFill>
                <a:effectLst/>
                <a:latin typeface="Times New Roman" panose="02020603050405020304" pitchFamily="18" charset="0"/>
                <a:ea typeface="Times New Roman" panose="02020603050405020304" pitchFamily="18" charset="0"/>
              </a:rPr>
              <a:t>Khả năng phát hiện và sửa lại chỗ sai trong bài giải cho trước, chỉ ra điểm chưa hợp lí trong đề bài.</a:t>
            </a:r>
            <a:endParaRPr lang="vi-VN" sz="2800" dirty="0">
              <a:solidFill>
                <a:srgbClr val="000000"/>
              </a:solidFill>
              <a:effectLst/>
              <a:latin typeface="Courier New" panose="02070309020205020404" pitchFamily="49" charset="0"/>
              <a:ea typeface="Times New Roman" panose="02020603050405020304" pitchFamily="18" charset="0"/>
            </a:endParaRPr>
          </a:p>
          <a:p>
            <a:pPr marL="342900" lvl="0" indent="-342900" algn="just">
              <a:lnSpc>
                <a:spcPct val="110000"/>
              </a:lnSpc>
              <a:buFont typeface="Times New Roman" panose="02020603050405020304" pitchFamily="18" charset="0"/>
              <a:buChar char="-"/>
              <a:tabLst>
                <a:tab pos="323850" algn="l"/>
              </a:tabLst>
            </a:pPr>
            <a:r>
              <a:rPr lang="it-IT" sz="2800" dirty="0">
                <a:solidFill>
                  <a:srgbClr val="000000"/>
                </a:solidFill>
                <a:effectLst/>
                <a:latin typeface="Times New Roman" panose="02020603050405020304" pitchFamily="18" charset="0"/>
                <a:ea typeface="Times New Roman" panose="02020603050405020304" pitchFamily="18" charset="0"/>
              </a:rPr>
              <a:t>Khả năng tranh luận để tìm ra cách giải một bài toán</a:t>
            </a:r>
            <a:endParaRPr lang="vi-VN" sz="2800" dirty="0">
              <a:solidFill>
                <a:srgbClr val="000000"/>
              </a:solidFill>
              <a:effectLst/>
              <a:latin typeface="Courier New" panose="02070309020205020404" pitchFamily="49" charset="0"/>
              <a:ea typeface="Times New Roman" panose="02020603050405020304" pitchFamily="18" charset="0"/>
            </a:endParaRPr>
          </a:p>
          <a:p>
            <a:r>
              <a:rPr lang="it-IT" sz="2800" dirty="0">
                <a:solidFill>
                  <a:srgbClr val="000000"/>
                </a:solidFill>
                <a:effectLst/>
                <a:latin typeface="Times New Roman" panose="02020603050405020304" pitchFamily="18" charset="0"/>
                <a:ea typeface="Courier New" panose="02070309020205020404" pitchFamily="49" charset="0"/>
              </a:rPr>
              <a:t>Khả năng thực hiện nhiều cách giải và lựa chọn cách giải tối ưu</a:t>
            </a:r>
            <a:endParaRPr lang="vi-VN" sz="2800" dirty="0"/>
          </a:p>
        </p:txBody>
      </p:sp>
    </p:spTree>
    <p:extLst>
      <p:ext uri="{BB962C8B-B14F-4D97-AF65-F5344CB8AC3E}">
        <p14:creationId xmlns:p14="http://schemas.microsoft.com/office/powerpoint/2010/main" val="879122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F3BFD-E2CB-350D-066A-B7480BE70E1F}"/>
              </a:ext>
            </a:extLst>
          </p:cNvPr>
          <p:cNvSpPr>
            <a:spLocks noGrp="1"/>
          </p:cNvSpPr>
          <p:nvPr>
            <p:ph type="title"/>
          </p:nvPr>
        </p:nvSpPr>
        <p:spPr>
          <a:xfrm>
            <a:off x="923364" y="606676"/>
            <a:ext cx="10515600" cy="1325563"/>
          </a:xfrm>
        </p:spPr>
        <p:txBody>
          <a:bodyPr>
            <a:noAutofit/>
          </a:bodyPr>
          <a:lstStyle/>
          <a:p>
            <a:r>
              <a:rPr lang="it-IT" sz="3200" b="1"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3.2. Sử dụng hệ thống câu hỏi để rèn luyện tư duy phản biện cho học sinh lớp 5.</a:t>
            </a:r>
            <a:br>
              <a:rPr lang="vi-VN" sz="32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br>
            <a:endParaRPr lang="vi-VN" sz="32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10A060F-DDED-A09F-20D6-29F09632C7B1}"/>
              </a:ext>
            </a:extLst>
          </p:cNvPr>
          <p:cNvSpPr txBox="1"/>
          <p:nvPr/>
        </p:nvSpPr>
        <p:spPr>
          <a:xfrm>
            <a:off x="753035" y="2212746"/>
            <a:ext cx="10685929" cy="3375796"/>
          </a:xfrm>
          <a:prstGeom prst="rect">
            <a:avLst/>
          </a:prstGeom>
          <a:noFill/>
        </p:spPr>
        <p:txBody>
          <a:bodyPr wrap="square">
            <a:spAutoFit/>
          </a:bodyPr>
          <a:lstStyle/>
          <a:p>
            <a:pPr indent="457200" algn="just">
              <a:lnSpc>
                <a:spcPct val="110000"/>
              </a:lnSpc>
            </a:pPr>
            <a:r>
              <a:rPr lang="it-IT" sz="2800" b="1" dirty="0">
                <a:solidFill>
                  <a:srgbClr val="000000"/>
                </a:solidFill>
                <a:effectLst/>
                <a:latin typeface="Times New Roman" panose="02020603050405020304" pitchFamily="18" charset="0"/>
                <a:ea typeface="Courier New" panose="02070309020205020404" pitchFamily="49" charset="0"/>
              </a:rPr>
              <a:t>Bước 1</a:t>
            </a:r>
            <a:r>
              <a:rPr lang="it-IT" sz="2800" dirty="0">
                <a:solidFill>
                  <a:srgbClr val="000000"/>
                </a:solidFill>
                <a:effectLst/>
                <a:latin typeface="Times New Roman" panose="02020603050405020304" pitchFamily="18" charset="0"/>
                <a:ea typeface="Courier New" panose="02070309020205020404" pitchFamily="49" charset="0"/>
              </a:rPr>
              <a:t>: Xác định mục đích, tính chất, đối tượng dạy học.</a:t>
            </a:r>
            <a:endParaRPr lang="vi-VN" sz="28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800" b="1" dirty="0">
                <a:solidFill>
                  <a:srgbClr val="000000"/>
                </a:solidFill>
                <a:effectLst/>
                <a:latin typeface="Times New Roman" panose="02020603050405020304" pitchFamily="18" charset="0"/>
                <a:ea typeface="Courier New" panose="02070309020205020404" pitchFamily="49" charset="0"/>
              </a:rPr>
              <a:t>Bước 2</a:t>
            </a:r>
            <a:r>
              <a:rPr lang="it-IT" sz="2800" dirty="0">
                <a:solidFill>
                  <a:srgbClr val="000000"/>
                </a:solidFill>
                <a:effectLst/>
                <a:latin typeface="Times New Roman" panose="02020603050405020304" pitchFamily="18" charset="0"/>
                <a:ea typeface="Courier New" panose="02070309020205020404" pitchFamily="49" charset="0"/>
              </a:rPr>
              <a:t>: Phân chia nội dung bài học thành các đơn vị tri thức nhỏ</a:t>
            </a:r>
            <a:r>
              <a:rPr lang="vi-VN" sz="2800" dirty="0">
                <a:solidFill>
                  <a:srgbClr val="000000"/>
                </a:solidFill>
                <a:effectLst/>
                <a:latin typeface="Times New Roman" panose="02020603050405020304" pitchFamily="18" charset="0"/>
                <a:ea typeface="Courier New" panose="02070309020205020404" pitchFamily="49" charset="0"/>
              </a:rPr>
              <a:t>, </a:t>
            </a:r>
            <a:r>
              <a:rPr lang="it-IT" sz="2800" dirty="0">
                <a:solidFill>
                  <a:srgbClr val="000000"/>
                </a:solidFill>
                <a:effectLst/>
                <a:latin typeface="Times New Roman" panose="02020603050405020304" pitchFamily="18" charset="0"/>
                <a:ea typeface="Courier New" panose="02070309020205020404" pitchFamily="49" charset="0"/>
              </a:rPr>
              <a:t>chuyển thành dạng câu hỏi gợi </a:t>
            </a:r>
            <a:r>
              <a:rPr lang="vi-VN" sz="2800" dirty="0">
                <a:solidFill>
                  <a:srgbClr val="000000"/>
                </a:solidFill>
                <a:effectLst/>
                <a:latin typeface="Times New Roman" panose="02020603050405020304" pitchFamily="18" charset="0"/>
                <a:ea typeface="Courier New" panose="02070309020205020404" pitchFamily="49" charset="0"/>
              </a:rPr>
              <a:t>ý.</a:t>
            </a:r>
          </a:p>
          <a:p>
            <a:pPr indent="457200" algn="just">
              <a:lnSpc>
                <a:spcPct val="110000"/>
              </a:lnSpc>
            </a:pPr>
            <a:r>
              <a:rPr lang="it-IT" sz="2800" b="1" dirty="0">
                <a:solidFill>
                  <a:srgbClr val="000000"/>
                </a:solidFill>
                <a:effectLst/>
                <a:latin typeface="Times New Roman" panose="02020603050405020304" pitchFamily="18" charset="0"/>
                <a:ea typeface="Courier New" panose="02070309020205020404" pitchFamily="49" charset="0"/>
              </a:rPr>
              <a:t>Bước 3:</a:t>
            </a:r>
            <a:r>
              <a:rPr lang="it-IT" sz="2800" dirty="0">
                <a:solidFill>
                  <a:srgbClr val="000000"/>
                </a:solidFill>
                <a:effectLst/>
                <a:latin typeface="Times New Roman" panose="02020603050405020304" pitchFamily="18" charset="0"/>
                <a:ea typeface="Courier New" panose="02070309020205020404" pitchFamily="49" charset="0"/>
              </a:rPr>
              <a:t> Dự kiến phần nội dung sẽ sử dụng câu hỏi, mục đích câu hỏi, dạng câu hỏi, số câu hỏi </a:t>
            </a:r>
            <a:endParaRPr lang="vi-VN" sz="2800" dirty="0">
              <a:solidFill>
                <a:srgbClr val="000000"/>
              </a:solidFill>
              <a:effectLst/>
              <a:latin typeface="Times New Roman" panose="02020603050405020304" pitchFamily="18" charset="0"/>
              <a:ea typeface="Courier New" panose="02070309020205020404" pitchFamily="49" charset="0"/>
            </a:endParaRPr>
          </a:p>
          <a:p>
            <a:pPr indent="457200" algn="just">
              <a:lnSpc>
                <a:spcPct val="110000"/>
              </a:lnSpc>
            </a:pPr>
            <a:r>
              <a:rPr lang="it-IT" sz="2800" b="1" dirty="0">
                <a:solidFill>
                  <a:srgbClr val="000000"/>
                </a:solidFill>
                <a:effectLst/>
                <a:latin typeface="Times New Roman" panose="02020603050405020304" pitchFamily="18" charset="0"/>
                <a:ea typeface="Courier New" panose="02070309020205020404" pitchFamily="49" charset="0"/>
              </a:rPr>
              <a:t>Bước 4</a:t>
            </a:r>
            <a:r>
              <a:rPr lang="it-IT" sz="2800" dirty="0">
                <a:solidFill>
                  <a:srgbClr val="000000"/>
                </a:solidFill>
                <a:effectLst/>
                <a:latin typeface="Times New Roman" panose="02020603050405020304" pitchFamily="18" charset="0"/>
                <a:ea typeface="Courier New" panose="02070309020205020404" pitchFamily="49" charset="0"/>
              </a:rPr>
              <a:t>: Chính xác hóa các câu hỏi theo mục đích sư phạm, dự kiến đặt thêm hoặc bỏ bớt câu hỏi cho phù hợp với đối tượng cụ thế</a:t>
            </a:r>
            <a:r>
              <a:rPr lang="it-IT" sz="1800" dirty="0">
                <a:solidFill>
                  <a:srgbClr val="000000"/>
                </a:solidFill>
                <a:effectLst/>
                <a:latin typeface="Times New Roman" panose="02020603050405020304" pitchFamily="18" charset="0"/>
                <a:ea typeface="Courier New" panose="02070309020205020404" pitchFamily="49" charset="0"/>
              </a:rPr>
              <a:t>.</a:t>
            </a:r>
            <a:endParaRPr lang="vi-VN" sz="16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89204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C10AB-C2A7-F093-9C1C-8B54840BC20F}"/>
              </a:ext>
            </a:extLst>
          </p:cNvPr>
          <p:cNvSpPr>
            <a:spLocks noGrp="1"/>
          </p:cNvSpPr>
          <p:nvPr>
            <p:ph type="title"/>
          </p:nvPr>
        </p:nvSpPr>
        <p:spPr>
          <a:xfrm>
            <a:off x="999565" y="1304365"/>
            <a:ext cx="10515600" cy="3869113"/>
          </a:xfrm>
        </p:spPr>
        <p:txBody>
          <a:bodyPr>
            <a:noAutofit/>
          </a:bodyPr>
          <a:lstStyle/>
          <a:p>
            <a:pPr indent="457200">
              <a:lnSpc>
                <a:spcPct val="110000"/>
              </a:lnSpc>
            </a:pPr>
            <a:r>
              <a:rPr lang="vi-VN" sz="3200" dirty="0">
                <a:solidFill>
                  <a:srgbClr val="000000"/>
                </a:solidFill>
                <a:latin typeface="Times New Roman" panose="02020603050405020304" pitchFamily="18" charset="0"/>
                <a:ea typeface="Courier New" panose="02070309020205020404" pitchFamily="49" charset="0"/>
              </a:rPr>
              <a:t>D</a:t>
            </a:r>
            <a:r>
              <a:rPr lang="it-IT" sz="3200" dirty="0">
                <a:solidFill>
                  <a:srgbClr val="000000"/>
                </a:solidFill>
                <a:effectLst/>
                <a:latin typeface="Times New Roman" panose="02020603050405020304" pitchFamily="18" charset="0"/>
                <a:ea typeface="Courier New" panose="02070309020205020404" pitchFamily="49" charset="0"/>
              </a:rPr>
              <a:t>ẫn dắt bằng các câu hỏi sau:</a:t>
            </a:r>
            <a:br>
              <a:rPr lang="vi-VN" sz="3200" dirty="0">
                <a:solidFill>
                  <a:srgbClr val="000000"/>
                </a:solidFill>
                <a:effectLst/>
                <a:latin typeface="Courier New" panose="02070309020205020404" pitchFamily="49" charset="0"/>
                <a:ea typeface="Courier New" panose="02070309020205020404" pitchFamily="49" charset="0"/>
              </a:rPr>
            </a:br>
            <a:r>
              <a:rPr lang="it-IT" sz="3200" dirty="0">
                <a:solidFill>
                  <a:srgbClr val="000000"/>
                </a:solidFill>
                <a:effectLst/>
                <a:latin typeface="Times New Roman" panose="02020603050405020304" pitchFamily="18" charset="0"/>
                <a:ea typeface="Courier New" panose="02070309020205020404" pitchFamily="49" charset="0"/>
              </a:rPr>
              <a:t>Từ..., ta suy ra điều gì? Vì sao?</a:t>
            </a:r>
            <a:br>
              <a:rPr lang="vi-VN" sz="3200" dirty="0">
                <a:solidFill>
                  <a:srgbClr val="000000"/>
                </a:solidFill>
                <a:effectLst/>
                <a:latin typeface="Courier New" panose="02070309020205020404" pitchFamily="49" charset="0"/>
                <a:ea typeface="Courier New" panose="02070309020205020404" pitchFamily="49" charset="0"/>
              </a:rPr>
            </a:br>
            <a:r>
              <a:rPr lang="it-IT" sz="3200" dirty="0">
                <a:solidFill>
                  <a:srgbClr val="000000"/>
                </a:solidFill>
                <a:effectLst/>
                <a:latin typeface="Times New Roman" panose="02020603050405020304" pitchFamily="18" charset="0"/>
                <a:ea typeface="Courier New" panose="02070309020205020404" pitchFamily="49" charset="0"/>
              </a:rPr>
              <a:t>Biết..., cho phép ta tìm được yếu tố nào? Vì sao?</a:t>
            </a:r>
            <a:br>
              <a:rPr lang="vi-VN" sz="3200" dirty="0">
                <a:solidFill>
                  <a:srgbClr val="000000"/>
                </a:solidFill>
                <a:effectLst/>
                <a:latin typeface="Courier New" panose="02070309020205020404" pitchFamily="49" charset="0"/>
                <a:ea typeface="Courier New" panose="02070309020205020404" pitchFamily="49" charset="0"/>
              </a:rPr>
            </a:br>
            <a:r>
              <a:rPr lang="it-IT" sz="3200" dirty="0">
                <a:solidFill>
                  <a:srgbClr val="000000"/>
                </a:solidFill>
                <a:effectLst/>
                <a:latin typeface="Times New Roman" panose="02020603050405020304" pitchFamily="18" charset="0"/>
                <a:ea typeface="Courier New" panose="02070309020205020404" pitchFamily="49" charset="0"/>
              </a:rPr>
              <a:t>Để tìm được...., ta phải tìm được yếu tố nào? Tại sao?</a:t>
            </a:r>
            <a:br>
              <a:rPr lang="vi-VN" sz="3200" dirty="0">
                <a:solidFill>
                  <a:srgbClr val="000000"/>
                </a:solidFill>
                <a:effectLst/>
                <a:latin typeface="Courier New" panose="02070309020205020404" pitchFamily="49" charset="0"/>
                <a:ea typeface="Courier New" panose="02070309020205020404" pitchFamily="49" charset="0"/>
              </a:rPr>
            </a:br>
            <a:r>
              <a:rPr lang="it-IT" sz="3200" dirty="0">
                <a:solidFill>
                  <a:srgbClr val="000000"/>
                </a:solidFill>
                <a:effectLst/>
                <a:latin typeface="Times New Roman" panose="02020603050405020304" pitchFamily="18" charset="0"/>
                <a:ea typeface="Courier New" panose="02070309020205020404" pitchFamily="49" charset="0"/>
              </a:rPr>
              <a:t>Để tính được..., ta phải làm thế nào? (hoặc làm phép tính gì?) Tại sao?</a:t>
            </a:r>
            <a:br>
              <a:rPr lang="vi-VN" sz="3200" dirty="0">
                <a:solidFill>
                  <a:srgbClr val="000000"/>
                </a:solidFill>
                <a:effectLst/>
                <a:latin typeface="Courier New" panose="02070309020205020404" pitchFamily="49" charset="0"/>
                <a:ea typeface="Courier New" panose="02070309020205020404" pitchFamily="49" charset="0"/>
              </a:rPr>
            </a:br>
            <a:endParaRPr lang="vi-VN" sz="3200" dirty="0"/>
          </a:p>
        </p:txBody>
      </p:sp>
    </p:spTree>
    <p:extLst>
      <p:ext uri="{BB962C8B-B14F-4D97-AF65-F5344CB8AC3E}">
        <p14:creationId xmlns:p14="http://schemas.microsoft.com/office/powerpoint/2010/main" val="1345309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EDF5048-E4D7-9824-143B-FFB6367B3F00}"/>
              </a:ext>
            </a:extLst>
          </p:cNvPr>
          <p:cNvSpPr txBox="1"/>
          <p:nvPr/>
        </p:nvSpPr>
        <p:spPr>
          <a:xfrm>
            <a:off x="615202" y="477772"/>
            <a:ext cx="10075209" cy="1301062"/>
          </a:xfrm>
          <a:prstGeom prst="rect">
            <a:avLst/>
          </a:prstGeom>
          <a:noFill/>
        </p:spPr>
        <p:txBody>
          <a:bodyPr wrap="square">
            <a:spAutoFit/>
          </a:bodyPr>
          <a:lstStyle/>
          <a:p>
            <a:pPr indent="457200" algn="just">
              <a:lnSpc>
                <a:spcPct val="110000"/>
              </a:lnSpc>
            </a:pPr>
            <a:r>
              <a:rPr lang="it-IT" sz="2400" b="1" i="1" dirty="0">
                <a:solidFill>
                  <a:srgbClr val="000000"/>
                </a:solidFill>
                <a:effectLst/>
                <a:latin typeface="Times New Roman" panose="02020603050405020304" pitchFamily="18" charset="0"/>
                <a:ea typeface="Courier New" panose="02070309020205020404" pitchFamily="49" charset="0"/>
              </a:rPr>
              <a:t>Ví dụ</a:t>
            </a:r>
            <a:r>
              <a:rPr lang="it-IT" sz="2400" dirty="0">
                <a:solidFill>
                  <a:srgbClr val="000000"/>
                </a:solidFill>
                <a:effectLst/>
                <a:latin typeface="Times New Roman" panose="02020603050405020304" pitchFamily="18" charset="0"/>
                <a:ea typeface="Courier New" panose="02070309020205020404" pitchFamily="49" charset="0"/>
              </a:rPr>
              <a:t>: Tiết 18, bài  </a:t>
            </a:r>
            <a:r>
              <a:rPr lang="it-IT" sz="2400" b="1" dirty="0">
                <a:solidFill>
                  <a:srgbClr val="000000"/>
                </a:solidFill>
                <a:effectLst/>
                <a:latin typeface="Times New Roman" panose="02020603050405020304" pitchFamily="18" charset="0"/>
                <a:ea typeface="Courier New" panose="02070309020205020404" pitchFamily="49" charset="0"/>
              </a:rPr>
              <a:t>“Ôn tập và bổ sung về giải toán” (tiếp theo)</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Nội dung: Trích hoạt động hướng dẫn học sinh hình thành cách giải “rút về đơn vị”</a:t>
            </a:r>
            <a:endParaRPr lang="vi-VN" sz="2400" dirty="0">
              <a:solidFill>
                <a:srgbClr val="000000"/>
              </a:solidFill>
              <a:effectLst/>
              <a:latin typeface="Courier New" panose="02070309020205020404" pitchFamily="49" charset="0"/>
              <a:ea typeface="Courier New" panose="02070309020205020404" pitchFamily="49" charset="0"/>
            </a:endParaRPr>
          </a:p>
        </p:txBody>
      </p:sp>
      <p:sp>
        <p:nvSpPr>
          <p:cNvPr id="7" name="TextBox 6">
            <a:extLst>
              <a:ext uri="{FF2B5EF4-FFF2-40B4-BE49-F238E27FC236}">
                <a16:creationId xmlns:a16="http://schemas.microsoft.com/office/drawing/2014/main" id="{9F177E28-981E-8B5A-6C32-E3D8313AA757}"/>
              </a:ext>
            </a:extLst>
          </p:cNvPr>
          <p:cNvSpPr txBox="1"/>
          <p:nvPr/>
        </p:nvSpPr>
        <p:spPr>
          <a:xfrm>
            <a:off x="778247" y="1895089"/>
            <a:ext cx="10179424" cy="4485139"/>
          </a:xfrm>
          <a:prstGeom prst="rect">
            <a:avLst/>
          </a:prstGeom>
          <a:noFill/>
        </p:spPr>
        <p:txBody>
          <a:bodyPr wrap="square">
            <a:spAutoFit/>
          </a:bodyPr>
          <a:lstStyle/>
          <a:p>
            <a:pPr indent="457200"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Câu hỏi 1:</a:t>
            </a:r>
            <a:r>
              <a:rPr lang="it-IT" sz="2000" dirty="0">
                <a:solidFill>
                  <a:srgbClr val="000000"/>
                </a:solidFill>
                <a:effectLst/>
                <a:latin typeface="Times New Roman" panose="02020603050405020304" pitchFamily="18" charset="0"/>
                <a:ea typeface="Courier New" panose="02070309020205020404" pitchFamily="49" charset="0"/>
              </a:rPr>
              <a:t> Biết mức làm của mỗi người như nhau, vậy số ngày làm giảm thì số người sẽ thay đổi như thế nào?</a:t>
            </a:r>
            <a:endParaRPr lang="vi-VN" sz="20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it-IT" sz="2000" dirty="0">
                <a:solidFill>
                  <a:srgbClr val="000000"/>
                </a:solidFill>
                <a:effectLst/>
                <a:latin typeface="Times New Roman" panose="02020603050405020304" pitchFamily="18" charset="0"/>
                <a:ea typeface="Courier New" panose="02070309020205020404" pitchFamily="49" charset="0"/>
              </a:rPr>
              <a:t> (HS đọc đề bài và tóm tắt đề bài, nêu cái đã cho, cái phải tìm của bài toán. 2 ngày: 12 người; 4 ngày:...người. HS trả lời được: Số ngày làm giảm thì số người làm sẽ tăng)</a:t>
            </a:r>
            <a:endParaRPr lang="vi-VN" sz="20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Câu hỏi 2:</a:t>
            </a:r>
            <a:r>
              <a:rPr lang="it-IT" sz="2000" dirty="0">
                <a:solidFill>
                  <a:srgbClr val="000000"/>
                </a:solidFill>
                <a:effectLst/>
                <a:latin typeface="Times New Roman" panose="02020603050405020304" pitchFamily="18" charset="0"/>
                <a:ea typeface="Courier New" panose="02070309020205020404" pitchFamily="49" charset="0"/>
              </a:rPr>
              <a:t> Biết đắp nền nhà trong hai ngày thì cần 12 người. Nếu muốn đắp xong nền nhà trong 1 ngày thì cần bao nhiêu người?</a:t>
            </a:r>
            <a:endParaRPr lang="vi-VN" sz="20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Câu hỏi 3: </a:t>
            </a:r>
            <a:r>
              <a:rPr lang="it-IT" sz="2000" dirty="0">
                <a:solidFill>
                  <a:srgbClr val="000000"/>
                </a:solidFill>
                <a:effectLst/>
                <a:latin typeface="Times New Roman" panose="02020603050405020304" pitchFamily="18" charset="0"/>
                <a:ea typeface="Courier New" panose="02070309020205020404" pitchFamily="49" charset="0"/>
              </a:rPr>
              <a:t>Vì sao tính số người đắp xong nền nhà trong 1 ngày bằng cách lấy 12 x 2? (HS trả lời: Vì số ngày làm giảm đi 2 lần thì số người làm tăng lên 2 lần nên lấy 12 x 2 )</a:t>
            </a:r>
            <a:endParaRPr lang="vi-VN" sz="20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it-IT" sz="2000" dirty="0">
                <a:solidFill>
                  <a:srgbClr val="000000"/>
                </a:solidFill>
                <a:effectLst/>
                <a:latin typeface="Times New Roman" panose="02020603050405020304" pitchFamily="18" charset="0"/>
                <a:ea typeface="Courier New" panose="02070309020205020404" pitchFamily="49" charset="0"/>
              </a:rPr>
              <a:t>    </a:t>
            </a:r>
            <a:r>
              <a:rPr lang="it-IT" sz="2000" b="1" dirty="0">
                <a:solidFill>
                  <a:srgbClr val="000000"/>
                </a:solidFill>
                <a:effectLst/>
                <a:latin typeface="Times New Roman" panose="02020603050405020304" pitchFamily="18" charset="0"/>
                <a:ea typeface="Courier New" panose="02070309020205020404" pitchFamily="49" charset="0"/>
              </a:rPr>
              <a:t>Giáo viên kết luận</a:t>
            </a:r>
            <a:r>
              <a:rPr lang="it-IT" sz="2000" dirty="0">
                <a:solidFill>
                  <a:srgbClr val="000000"/>
                </a:solidFill>
                <a:effectLst/>
                <a:latin typeface="Times New Roman" panose="02020603050405020304" pitchFamily="18" charset="0"/>
                <a:ea typeface="Courier New" panose="02070309020205020404" pitchFamily="49" charset="0"/>
              </a:rPr>
              <a:t>: Số ngày làm giảm đi bao nhiêu lần thì số người làm tăng lên bấy nhiêu lần.</a:t>
            </a:r>
            <a:endParaRPr lang="vi-VN" sz="20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Câu hỏi 4:</a:t>
            </a:r>
            <a:r>
              <a:rPr lang="it-IT" sz="2000" dirty="0">
                <a:solidFill>
                  <a:srgbClr val="000000"/>
                </a:solidFill>
                <a:effectLst/>
                <a:latin typeface="Times New Roman" panose="02020603050405020304" pitchFamily="18" charset="0"/>
                <a:ea typeface="Courier New" panose="02070309020205020404" pitchFamily="49" charset="0"/>
              </a:rPr>
              <a:t> Biết đắp nền nhà trong 1 ngày thì cần 24 người, vậy cần bao  nhiêu người để đắp xong nền nhà trong 4 ngày?</a:t>
            </a:r>
            <a:endParaRPr lang="vi-VN" sz="20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Câu hỏi 5: </a:t>
            </a:r>
            <a:r>
              <a:rPr lang="it-IT" sz="2000" dirty="0">
                <a:solidFill>
                  <a:srgbClr val="000000"/>
                </a:solidFill>
                <a:effectLst/>
                <a:latin typeface="Times New Roman" panose="02020603050405020304" pitchFamily="18" charset="0"/>
                <a:ea typeface="Courier New" panose="02070309020205020404" pitchFamily="49" charset="0"/>
              </a:rPr>
              <a:t>Vì sao tính số người đắp xong nền nhà trong 4 ngày bằng cách lấy 24 : 4?</a:t>
            </a:r>
            <a:endParaRPr lang="vi-VN" sz="20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it-IT" sz="2000" b="1" dirty="0">
                <a:solidFill>
                  <a:srgbClr val="000000"/>
                </a:solidFill>
                <a:effectLst/>
                <a:latin typeface="Times New Roman" panose="02020603050405020304" pitchFamily="18" charset="0"/>
                <a:ea typeface="Courier New" panose="02070309020205020404" pitchFamily="49" charset="0"/>
              </a:rPr>
              <a:t>Giáo viên kết luận</a:t>
            </a:r>
            <a:r>
              <a:rPr lang="it-IT" sz="2000" dirty="0">
                <a:solidFill>
                  <a:srgbClr val="000000"/>
                </a:solidFill>
                <a:effectLst/>
                <a:latin typeface="Times New Roman" panose="02020603050405020304" pitchFamily="18" charset="0"/>
                <a:ea typeface="Courier New" panose="02070309020205020404" pitchFamily="49" charset="0"/>
              </a:rPr>
              <a:t>: Số ngày làm tăng lên bao nhiêu lần thì số người làm giảm đi bấy nhiêu lần.</a:t>
            </a:r>
            <a:endParaRPr lang="vi-VN" sz="20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3045634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F74879-E4F2-F019-1F9B-08D6CA000D41}"/>
              </a:ext>
            </a:extLst>
          </p:cNvPr>
          <p:cNvSpPr txBox="1"/>
          <p:nvPr/>
        </p:nvSpPr>
        <p:spPr>
          <a:xfrm>
            <a:off x="564778" y="960151"/>
            <a:ext cx="10784540" cy="4937698"/>
          </a:xfrm>
          <a:prstGeom prst="rect">
            <a:avLst/>
          </a:prstGeom>
          <a:noFill/>
        </p:spPr>
        <p:txBody>
          <a:bodyPr wrap="square">
            <a:spAutoFit/>
          </a:bodyPr>
          <a:lstStyle/>
          <a:p>
            <a:pPr algn="just">
              <a:lnSpc>
                <a:spcPct val="110000"/>
              </a:lnSpc>
            </a:pPr>
            <a:r>
              <a:rPr lang="it-IT" sz="1800" b="1" i="1" dirty="0">
                <a:solidFill>
                  <a:srgbClr val="000000"/>
                </a:solidFill>
                <a:effectLst/>
                <a:latin typeface="Times New Roman" panose="02020603050405020304" pitchFamily="18" charset="0"/>
                <a:ea typeface="Courier New" panose="02070309020205020404" pitchFamily="49" charset="0"/>
              </a:rPr>
              <a:t> </a:t>
            </a:r>
            <a:r>
              <a:rPr lang="it-IT" sz="2400" b="1" i="1" dirty="0">
                <a:solidFill>
                  <a:srgbClr val="000000"/>
                </a:solidFill>
                <a:effectLst/>
                <a:latin typeface="Times New Roman" panose="02020603050405020304" pitchFamily="18" charset="0"/>
                <a:ea typeface="Courier New" panose="02070309020205020404" pitchFamily="49" charset="0"/>
              </a:rPr>
              <a:t>* Đối với dạng bài luyện tập, củng cố, phát triển kĩ năng giải toán:  </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vi-VN" sz="2400" dirty="0">
                <a:solidFill>
                  <a:srgbClr val="000000"/>
                </a:solidFill>
                <a:latin typeface="Times New Roman" panose="02020603050405020304" pitchFamily="18" charset="0"/>
                <a:ea typeface="Courier New" panose="02070309020205020404" pitchFamily="49" charset="0"/>
              </a:rPr>
              <a:t>C</a:t>
            </a:r>
            <a:r>
              <a:rPr lang="it-IT" sz="2400" dirty="0">
                <a:solidFill>
                  <a:srgbClr val="000000"/>
                </a:solidFill>
                <a:effectLst/>
                <a:latin typeface="Times New Roman" panose="02020603050405020304" pitchFamily="18" charset="0"/>
                <a:ea typeface="Courier New" panose="02070309020205020404" pitchFamily="49" charset="0"/>
              </a:rPr>
              <a:t>âu hỏi thường có dạng:</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 Bài toán thuộc dạng toán nào trong các dạng toán đã học? Bài toán này liên quan đến dạng toán nào đã học? Em liên hệ bài toán này với dạng nào?..</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 Trong lời giải trên, bước nào được gọi là bước gì? Lời giải tốt hoặc chưa tốt? Tốt ở chỗ nào? Chưa tốt ở chỗ nào? Giải thích vì sao tốt (chưa tốt)?</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 Còn cách giải nào hay hơn không? Em có thể tìm được cách giải hơn hơn không? Có cách giải nào ngắn gọn và dễ hiểu hơn không? Liệu có sai lầm nào trong cách giải trên không? Có thể tìm cách giải khác được không? ...</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 Trong bài toán này, chúng ta cần lưu ý điều gì (về đơn vị đo các đại lượng, về câu lời giải, về trình bày phép tính,...)?</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it-IT" sz="2400" dirty="0">
                <a:solidFill>
                  <a:srgbClr val="000000"/>
                </a:solidFill>
                <a:effectLst/>
                <a:latin typeface="Times New Roman" panose="02020603050405020304" pitchFamily="18" charset="0"/>
                <a:ea typeface="Courier New" panose="02070309020205020404" pitchFamily="49" charset="0"/>
              </a:rPr>
              <a:t>+ Khi giải dạng toán.., chúng ta cần chú ý điều gì?</a:t>
            </a:r>
            <a:endParaRPr lang="vi-VN" sz="2400" dirty="0"/>
          </a:p>
        </p:txBody>
      </p:sp>
    </p:spTree>
    <p:extLst>
      <p:ext uri="{BB962C8B-B14F-4D97-AF65-F5344CB8AC3E}">
        <p14:creationId xmlns:p14="http://schemas.microsoft.com/office/powerpoint/2010/main" val="139638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09406-3F29-95C6-22DD-51CB88C273C4}"/>
              </a:ext>
            </a:extLst>
          </p:cNvPr>
          <p:cNvSpPr>
            <a:spLocks noGrp="1"/>
          </p:cNvSpPr>
          <p:nvPr>
            <p:ph type="title"/>
          </p:nvPr>
        </p:nvSpPr>
        <p:spPr>
          <a:xfrm>
            <a:off x="838200" y="486149"/>
            <a:ext cx="10515600" cy="1325563"/>
          </a:xfrm>
        </p:spPr>
        <p:txBody>
          <a:bodyPr>
            <a:normAutofit/>
          </a:bodyPr>
          <a:lstStyle/>
          <a:p>
            <a:r>
              <a:rPr lang="it-IT" sz="2400" b="1" dirty="0">
                <a:solidFill>
                  <a:srgbClr val="000000"/>
                </a:solidFill>
                <a:effectLst/>
                <a:latin typeface="Times New Roman" panose="02020603050405020304" pitchFamily="18" charset="0"/>
                <a:ea typeface="Courier New" panose="02070309020205020404" pitchFamily="49" charset="0"/>
              </a:rPr>
              <a:t>3.3. Khai thác các tình huống, các bài tập mà học sinh dễ mắc sai lầm khi tiếp thu hoặc khi giải toán để rèn luyện tư duy phản biện cho học sinh.</a:t>
            </a:r>
            <a:br>
              <a:rPr lang="vi-VN" sz="2400" dirty="0">
                <a:solidFill>
                  <a:srgbClr val="000000"/>
                </a:solidFill>
                <a:effectLst/>
                <a:latin typeface="Courier New" panose="02070309020205020404" pitchFamily="49" charset="0"/>
                <a:ea typeface="Courier New" panose="02070309020205020404" pitchFamily="49" charset="0"/>
              </a:rPr>
            </a:br>
            <a:endParaRPr lang="vi-VN" sz="2400" dirty="0"/>
          </a:p>
        </p:txBody>
      </p:sp>
      <p:sp>
        <p:nvSpPr>
          <p:cNvPr id="5" name="TextBox 4">
            <a:extLst>
              <a:ext uri="{FF2B5EF4-FFF2-40B4-BE49-F238E27FC236}">
                <a16:creationId xmlns:a16="http://schemas.microsoft.com/office/drawing/2014/main" id="{BD97052A-A74B-D84A-7753-D64FA54E5F80}"/>
              </a:ext>
            </a:extLst>
          </p:cNvPr>
          <p:cNvSpPr txBox="1"/>
          <p:nvPr/>
        </p:nvSpPr>
        <p:spPr>
          <a:xfrm>
            <a:off x="838199" y="1690688"/>
            <a:ext cx="10981765" cy="1200329"/>
          </a:xfrm>
          <a:prstGeom prst="rect">
            <a:avLst/>
          </a:prstGeom>
          <a:noFill/>
        </p:spPr>
        <p:txBody>
          <a:bodyPr wrap="square">
            <a:spAutoFit/>
          </a:bodyPr>
          <a:lstStyle/>
          <a:p>
            <a:r>
              <a:rPr lang="vi-VN" sz="2400" dirty="0">
                <a:solidFill>
                  <a:srgbClr val="000000"/>
                </a:solidFill>
                <a:latin typeface="Times New Roman" panose="02020603050405020304" pitchFamily="18" charset="0"/>
                <a:ea typeface="Courier New" panose="02070309020205020404" pitchFamily="49" charset="0"/>
              </a:rPr>
              <a:t>- G</a:t>
            </a:r>
            <a:r>
              <a:rPr lang="pt-BR" sz="2400" dirty="0">
                <a:solidFill>
                  <a:srgbClr val="000000"/>
                </a:solidFill>
                <a:effectLst/>
                <a:latin typeface="Times New Roman" panose="02020603050405020304" pitchFamily="18" charset="0"/>
                <a:ea typeface="Courier New" panose="02070309020205020404" pitchFamily="49" charset="0"/>
              </a:rPr>
              <a:t>iáo viên đưa ra các lời giải có sai sót để rèn luyện cho học sinh khả năng phát hiện lỗi, nhận xét, sửa chữa (nếu cần) hoặc nêu các bài toán vô lí, mâu thuẫn cho học sinh phân tích, phát hiện các điều vô lí đó. </a:t>
            </a:r>
            <a:endParaRPr lang="vi-VN" sz="2400" dirty="0"/>
          </a:p>
        </p:txBody>
      </p:sp>
      <p:sp>
        <p:nvSpPr>
          <p:cNvPr id="7" name="TextBox 6">
            <a:extLst>
              <a:ext uri="{FF2B5EF4-FFF2-40B4-BE49-F238E27FC236}">
                <a16:creationId xmlns:a16="http://schemas.microsoft.com/office/drawing/2014/main" id="{24BFB20A-9903-39FC-E758-998C6538DA56}"/>
              </a:ext>
            </a:extLst>
          </p:cNvPr>
          <p:cNvSpPr txBox="1"/>
          <p:nvPr/>
        </p:nvSpPr>
        <p:spPr>
          <a:xfrm>
            <a:off x="838199" y="3227294"/>
            <a:ext cx="10515601" cy="2926122"/>
          </a:xfrm>
          <a:prstGeom prst="rect">
            <a:avLst/>
          </a:prstGeom>
          <a:noFill/>
        </p:spPr>
        <p:txBody>
          <a:bodyPr wrap="square">
            <a:spAutoFit/>
          </a:bodyPr>
          <a:lstStyle/>
          <a:p>
            <a:pPr indent="457200" algn="just">
              <a:lnSpc>
                <a:spcPct val="110000"/>
              </a:lnSpc>
            </a:pPr>
            <a:r>
              <a:rPr lang="pt-BR" sz="2400" b="1" dirty="0">
                <a:solidFill>
                  <a:srgbClr val="000000"/>
                </a:solidFill>
                <a:effectLst/>
                <a:latin typeface="Times New Roman" panose="02020603050405020304" pitchFamily="18" charset="0"/>
                <a:ea typeface="Courier New" panose="02070309020205020404" pitchFamily="49" charset="0"/>
              </a:rPr>
              <a:t>* Đối với lời giải có sai sót:</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Bước 1: Giáo viên tổ chức cho học sinh tiếp nhận, phân tích, nhận xét tình huống, bài toán, lời giải bài toán.</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Bước 2: Tổ chức cho học sinh nêu ý kiến cá nhân, thảo luận, tranh luận điều vô lí, các điểm mâu thuẫn, các lỗi sai và cách sửa chữa.</a:t>
            </a:r>
            <a:endParaRPr lang="vi-VN" sz="2400" dirty="0">
              <a:solidFill>
                <a:srgbClr val="000000"/>
              </a:solidFill>
              <a:effectLst/>
              <a:latin typeface="Courier New" panose="02070309020205020404" pitchFamily="49" charset="0"/>
              <a:ea typeface="Courier New" panose="02070309020205020404" pitchFamily="49" charset="0"/>
            </a:endParaRPr>
          </a:p>
          <a:p>
            <a:pPr indent="457200"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Bước 3: Giáo viên nhận xét, kết luận về tình huống, đưa ra các lưu ý cho học sinh khi tiếp nhận tình huống hoặc khi giải bài toán.</a:t>
            </a:r>
            <a:endParaRPr lang="vi-VN" sz="2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0497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462DE00-4175-30CB-A13C-5699B232191E}"/>
              </a:ext>
            </a:extLst>
          </p:cNvPr>
          <p:cNvSpPr txBox="1"/>
          <p:nvPr/>
        </p:nvSpPr>
        <p:spPr>
          <a:xfrm>
            <a:off x="1600199" y="605119"/>
            <a:ext cx="9278471" cy="1953420"/>
          </a:xfrm>
          <a:prstGeom prst="rect">
            <a:avLst/>
          </a:prstGeom>
          <a:noFill/>
        </p:spPr>
        <p:txBody>
          <a:bodyPr wrap="square">
            <a:spAutoFit/>
          </a:bodyPr>
          <a:lstStyle/>
          <a:p>
            <a:pPr algn="just">
              <a:lnSpc>
                <a:spcPct val="110000"/>
              </a:lnSpc>
            </a:pPr>
            <a:r>
              <a:rPr lang="pt-BR" sz="1800" b="1" dirty="0">
                <a:solidFill>
                  <a:srgbClr val="000000"/>
                </a:solidFill>
                <a:effectLst/>
                <a:latin typeface="Times New Roman" panose="02020603050405020304" pitchFamily="18" charset="0"/>
                <a:ea typeface="Courier New" panose="02070309020205020404" pitchFamily="49" charset="0"/>
              </a:rPr>
              <a:t> </a:t>
            </a:r>
            <a:r>
              <a:rPr lang="pt-BR" sz="2800" b="1" dirty="0">
                <a:solidFill>
                  <a:srgbClr val="000000"/>
                </a:solidFill>
                <a:effectLst/>
                <a:latin typeface="Times New Roman" panose="02020603050405020304" pitchFamily="18" charset="0"/>
                <a:ea typeface="Courier New" panose="02070309020205020404" pitchFamily="49" charset="0"/>
              </a:rPr>
              <a:t>* Đối với bài toán vô lí, có mâu thuẫn</a:t>
            </a:r>
            <a:endParaRPr lang="vi-VN" sz="28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800" dirty="0">
                <a:solidFill>
                  <a:srgbClr val="000000"/>
                </a:solidFill>
                <a:effectLst/>
                <a:latin typeface="Times New Roman" panose="02020603050405020304" pitchFamily="18" charset="0"/>
                <a:ea typeface="Courier New" panose="02070309020205020404" pitchFamily="49" charset="0"/>
              </a:rPr>
              <a:t>+ Bước 1:  Giáo viên nêu bài toán và yêu cầu học sinh làm bài.</a:t>
            </a:r>
            <a:endParaRPr lang="vi-VN" sz="28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800" dirty="0">
                <a:solidFill>
                  <a:srgbClr val="000000"/>
                </a:solidFill>
                <a:effectLst/>
                <a:latin typeface="Times New Roman" panose="02020603050405020304" pitchFamily="18" charset="0"/>
                <a:ea typeface="Courier New" panose="02070309020205020404" pitchFamily="49" charset="0"/>
              </a:rPr>
              <a:t>+ Bước 2: Yêu cầu học sinh nêu kết quả, nhận xét</a:t>
            </a:r>
            <a:endParaRPr lang="vi-VN" sz="28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800" dirty="0">
                <a:solidFill>
                  <a:srgbClr val="000000"/>
                </a:solidFill>
                <a:effectLst/>
                <a:latin typeface="Times New Roman" panose="02020603050405020304" pitchFamily="18" charset="0"/>
                <a:ea typeface="Courier New" panose="02070309020205020404" pitchFamily="49" charset="0"/>
              </a:rPr>
              <a:t>+ Bước 3: Giáo viên nhận xét, nêu các lưu ý cho học sinh</a:t>
            </a:r>
            <a:endParaRPr lang="vi-VN" sz="2800" dirty="0"/>
          </a:p>
        </p:txBody>
      </p:sp>
      <p:sp>
        <p:nvSpPr>
          <p:cNvPr id="8" name="TextBox 7">
            <a:extLst>
              <a:ext uri="{FF2B5EF4-FFF2-40B4-BE49-F238E27FC236}">
                <a16:creationId xmlns:a16="http://schemas.microsoft.com/office/drawing/2014/main" id="{E9F6969E-25C2-818A-E94C-CB60DD0D0AA6}"/>
              </a:ext>
            </a:extLst>
          </p:cNvPr>
          <p:cNvSpPr txBox="1"/>
          <p:nvPr/>
        </p:nvSpPr>
        <p:spPr>
          <a:xfrm>
            <a:off x="1489261" y="1925775"/>
            <a:ext cx="9698691" cy="3332387"/>
          </a:xfrm>
          <a:prstGeom prst="rect">
            <a:avLst/>
          </a:prstGeom>
          <a:noFill/>
        </p:spPr>
        <p:txBody>
          <a:bodyPr wrap="square">
            <a:spAutoFit/>
          </a:bodyPr>
          <a:lstStyle/>
          <a:p>
            <a:pPr indent="457200" algn="just">
              <a:lnSpc>
                <a:spcPct val="110000"/>
              </a:lnSpc>
            </a:pPr>
            <a:r>
              <a:rPr lang="vi-VN" sz="2400" dirty="0">
                <a:solidFill>
                  <a:srgbClr val="000000"/>
                </a:solidFill>
                <a:latin typeface="Times New Roman" panose="02020603050405020304" pitchFamily="18" charset="0"/>
                <a:ea typeface="Courier New" panose="02070309020205020404" pitchFamily="49" charset="0"/>
              </a:rPr>
              <a:t>C</a:t>
            </a:r>
            <a:r>
              <a:rPr lang="pt-BR" sz="2400" dirty="0">
                <a:solidFill>
                  <a:srgbClr val="000000"/>
                </a:solidFill>
                <a:effectLst/>
                <a:latin typeface="Times New Roman" panose="02020603050405020304" pitchFamily="18" charset="0"/>
                <a:ea typeface="Courier New" panose="02070309020205020404" pitchFamily="49" charset="0"/>
              </a:rPr>
              <a:t>hú ý rèn luyện tư duy phản biện cho học sinh thông qua phát hiện và sửa các lỗi cơ bản thường gặp sau đây:</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 Lỗi về thực hiện phép tính.</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 Lỗi về vận dụng các công thức tính, vận dụng cách giải bài toán có dạng quen thuộc.  </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 Lỗi về sử dụng đơn vị đo các đại lượng</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 Lỗi về thứ tự trình bày các bước giải.</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     + Lỗi về trình bày các lập luận của câu trả lời giải.</a:t>
            </a:r>
            <a:endParaRPr lang="vi-VN" sz="2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1657695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27264-D8F8-519D-FA60-1D71DDFAD35E}"/>
              </a:ext>
            </a:extLst>
          </p:cNvPr>
          <p:cNvSpPr>
            <a:spLocks noGrp="1"/>
          </p:cNvSpPr>
          <p:nvPr>
            <p:ph type="title"/>
          </p:nvPr>
        </p:nvSpPr>
        <p:spPr>
          <a:xfrm>
            <a:off x="504262" y="109631"/>
            <a:ext cx="11183471" cy="1325563"/>
          </a:xfrm>
        </p:spPr>
        <p:txBody>
          <a:bodyPr>
            <a:normAutofit/>
          </a:bodyPr>
          <a:lstStyle/>
          <a:p>
            <a:r>
              <a:rPr lang="it-IT" sz="2400" b="1" dirty="0">
                <a:solidFill>
                  <a:srgbClr val="000000"/>
                </a:solidFill>
                <a:effectLst/>
                <a:latin typeface="Times New Roman" panose="02020603050405020304" pitchFamily="18" charset="0"/>
                <a:ea typeface="Courier New" panose="02070309020205020404" pitchFamily="49" charset="0"/>
              </a:rPr>
              <a:t>3.4.</a:t>
            </a:r>
            <a:r>
              <a:rPr lang="it-IT" sz="2400" dirty="0">
                <a:solidFill>
                  <a:srgbClr val="000000"/>
                </a:solidFill>
                <a:effectLst/>
                <a:latin typeface="Times New Roman" panose="02020603050405020304" pitchFamily="18" charset="0"/>
                <a:ea typeface="Courier New" panose="02070309020205020404" pitchFamily="49" charset="0"/>
              </a:rPr>
              <a:t> </a:t>
            </a:r>
            <a:r>
              <a:rPr lang="pt-BR" sz="2400" b="1" dirty="0">
                <a:solidFill>
                  <a:srgbClr val="000000"/>
                </a:solidFill>
                <a:effectLst/>
                <a:latin typeface="Times New Roman" panose="02020603050405020304" pitchFamily="18" charset="0"/>
                <a:ea typeface="Courier New" panose="02070309020205020404" pitchFamily="49" charset="0"/>
              </a:rPr>
              <a:t>Xây dựng hệ thông bài tập bổ sung để rèn luyện tư duy phản biện cho học sinh.</a:t>
            </a:r>
            <a:br>
              <a:rPr lang="vi-VN" sz="2400" dirty="0">
                <a:solidFill>
                  <a:srgbClr val="000000"/>
                </a:solidFill>
                <a:effectLst/>
                <a:latin typeface="Courier New" panose="02070309020205020404" pitchFamily="49" charset="0"/>
                <a:ea typeface="Courier New" panose="02070309020205020404" pitchFamily="49" charset="0"/>
              </a:rPr>
            </a:br>
            <a:endParaRPr lang="vi-VN" sz="2400" dirty="0"/>
          </a:p>
        </p:txBody>
      </p:sp>
      <p:sp>
        <p:nvSpPr>
          <p:cNvPr id="5" name="TextBox 4">
            <a:extLst>
              <a:ext uri="{FF2B5EF4-FFF2-40B4-BE49-F238E27FC236}">
                <a16:creationId xmlns:a16="http://schemas.microsoft.com/office/drawing/2014/main" id="{CE11AA91-3263-32C8-9DC2-693AFC28AA76}"/>
              </a:ext>
            </a:extLst>
          </p:cNvPr>
          <p:cNvSpPr txBox="1"/>
          <p:nvPr/>
        </p:nvSpPr>
        <p:spPr>
          <a:xfrm>
            <a:off x="504263" y="1538895"/>
            <a:ext cx="10804714" cy="4125553"/>
          </a:xfrm>
          <a:prstGeom prst="rect">
            <a:avLst/>
          </a:prstGeom>
          <a:noFill/>
        </p:spPr>
        <p:txBody>
          <a:bodyPr wrap="square">
            <a:spAutoFit/>
          </a:bodyPr>
          <a:lstStyle/>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Bước 1: Xác định</a:t>
            </a:r>
            <a:r>
              <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đối tượng</a:t>
            </a: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học sinh đại trà</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Bước 2: Xác định mục tiêu : Rèn luyện khả năng phát hiện và chữa lỗi sai trong lời giải cho trước.</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Bước 3: Xác định nội dung của bài tập: Bài tập thuộc dạng toán chuyển động đều</a:t>
            </a:r>
            <a:endParaRPr lang="vi-VN" sz="24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vi-VN" sz="24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T</a:t>
            </a: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ình huống: Bài toán: “Lúc 7 giờ sáng, một người đi xe máy xuất phát từ A  với vận tốc 40km/giờ để đến B. Hỏi người đó đến B lúc mấy giờ, biết quãng đường AB dài 100km?</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Bước 4: Đặt thành đề toán: “ Em hãy gạch chân chỗ sai trong lời giải bài toán sau rồi sửa lại cho đúng</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p:txBody>
      </p:sp>
    </p:spTree>
    <p:extLst>
      <p:ext uri="{BB962C8B-B14F-4D97-AF65-F5344CB8AC3E}">
        <p14:creationId xmlns:p14="http://schemas.microsoft.com/office/powerpoint/2010/main" val="206604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9" name="Group 48"/>
          <p:cNvGrpSpPr/>
          <p:nvPr/>
        </p:nvGrpSpPr>
        <p:grpSpPr>
          <a:xfrm>
            <a:off x="3011482" y="313446"/>
            <a:ext cx="6172664" cy="6231108"/>
            <a:chOff x="3011482" y="313446"/>
            <a:chExt cx="6172664" cy="6231108"/>
          </a:xfrm>
        </p:grpSpPr>
        <p:grpSp>
          <p:nvGrpSpPr>
            <p:cNvPr id="20" name="Group 19"/>
            <p:cNvGrpSpPr/>
            <p:nvPr/>
          </p:nvGrpSpPr>
          <p:grpSpPr>
            <a:xfrm>
              <a:off x="3592286" y="925286"/>
              <a:ext cx="5007428" cy="5007428"/>
              <a:chOff x="3592286" y="925286"/>
              <a:chExt cx="5007428" cy="5007428"/>
            </a:xfrm>
          </p:grpSpPr>
          <p:sp>
            <p:nvSpPr>
              <p:cNvPr id="15" name="Freeform: Shape 14"/>
              <p:cNvSpPr/>
              <p:nvPr/>
            </p:nvSpPr>
            <p:spPr>
              <a:xfrm>
                <a:off x="6096000" y="925286"/>
                <a:ext cx="2503714" cy="2503714"/>
              </a:xfrm>
              <a:custGeom>
                <a:avLst/>
                <a:gdLst>
                  <a:gd name="connsiteX0" fmla="*/ 0 w 2503714"/>
                  <a:gd name="connsiteY0" fmla="*/ 0 h 2503714"/>
                  <a:gd name="connsiteX1" fmla="*/ 2503714 w 2503714"/>
                  <a:gd name="connsiteY1" fmla="*/ 2503714 h 2503714"/>
                  <a:gd name="connsiteX2" fmla="*/ 1660063 w 2503714"/>
                  <a:gd name="connsiteY2" fmla="*/ 2503714 h 2503714"/>
                  <a:gd name="connsiteX3" fmla="*/ 0 w 2503714"/>
                  <a:gd name="connsiteY3" fmla="*/ 843651 h 2503714"/>
                </a:gdLst>
                <a:ahLst/>
                <a:cxnLst>
                  <a:cxn ang="0">
                    <a:pos x="connsiteX0" y="connsiteY0"/>
                  </a:cxn>
                  <a:cxn ang="0">
                    <a:pos x="connsiteX1" y="connsiteY1"/>
                  </a:cxn>
                  <a:cxn ang="0">
                    <a:pos x="connsiteX2" y="connsiteY2"/>
                  </a:cxn>
                  <a:cxn ang="0">
                    <a:pos x="connsiteX3" y="connsiteY3"/>
                  </a:cxn>
                </a:cxnLst>
                <a:rect l="l" t="t" r="r" b="b"/>
                <a:pathLst>
                  <a:path w="2503714" h="2503714">
                    <a:moveTo>
                      <a:pt x="0" y="0"/>
                    </a:moveTo>
                    <a:cubicBezTo>
                      <a:pt x="1382763" y="0"/>
                      <a:pt x="2503714" y="1120951"/>
                      <a:pt x="2503714" y="2503714"/>
                    </a:cubicBezTo>
                    <a:lnTo>
                      <a:pt x="1660063" y="2503714"/>
                    </a:lnTo>
                    <a:cubicBezTo>
                      <a:pt x="1660063" y="1586887"/>
                      <a:pt x="916827" y="843651"/>
                      <a:pt x="0" y="843651"/>
                    </a:cubicBezTo>
                    <a:close/>
                  </a:path>
                </a:pathLst>
              </a:custGeom>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IN">
                  <a:solidFill>
                    <a:schemeClr val="tx1"/>
                  </a:solidFill>
                </a:endParaRPr>
              </a:p>
            </p:txBody>
          </p:sp>
          <p:sp>
            <p:nvSpPr>
              <p:cNvPr id="17" name="Freeform: Shape 16"/>
              <p:cNvSpPr/>
              <p:nvPr/>
            </p:nvSpPr>
            <p:spPr>
              <a:xfrm>
                <a:off x="6096000" y="3429000"/>
                <a:ext cx="2503714" cy="2503714"/>
              </a:xfrm>
              <a:custGeom>
                <a:avLst/>
                <a:gdLst>
                  <a:gd name="connsiteX0" fmla="*/ 1660063 w 2503714"/>
                  <a:gd name="connsiteY0" fmla="*/ 0 h 2503714"/>
                  <a:gd name="connsiteX1" fmla="*/ 2503714 w 2503714"/>
                  <a:gd name="connsiteY1" fmla="*/ 0 h 2503714"/>
                  <a:gd name="connsiteX2" fmla="*/ 0 w 2503714"/>
                  <a:gd name="connsiteY2" fmla="*/ 2503714 h 2503714"/>
                  <a:gd name="connsiteX3" fmla="*/ 0 w 2503714"/>
                  <a:gd name="connsiteY3" fmla="*/ 1660063 h 2503714"/>
                  <a:gd name="connsiteX4" fmla="*/ 1660063 w 2503714"/>
                  <a:gd name="connsiteY4" fmla="*/ 0 h 2503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714" h="2503714">
                    <a:moveTo>
                      <a:pt x="1660063" y="0"/>
                    </a:moveTo>
                    <a:lnTo>
                      <a:pt x="2503714" y="0"/>
                    </a:lnTo>
                    <a:cubicBezTo>
                      <a:pt x="2503714" y="1382763"/>
                      <a:pt x="1382763" y="2503714"/>
                      <a:pt x="0" y="2503714"/>
                    </a:cubicBezTo>
                    <a:lnTo>
                      <a:pt x="0" y="1660063"/>
                    </a:lnTo>
                    <a:cubicBezTo>
                      <a:pt x="916827" y="1660063"/>
                      <a:pt x="1660063" y="916827"/>
                      <a:pt x="1660063" y="0"/>
                    </a:cubicBezTo>
                    <a:close/>
                  </a:path>
                </a:pathLst>
              </a:custGeom>
              <a:solidFill>
                <a:srgbClr val="CD6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endParaRPr>
              </a:p>
            </p:txBody>
          </p:sp>
          <p:sp>
            <p:nvSpPr>
              <p:cNvPr id="19" name="Freeform: Shape 18"/>
              <p:cNvSpPr/>
              <p:nvPr/>
            </p:nvSpPr>
            <p:spPr>
              <a:xfrm>
                <a:off x="3592287" y="3429000"/>
                <a:ext cx="2507341" cy="2503714"/>
              </a:xfrm>
              <a:custGeom>
                <a:avLst/>
                <a:gdLst>
                  <a:gd name="connsiteX0" fmla="*/ 0 w 2507341"/>
                  <a:gd name="connsiteY0" fmla="*/ 0 h 2503714"/>
                  <a:gd name="connsiteX1" fmla="*/ 843651 w 2507341"/>
                  <a:gd name="connsiteY1" fmla="*/ 0 h 2503714"/>
                  <a:gd name="connsiteX2" fmla="*/ 2503714 w 2507341"/>
                  <a:gd name="connsiteY2" fmla="*/ 1660063 h 2503714"/>
                  <a:gd name="connsiteX3" fmla="*/ 2507341 w 2507341"/>
                  <a:gd name="connsiteY3" fmla="*/ 1659880 h 2503714"/>
                  <a:gd name="connsiteX4" fmla="*/ 2507341 w 2507341"/>
                  <a:gd name="connsiteY4" fmla="*/ 2503531 h 2503714"/>
                  <a:gd name="connsiteX5" fmla="*/ 2503714 w 2507341"/>
                  <a:gd name="connsiteY5" fmla="*/ 2503714 h 2503714"/>
                  <a:gd name="connsiteX6" fmla="*/ 0 w 2507341"/>
                  <a:gd name="connsiteY6" fmla="*/ 0 h 2503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07341" h="2503714">
                    <a:moveTo>
                      <a:pt x="0" y="0"/>
                    </a:moveTo>
                    <a:lnTo>
                      <a:pt x="843651" y="0"/>
                    </a:lnTo>
                    <a:cubicBezTo>
                      <a:pt x="843651" y="916827"/>
                      <a:pt x="1586887" y="1660063"/>
                      <a:pt x="2503714" y="1660063"/>
                    </a:cubicBezTo>
                    <a:lnTo>
                      <a:pt x="2507341" y="1659880"/>
                    </a:lnTo>
                    <a:lnTo>
                      <a:pt x="2507341" y="2503531"/>
                    </a:lnTo>
                    <a:lnTo>
                      <a:pt x="2503714" y="2503714"/>
                    </a:lnTo>
                    <a:cubicBezTo>
                      <a:pt x="1120951" y="2503714"/>
                      <a:pt x="0" y="1382763"/>
                      <a:pt x="0" y="0"/>
                    </a:cubicBezTo>
                    <a:close/>
                  </a:path>
                </a:pathLst>
              </a:custGeom>
              <a:ln/>
            </p:spPr>
            <p:style>
              <a:lnRef idx="3">
                <a:schemeClr val="lt1"/>
              </a:lnRef>
              <a:fillRef idx="1">
                <a:schemeClr val="accent1"/>
              </a:fillRef>
              <a:effectRef idx="1">
                <a:schemeClr val="accent1"/>
              </a:effectRef>
              <a:fontRef idx="minor">
                <a:schemeClr val="lt1"/>
              </a:fontRef>
            </p:style>
            <p:txBody>
              <a:bodyPr rtlCol="0" anchor="ctr"/>
              <a:lstStyle/>
              <a:p>
                <a:pPr algn="ctr"/>
                <a:endParaRPr lang="en-IN">
                  <a:solidFill>
                    <a:schemeClr val="tx1"/>
                  </a:solidFill>
                </a:endParaRPr>
              </a:p>
            </p:txBody>
          </p:sp>
          <p:sp>
            <p:nvSpPr>
              <p:cNvPr id="18" name="Freeform: Shape 17"/>
              <p:cNvSpPr/>
              <p:nvPr/>
            </p:nvSpPr>
            <p:spPr>
              <a:xfrm>
                <a:off x="3592286" y="925286"/>
                <a:ext cx="2507342" cy="2503714"/>
              </a:xfrm>
              <a:custGeom>
                <a:avLst/>
                <a:gdLst>
                  <a:gd name="connsiteX0" fmla="*/ 2503714 w 2507342"/>
                  <a:gd name="connsiteY0" fmla="*/ 0 h 2503714"/>
                  <a:gd name="connsiteX1" fmla="*/ 2507342 w 2507342"/>
                  <a:gd name="connsiteY1" fmla="*/ 183 h 2503714"/>
                  <a:gd name="connsiteX2" fmla="*/ 2507342 w 2507342"/>
                  <a:gd name="connsiteY2" fmla="*/ 843834 h 2503714"/>
                  <a:gd name="connsiteX3" fmla="*/ 2503714 w 2507342"/>
                  <a:gd name="connsiteY3" fmla="*/ 843651 h 2503714"/>
                  <a:gd name="connsiteX4" fmla="*/ 843651 w 2507342"/>
                  <a:gd name="connsiteY4" fmla="*/ 2503714 h 2503714"/>
                  <a:gd name="connsiteX5" fmla="*/ 0 w 2507342"/>
                  <a:gd name="connsiteY5" fmla="*/ 2503714 h 2503714"/>
                  <a:gd name="connsiteX6" fmla="*/ 2503714 w 2507342"/>
                  <a:gd name="connsiteY6" fmla="*/ 0 h 2503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07342" h="2503714">
                    <a:moveTo>
                      <a:pt x="2503714" y="0"/>
                    </a:moveTo>
                    <a:lnTo>
                      <a:pt x="2507342" y="183"/>
                    </a:lnTo>
                    <a:lnTo>
                      <a:pt x="2507342" y="843834"/>
                    </a:lnTo>
                    <a:lnTo>
                      <a:pt x="2503714" y="843651"/>
                    </a:lnTo>
                    <a:cubicBezTo>
                      <a:pt x="1586887" y="843651"/>
                      <a:pt x="843651" y="1586887"/>
                      <a:pt x="843651" y="2503714"/>
                    </a:cubicBezTo>
                    <a:lnTo>
                      <a:pt x="0" y="2503714"/>
                    </a:lnTo>
                    <a:cubicBezTo>
                      <a:pt x="0" y="1120951"/>
                      <a:pt x="1120951" y="0"/>
                      <a:pt x="2503714" y="0"/>
                    </a:cubicBezTo>
                    <a:close/>
                  </a:path>
                </a:pathLst>
              </a:custGeom>
              <a:ln/>
            </p:spPr>
            <p:style>
              <a:lnRef idx="3">
                <a:schemeClr val="lt1"/>
              </a:lnRef>
              <a:fillRef idx="1">
                <a:schemeClr val="accent4"/>
              </a:fillRef>
              <a:effectRef idx="1">
                <a:schemeClr val="accent4"/>
              </a:effectRef>
              <a:fontRef idx="minor">
                <a:schemeClr val="lt1"/>
              </a:fontRef>
            </p:style>
            <p:txBody>
              <a:bodyPr rtlCol="0" anchor="ctr"/>
              <a:lstStyle/>
              <a:p>
                <a:pPr algn="ctr"/>
                <a:endParaRPr lang="en-IN"/>
              </a:p>
            </p:txBody>
          </p:sp>
        </p:grpSp>
        <p:sp>
          <p:nvSpPr>
            <p:cNvPr id="33" name="Oval 32"/>
            <p:cNvSpPr/>
            <p:nvPr/>
          </p:nvSpPr>
          <p:spPr>
            <a:xfrm>
              <a:off x="4814207" y="2147207"/>
              <a:ext cx="2533650" cy="2533650"/>
            </a:xfrm>
            <a:prstGeom prst="ellipse">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a:p>
          </p:txBody>
        </p:sp>
        <p:sp>
          <p:nvSpPr>
            <p:cNvPr id="34" name="TextBox 33"/>
            <p:cNvSpPr txBox="1"/>
            <p:nvPr/>
          </p:nvSpPr>
          <p:spPr>
            <a:xfrm>
              <a:off x="4572796" y="3054388"/>
              <a:ext cx="3111002" cy="523220"/>
            </a:xfrm>
            <a:prstGeom prst="rect">
              <a:avLst/>
            </a:prstGeom>
            <a:noFill/>
          </p:spPr>
          <p:txBody>
            <a:bodyPr wrap="square" rtlCol="0">
              <a:spAutoFit/>
            </a:bodyPr>
            <a:lstStyle/>
            <a:p>
              <a:pPr algn="ctr"/>
              <a:r>
                <a:rPr lang="vi-VN" sz="2800" b="1" spc="300" dirty="0">
                  <a:solidFill>
                    <a:schemeClr val="bg1"/>
                  </a:solidFill>
                  <a:effectLst>
                    <a:outerShdw blurRad="63500" algn="ctr" rotWithShape="0">
                      <a:prstClr val="black">
                        <a:alpha val="40000"/>
                      </a:prstClr>
                    </a:outerShdw>
                  </a:effectLst>
                  <a:latin typeface="+mj-lt"/>
                  <a:ea typeface="Open Sans Extrabold" panose="020B0906030804020204" pitchFamily="34" charset="0"/>
                  <a:cs typeface="Open Sans Extrabold" panose="020B0906030804020204" pitchFamily="34" charset="0"/>
                </a:rPr>
                <a:t>Cấu trúc đề tài</a:t>
              </a:r>
              <a:endParaRPr lang="en-IN" sz="2800" b="1" spc="300" dirty="0">
                <a:solidFill>
                  <a:schemeClr val="bg1"/>
                </a:solidFill>
                <a:effectLst>
                  <a:outerShdw blurRad="63500" algn="ctr" rotWithShape="0">
                    <a:prstClr val="black">
                      <a:alpha val="40000"/>
                    </a:prstClr>
                  </a:outerShdw>
                </a:effectLst>
                <a:latin typeface="+mj-lt"/>
                <a:ea typeface="Open Sans Extrabold" panose="020B0906030804020204" pitchFamily="34" charset="0"/>
                <a:cs typeface="Open Sans Extrabold" panose="020B0906030804020204" pitchFamily="34" charset="0"/>
              </a:endParaRPr>
            </a:p>
          </p:txBody>
        </p:sp>
        <p:sp>
          <p:nvSpPr>
            <p:cNvPr id="35" name="Freeform: Shape 34"/>
            <p:cNvSpPr/>
            <p:nvPr/>
          </p:nvSpPr>
          <p:spPr>
            <a:xfrm>
              <a:off x="5736078" y="2147206"/>
              <a:ext cx="1614555" cy="2533651"/>
            </a:xfrm>
            <a:custGeom>
              <a:avLst/>
              <a:gdLst>
                <a:gd name="connsiteX0" fmla="*/ 200240 w 929835"/>
                <a:gd name="connsiteY0" fmla="*/ 1459149 h 1459150"/>
                <a:gd name="connsiteX1" fmla="*/ 200280 w 929835"/>
                <a:gd name="connsiteY1" fmla="*/ 1459149 h 1459150"/>
                <a:gd name="connsiteX2" fmla="*/ 200260 w 929835"/>
                <a:gd name="connsiteY2" fmla="*/ 1459150 h 1459150"/>
                <a:gd name="connsiteX3" fmla="*/ 200260 w 929835"/>
                <a:gd name="connsiteY3" fmla="*/ 0 h 1459150"/>
                <a:gd name="connsiteX4" fmla="*/ 929835 w 929835"/>
                <a:gd name="connsiteY4" fmla="*/ 729575 h 1459150"/>
                <a:gd name="connsiteX5" fmla="*/ 716147 w 929835"/>
                <a:gd name="connsiteY5" fmla="*/ 1245463 h 1459150"/>
                <a:gd name="connsiteX6" fmla="*/ 652879 w 929835"/>
                <a:gd name="connsiteY6" fmla="*/ 1297664 h 1459150"/>
                <a:gd name="connsiteX7" fmla="*/ 0 w 929835"/>
                <a:gd name="connsiteY7" fmla="*/ 31345 h 1459150"/>
                <a:gd name="connsiteX8" fmla="*/ 53225 w 929835"/>
                <a:gd name="connsiteY8" fmla="*/ 14823 h 1459150"/>
                <a:gd name="connsiteX9" fmla="*/ 200260 w 929835"/>
                <a:gd name="connsiteY9" fmla="*/ 0 h 145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835" h="1459150">
                  <a:moveTo>
                    <a:pt x="200240" y="1459149"/>
                  </a:moveTo>
                  <a:lnTo>
                    <a:pt x="200280" y="1459149"/>
                  </a:lnTo>
                  <a:lnTo>
                    <a:pt x="200260" y="1459150"/>
                  </a:lnTo>
                  <a:close/>
                  <a:moveTo>
                    <a:pt x="200260" y="0"/>
                  </a:moveTo>
                  <a:cubicBezTo>
                    <a:pt x="603193" y="0"/>
                    <a:pt x="929835" y="326642"/>
                    <a:pt x="929835" y="729575"/>
                  </a:cubicBezTo>
                  <a:cubicBezTo>
                    <a:pt x="929835" y="931042"/>
                    <a:pt x="848175" y="1113435"/>
                    <a:pt x="716147" y="1245463"/>
                  </a:cubicBezTo>
                  <a:lnTo>
                    <a:pt x="652879" y="1297664"/>
                  </a:lnTo>
                  <a:lnTo>
                    <a:pt x="0" y="31345"/>
                  </a:lnTo>
                  <a:lnTo>
                    <a:pt x="53225" y="14823"/>
                  </a:lnTo>
                  <a:cubicBezTo>
                    <a:pt x="100719" y="5104"/>
                    <a:pt x="149893" y="0"/>
                    <a:pt x="200260" y="0"/>
                  </a:cubicBezTo>
                  <a:close/>
                </a:path>
              </a:pathLst>
            </a:custGeom>
            <a:solidFill>
              <a:schemeClr val="bg1">
                <a:alpha val="24000"/>
              </a:schemeClr>
            </a:solidFill>
            <a:ln w="38100">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nvGrpSpPr>
            <p:cNvPr id="44" name="Group 43"/>
            <p:cNvGrpSpPr/>
            <p:nvPr/>
          </p:nvGrpSpPr>
          <p:grpSpPr>
            <a:xfrm>
              <a:off x="5366425" y="313446"/>
              <a:ext cx="1459149" cy="1459150"/>
              <a:chOff x="5366425" y="313446"/>
              <a:chExt cx="1459149" cy="1459150"/>
            </a:xfrm>
          </p:grpSpPr>
          <p:sp>
            <p:nvSpPr>
              <p:cNvPr id="21" name="Oval 20"/>
              <p:cNvSpPr/>
              <p:nvPr/>
            </p:nvSpPr>
            <p:spPr>
              <a:xfrm>
                <a:off x="5366425" y="313446"/>
                <a:ext cx="1459149" cy="1459149"/>
              </a:xfrm>
              <a:prstGeom prst="ellips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r>
                  <a:rPr lang="vi-VN" sz="3200" b="1" dirty="0">
                    <a:latin typeface="+mj-lt"/>
                  </a:rPr>
                  <a:t>1</a:t>
                </a:r>
                <a:r>
                  <a:rPr lang="vi-VN" dirty="0"/>
                  <a:t> </a:t>
                </a:r>
                <a:endParaRPr lang="en-IN" dirty="0"/>
              </a:p>
            </p:txBody>
          </p:sp>
          <p:sp>
            <p:nvSpPr>
              <p:cNvPr id="28" name="Freeform: Shape 27"/>
              <p:cNvSpPr/>
              <p:nvPr/>
            </p:nvSpPr>
            <p:spPr>
              <a:xfrm>
                <a:off x="5894839" y="313446"/>
                <a:ext cx="929835" cy="1459150"/>
              </a:xfrm>
              <a:custGeom>
                <a:avLst/>
                <a:gdLst>
                  <a:gd name="connsiteX0" fmla="*/ 200240 w 929835"/>
                  <a:gd name="connsiteY0" fmla="*/ 1459149 h 1459150"/>
                  <a:gd name="connsiteX1" fmla="*/ 200280 w 929835"/>
                  <a:gd name="connsiteY1" fmla="*/ 1459149 h 1459150"/>
                  <a:gd name="connsiteX2" fmla="*/ 200260 w 929835"/>
                  <a:gd name="connsiteY2" fmla="*/ 1459150 h 1459150"/>
                  <a:gd name="connsiteX3" fmla="*/ 200260 w 929835"/>
                  <a:gd name="connsiteY3" fmla="*/ 0 h 1459150"/>
                  <a:gd name="connsiteX4" fmla="*/ 929835 w 929835"/>
                  <a:gd name="connsiteY4" fmla="*/ 729575 h 1459150"/>
                  <a:gd name="connsiteX5" fmla="*/ 716147 w 929835"/>
                  <a:gd name="connsiteY5" fmla="*/ 1245463 h 1459150"/>
                  <a:gd name="connsiteX6" fmla="*/ 652879 w 929835"/>
                  <a:gd name="connsiteY6" fmla="*/ 1297664 h 1459150"/>
                  <a:gd name="connsiteX7" fmla="*/ 0 w 929835"/>
                  <a:gd name="connsiteY7" fmla="*/ 31345 h 1459150"/>
                  <a:gd name="connsiteX8" fmla="*/ 53225 w 929835"/>
                  <a:gd name="connsiteY8" fmla="*/ 14823 h 1459150"/>
                  <a:gd name="connsiteX9" fmla="*/ 200260 w 929835"/>
                  <a:gd name="connsiteY9" fmla="*/ 0 h 145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835" h="1459150">
                    <a:moveTo>
                      <a:pt x="200240" y="1459149"/>
                    </a:moveTo>
                    <a:lnTo>
                      <a:pt x="200280" y="1459149"/>
                    </a:lnTo>
                    <a:lnTo>
                      <a:pt x="200260" y="1459150"/>
                    </a:lnTo>
                    <a:close/>
                    <a:moveTo>
                      <a:pt x="200260" y="0"/>
                    </a:moveTo>
                    <a:cubicBezTo>
                      <a:pt x="603193" y="0"/>
                      <a:pt x="929835" y="326642"/>
                      <a:pt x="929835" y="729575"/>
                    </a:cubicBezTo>
                    <a:cubicBezTo>
                      <a:pt x="929835" y="931042"/>
                      <a:pt x="848175" y="1113435"/>
                      <a:pt x="716147" y="1245463"/>
                    </a:cubicBezTo>
                    <a:lnTo>
                      <a:pt x="652879" y="1297664"/>
                    </a:lnTo>
                    <a:lnTo>
                      <a:pt x="0" y="31345"/>
                    </a:lnTo>
                    <a:lnTo>
                      <a:pt x="53225" y="14823"/>
                    </a:lnTo>
                    <a:cubicBezTo>
                      <a:pt x="100719" y="5104"/>
                      <a:pt x="149893" y="0"/>
                      <a:pt x="200260" y="0"/>
                    </a:cubicBezTo>
                    <a:close/>
                  </a:path>
                </a:pathLst>
              </a:custGeom>
              <a:solidFill>
                <a:schemeClr val="bg1">
                  <a:alpha val="24000"/>
                </a:schemeClr>
              </a:solidFill>
              <a:ln w="38100">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nvGrpSpPr>
            <p:cNvPr id="48" name="Group 47"/>
            <p:cNvGrpSpPr/>
            <p:nvPr/>
          </p:nvGrpSpPr>
          <p:grpSpPr>
            <a:xfrm>
              <a:off x="3011482" y="2699422"/>
              <a:ext cx="1459149" cy="1459152"/>
              <a:chOff x="3011482" y="2699422"/>
              <a:chExt cx="1459149" cy="1459152"/>
            </a:xfrm>
          </p:grpSpPr>
          <p:sp>
            <p:nvSpPr>
              <p:cNvPr id="24" name="Oval 23"/>
              <p:cNvSpPr/>
              <p:nvPr/>
            </p:nvSpPr>
            <p:spPr>
              <a:xfrm>
                <a:off x="3011482" y="2699425"/>
                <a:ext cx="1459149" cy="1459149"/>
              </a:xfrm>
              <a:prstGeom prst="ellipse">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vi-VN" sz="3200" dirty="0">
                    <a:latin typeface="+mj-lt"/>
                  </a:rPr>
                  <a:t>4</a:t>
                </a:r>
                <a:endParaRPr lang="en-IN" sz="3200" dirty="0">
                  <a:latin typeface="+mj-lt"/>
                </a:endParaRPr>
              </a:p>
            </p:txBody>
          </p:sp>
          <p:sp>
            <p:nvSpPr>
              <p:cNvPr id="27" name="Freeform: Shape 26"/>
              <p:cNvSpPr/>
              <p:nvPr/>
            </p:nvSpPr>
            <p:spPr>
              <a:xfrm>
                <a:off x="3537118" y="2699422"/>
                <a:ext cx="929835" cy="1459150"/>
              </a:xfrm>
              <a:custGeom>
                <a:avLst/>
                <a:gdLst>
                  <a:gd name="connsiteX0" fmla="*/ 200240 w 929835"/>
                  <a:gd name="connsiteY0" fmla="*/ 1459149 h 1459150"/>
                  <a:gd name="connsiteX1" fmla="*/ 200280 w 929835"/>
                  <a:gd name="connsiteY1" fmla="*/ 1459149 h 1459150"/>
                  <a:gd name="connsiteX2" fmla="*/ 200260 w 929835"/>
                  <a:gd name="connsiteY2" fmla="*/ 1459150 h 1459150"/>
                  <a:gd name="connsiteX3" fmla="*/ 200260 w 929835"/>
                  <a:gd name="connsiteY3" fmla="*/ 0 h 1459150"/>
                  <a:gd name="connsiteX4" fmla="*/ 929835 w 929835"/>
                  <a:gd name="connsiteY4" fmla="*/ 729575 h 1459150"/>
                  <a:gd name="connsiteX5" fmla="*/ 716147 w 929835"/>
                  <a:gd name="connsiteY5" fmla="*/ 1245463 h 1459150"/>
                  <a:gd name="connsiteX6" fmla="*/ 652879 w 929835"/>
                  <a:gd name="connsiteY6" fmla="*/ 1297664 h 1459150"/>
                  <a:gd name="connsiteX7" fmla="*/ 0 w 929835"/>
                  <a:gd name="connsiteY7" fmla="*/ 31345 h 1459150"/>
                  <a:gd name="connsiteX8" fmla="*/ 53225 w 929835"/>
                  <a:gd name="connsiteY8" fmla="*/ 14823 h 1459150"/>
                  <a:gd name="connsiteX9" fmla="*/ 200260 w 929835"/>
                  <a:gd name="connsiteY9" fmla="*/ 0 h 145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835" h="1459150">
                    <a:moveTo>
                      <a:pt x="200240" y="1459149"/>
                    </a:moveTo>
                    <a:lnTo>
                      <a:pt x="200280" y="1459149"/>
                    </a:lnTo>
                    <a:lnTo>
                      <a:pt x="200260" y="1459150"/>
                    </a:lnTo>
                    <a:close/>
                    <a:moveTo>
                      <a:pt x="200260" y="0"/>
                    </a:moveTo>
                    <a:cubicBezTo>
                      <a:pt x="603193" y="0"/>
                      <a:pt x="929835" y="326642"/>
                      <a:pt x="929835" y="729575"/>
                    </a:cubicBezTo>
                    <a:cubicBezTo>
                      <a:pt x="929835" y="931042"/>
                      <a:pt x="848175" y="1113435"/>
                      <a:pt x="716147" y="1245463"/>
                    </a:cubicBezTo>
                    <a:lnTo>
                      <a:pt x="652879" y="1297664"/>
                    </a:lnTo>
                    <a:lnTo>
                      <a:pt x="0" y="31345"/>
                    </a:lnTo>
                    <a:lnTo>
                      <a:pt x="53225" y="14823"/>
                    </a:lnTo>
                    <a:cubicBezTo>
                      <a:pt x="100719" y="5104"/>
                      <a:pt x="149893" y="0"/>
                      <a:pt x="200260" y="0"/>
                    </a:cubicBezTo>
                    <a:close/>
                  </a:path>
                </a:pathLst>
              </a:custGeom>
              <a:solidFill>
                <a:schemeClr val="bg1">
                  <a:alpha val="24000"/>
                </a:schemeClr>
              </a:solidFill>
              <a:ln w="38100">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nvGrpSpPr>
            <p:cNvPr id="47" name="Group 46"/>
            <p:cNvGrpSpPr/>
            <p:nvPr/>
          </p:nvGrpSpPr>
          <p:grpSpPr>
            <a:xfrm>
              <a:off x="5366424" y="5085404"/>
              <a:ext cx="1459149" cy="1459150"/>
              <a:chOff x="5366424" y="5085404"/>
              <a:chExt cx="1459149" cy="1459150"/>
            </a:xfrm>
          </p:grpSpPr>
          <p:sp>
            <p:nvSpPr>
              <p:cNvPr id="23" name="Oval 22"/>
              <p:cNvSpPr/>
              <p:nvPr/>
            </p:nvSpPr>
            <p:spPr>
              <a:xfrm>
                <a:off x="5366424" y="5085405"/>
                <a:ext cx="1459149" cy="1459149"/>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dirty="0">
                    <a:latin typeface="+mj-lt"/>
                  </a:rPr>
                  <a:t>3</a:t>
                </a:r>
                <a:endParaRPr lang="en-IN" sz="3200" dirty="0">
                  <a:latin typeface="+mj-lt"/>
                </a:endParaRPr>
              </a:p>
            </p:txBody>
          </p:sp>
          <p:sp>
            <p:nvSpPr>
              <p:cNvPr id="30" name="Freeform: Shape 29"/>
              <p:cNvSpPr/>
              <p:nvPr/>
            </p:nvSpPr>
            <p:spPr>
              <a:xfrm>
                <a:off x="5894838" y="5085404"/>
                <a:ext cx="929835" cy="1459150"/>
              </a:xfrm>
              <a:custGeom>
                <a:avLst/>
                <a:gdLst>
                  <a:gd name="connsiteX0" fmla="*/ 200240 w 929835"/>
                  <a:gd name="connsiteY0" fmla="*/ 1459149 h 1459150"/>
                  <a:gd name="connsiteX1" fmla="*/ 200280 w 929835"/>
                  <a:gd name="connsiteY1" fmla="*/ 1459149 h 1459150"/>
                  <a:gd name="connsiteX2" fmla="*/ 200260 w 929835"/>
                  <a:gd name="connsiteY2" fmla="*/ 1459150 h 1459150"/>
                  <a:gd name="connsiteX3" fmla="*/ 200260 w 929835"/>
                  <a:gd name="connsiteY3" fmla="*/ 0 h 1459150"/>
                  <a:gd name="connsiteX4" fmla="*/ 929835 w 929835"/>
                  <a:gd name="connsiteY4" fmla="*/ 729575 h 1459150"/>
                  <a:gd name="connsiteX5" fmla="*/ 716147 w 929835"/>
                  <a:gd name="connsiteY5" fmla="*/ 1245463 h 1459150"/>
                  <a:gd name="connsiteX6" fmla="*/ 652879 w 929835"/>
                  <a:gd name="connsiteY6" fmla="*/ 1297664 h 1459150"/>
                  <a:gd name="connsiteX7" fmla="*/ 0 w 929835"/>
                  <a:gd name="connsiteY7" fmla="*/ 31345 h 1459150"/>
                  <a:gd name="connsiteX8" fmla="*/ 53225 w 929835"/>
                  <a:gd name="connsiteY8" fmla="*/ 14823 h 1459150"/>
                  <a:gd name="connsiteX9" fmla="*/ 200260 w 929835"/>
                  <a:gd name="connsiteY9" fmla="*/ 0 h 145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835" h="1459150">
                    <a:moveTo>
                      <a:pt x="200240" y="1459149"/>
                    </a:moveTo>
                    <a:lnTo>
                      <a:pt x="200280" y="1459149"/>
                    </a:lnTo>
                    <a:lnTo>
                      <a:pt x="200260" y="1459150"/>
                    </a:lnTo>
                    <a:close/>
                    <a:moveTo>
                      <a:pt x="200260" y="0"/>
                    </a:moveTo>
                    <a:cubicBezTo>
                      <a:pt x="603193" y="0"/>
                      <a:pt x="929835" y="326642"/>
                      <a:pt x="929835" y="729575"/>
                    </a:cubicBezTo>
                    <a:cubicBezTo>
                      <a:pt x="929835" y="931042"/>
                      <a:pt x="848175" y="1113435"/>
                      <a:pt x="716147" y="1245463"/>
                    </a:cubicBezTo>
                    <a:lnTo>
                      <a:pt x="652879" y="1297664"/>
                    </a:lnTo>
                    <a:lnTo>
                      <a:pt x="0" y="31345"/>
                    </a:lnTo>
                    <a:lnTo>
                      <a:pt x="53225" y="14823"/>
                    </a:lnTo>
                    <a:cubicBezTo>
                      <a:pt x="100719" y="5104"/>
                      <a:pt x="149893" y="0"/>
                      <a:pt x="200260" y="0"/>
                    </a:cubicBezTo>
                    <a:close/>
                  </a:path>
                </a:pathLst>
              </a:custGeom>
              <a:solidFill>
                <a:schemeClr val="bg1">
                  <a:alpha val="24000"/>
                </a:schemeClr>
              </a:solidFill>
              <a:ln w="38100">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nvGrpSpPr>
            <p:cNvPr id="45" name="Group 44"/>
            <p:cNvGrpSpPr/>
            <p:nvPr/>
          </p:nvGrpSpPr>
          <p:grpSpPr>
            <a:xfrm>
              <a:off x="7724997" y="2699425"/>
              <a:ext cx="1459149" cy="1459150"/>
              <a:chOff x="7724997" y="2699425"/>
              <a:chExt cx="1459149" cy="1459150"/>
            </a:xfrm>
          </p:grpSpPr>
          <p:sp>
            <p:nvSpPr>
              <p:cNvPr id="22" name="Oval 21"/>
              <p:cNvSpPr/>
              <p:nvPr/>
            </p:nvSpPr>
            <p:spPr>
              <a:xfrm>
                <a:off x="7724997" y="2699425"/>
                <a:ext cx="1459149" cy="1459149"/>
              </a:xfrm>
              <a:prstGeom prst="ellipse">
                <a:avLst/>
              </a:prstGeom>
              <a:solidFill>
                <a:srgbClr val="CD6B97"/>
              </a:solidFill>
              <a:ln w="38100">
                <a:solidFill>
                  <a:srgbClr val="5577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latin typeface="+mj-lt"/>
                  </a:rPr>
                  <a:t>2</a:t>
                </a:r>
                <a:endParaRPr lang="en-IN" sz="3200" b="1" dirty="0">
                  <a:latin typeface="+mj-lt"/>
                </a:endParaRPr>
              </a:p>
            </p:txBody>
          </p:sp>
          <p:sp>
            <p:nvSpPr>
              <p:cNvPr id="29" name="Freeform: Shape 28"/>
              <p:cNvSpPr/>
              <p:nvPr/>
            </p:nvSpPr>
            <p:spPr>
              <a:xfrm>
                <a:off x="8243462" y="2699425"/>
                <a:ext cx="929835" cy="1459150"/>
              </a:xfrm>
              <a:custGeom>
                <a:avLst/>
                <a:gdLst>
                  <a:gd name="connsiteX0" fmla="*/ 200240 w 929835"/>
                  <a:gd name="connsiteY0" fmla="*/ 1459149 h 1459150"/>
                  <a:gd name="connsiteX1" fmla="*/ 200280 w 929835"/>
                  <a:gd name="connsiteY1" fmla="*/ 1459149 h 1459150"/>
                  <a:gd name="connsiteX2" fmla="*/ 200260 w 929835"/>
                  <a:gd name="connsiteY2" fmla="*/ 1459150 h 1459150"/>
                  <a:gd name="connsiteX3" fmla="*/ 200260 w 929835"/>
                  <a:gd name="connsiteY3" fmla="*/ 0 h 1459150"/>
                  <a:gd name="connsiteX4" fmla="*/ 929835 w 929835"/>
                  <a:gd name="connsiteY4" fmla="*/ 729575 h 1459150"/>
                  <a:gd name="connsiteX5" fmla="*/ 716147 w 929835"/>
                  <a:gd name="connsiteY5" fmla="*/ 1245463 h 1459150"/>
                  <a:gd name="connsiteX6" fmla="*/ 652879 w 929835"/>
                  <a:gd name="connsiteY6" fmla="*/ 1297664 h 1459150"/>
                  <a:gd name="connsiteX7" fmla="*/ 0 w 929835"/>
                  <a:gd name="connsiteY7" fmla="*/ 31345 h 1459150"/>
                  <a:gd name="connsiteX8" fmla="*/ 53225 w 929835"/>
                  <a:gd name="connsiteY8" fmla="*/ 14823 h 1459150"/>
                  <a:gd name="connsiteX9" fmla="*/ 200260 w 929835"/>
                  <a:gd name="connsiteY9" fmla="*/ 0 h 145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9835" h="1459150">
                    <a:moveTo>
                      <a:pt x="200240" y="1459149"/>
                    </a:moveTo>
                    <a:lnTo>
                      <a:pt x="200280" y="1459149"/>
                    </a:lnTo>
                    <a:lnTo>
                      <a:pt x="200260" y="1459150"/>
                    </a:lnTo>
                    <a:close/>
                    <a:moveTo>
                      <a:pt x="200260" y="0"/>
                    </a:moveTo>
                    <a:cubicBezTo>
                      <a:pt x="603193" y="0"/>
                      <a:pt x="929835" y="326642"/>
                      <a:pt x="929835" y="729575"/>
                    </a:cubicBezTo>
                    <a:cubicBezTo>
                      <a:pt x="929835" y="931042"/>
                      <a:pt x="848175" y="1113435"/>
                      <a:pt x="716147" y="1245463"/>
                    </a:cubicBezTo>
                    <a:lnTo>
                      <a:pt x="652879" y="1297664"/>
                    </a:lnTo>
                    <a:lnTo>
                      <a:pt x="0" y="31345"/>
                    </a:lnTo>
                    <a:lnTo>
                      <a:pt x="53225" y="14823"/>
                    </a:lnTo>
                    <a:cubicBezTo>
                      <a:pt x="100719" y="5104"/>
                      <a:pt x="149893" y="0"/>
                      <a:pt x="200260" y="0"/>
                    </a:cubicBezTo>
                    <a:close/>
                  </a:path>
                </a:pathLst>
              </a:custGeom>
              <a:solidFill>
                <a:schemeClr val="bg1">
                  <a:alpha val="24000"/>
                </a:schemeClr>
              </a:solidFill>
              <a:ln w="38100">
                <a:noFill/>
              </a:ln>
              <a:scene3d>
                <a:camera prst="orthographicFront"/>
                <a:lightRig rig="chilly"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grpSp>
      <p:sp>
        <p:nvSpPr>
          <p:cNvPr id="50" name="TextBox 49"/>
          <p:cNvSpPr txBox="1"/>
          <p:nvPr/>
        </p:nvSpPr>
        <p:spPr>
          <a:xfrm>
            <a:off x="8443080" y="448941"/>
            <a:ext cx="3152194" cy="584775"/>
          </a:xfrm>
          <a:prstGeom prst="rect">
            <a:avLst/>
          </a:prstGeom>
          <a:noFill/>
        </p:spPr>
        <p:txBody>
          <a:bodyPr wrap="square" rtlCol="0">
            <a:spAutoFit/>
          </a:bodyPr>
          <a:lstStyle/>
          <a:p>
            <a:r>
              <a:rPr lang="vi-VN" sz="3200" b="1" dirty="0">
                <a:solidFill>
                  <a:schemeClr val="bg1"/>
                </a:solidFill>
                <a:latin typeface="+mj-lt"/>
                <a:ea typeface="Open Sans Light" panose="020B0306030504020204" pitchFamily="34" charset="0"/>
                <a:cs typeface="Open Sans Light" panose="020B0306030504020204" pitchFamily="34" charset="0"/>
              </a:rPr>
              <a:t>PHẦN MỞ ĐẦU</a:t>
            </a:r>
            <a:endParaRPr lang="en-IN" sz="3200" b="1" dirty="0">
              <a:solidFill>
                <a:schemeClr val="bg1"/>
              </a:solidFill>
              <a:latin typeface="+mj-lt"/>
              <a:ea typeface="Open Sans Light" panose="020B0306030504020204" pitchFamily="34" charset="0"/>
              <a:cs typeface="Open Sans Light" panose="020B0306030504020204" pitchFamily="34" charset="0"/>
            </a:endParaRPr>
          </a:p>
        </p:txBody>
      </p:sp>
      <p:sp>
        <p:nvSpPr>
          <p:cNvPr id="51" name="TextBox 50"/>
          <p:cNvSpPr txBox="1"/>
          <p:nvPr/>
        </p:nvSpPr>
        <p:spPr>
          <a:xfrm>
            <a:off x="8402178" y="4215781"/>
            <a:ext cx="3789821" cy="584775"/>
          </a:xfrm>
          <a:prstGeom prst="rect">
            <a:avLst/>
          </a:prstGeom>
          <a:noFill/>
        </p:spPr>
        <p:txBody>
          <a:bodyPr wrap="square" rtlCol="0">
            <a:spAutoFit/>
          </a:bodyPr>
          <a:lstStyle/>
          <a:p>
            <a:r>
              <a:rPr lang="vi-VN" sz="3200" b="1" dirty="0">
                <a:solidFill>
                  <a:schemeClr val="bg1"/>
                </a:solidFill>
                <a:latin typeface="+mj-lt"/>
                <a:ea typeface="Open Sans Light" panose="020B0306030504020204" pitchFamily="34" charset="0"/>
                <a:cs typeface="Open Sans Light" panose="020B0306030504020204" pitchFamily="34" charset="0"/>
              </a:rPr>
              <a:t>PHẦN NỘI DUNG</a:t>
            </a:r>
            <a:endParaRPr lang="en-IN" sz="3200" b="1" dirty="0">
              <a:solidFill>
                <a:schemeClr val="bg1"/>
              </a:solidFill>
              <a:latin typeface="+mj-lt"/>
              <a:ea typeface="Open Sans Light" panose="020B0306030504020204" pitchFamily="34" charset="0"/>
              <a:cs typeface="Open Sans Light" panose="020B0306030504020204" pitchFamily="34" charset="0"/>
            </a:endParaRPr>
          </a:p>
        </p:txBody>
      </p:sp>
      <p:sp>
        <p:nvSpPr>
          <p:cNvPr id="52" name="TextBox 51"/>
          <p:cNvSpPr txBox="1"/>
          <p:nvPr/>
        </p:nvSpPr>
        <p:spPr>
          <a:xfrm>
            <a:off x="302936" y="5386060"/>
            <a:ext cx="4076692" cy="584775"/>
          </a:xfrm>
          <a:prstGeom prst="rect">
            <a:avLst/>
          </a:prstGeom>
          <a:noFill/>
        </p:spPr>
        <p:txBody>
          <a:bodyPr wrap="square" rtlCol="0">
            <a:spAutoFit/>
          </a:bodyPr>
          <a:lstStyle/>
          <a:p>
            <a:r>
              <a:rPr lang="vi-VN" sz="3200" b="1" dirty="0">
                <a:solidFill>
                  <a:schemeClr val="bg1"/>
                </a:solidFill>
                <a:latin typeface="+mj-lt"/>
                <a:ea typeface="Open Sans Light" panose="020B0306030504020204" pitchFamily="34" charset="0"/>
                <a:cs typeface="Open Sans Light" panose="020B0306030504020204" pitchFamily="34" charset="0"/>
              </a:rPr>
              <a:t>PHẦN KẾT LUẬN</a:t>
            </a:r>
            <a:endParaRPr lang="en-IN" sz="3200" b="1" dirty="0">
              <a:solidFill>
                <a:schemeClr val="bg1"/>
              </a:solidFill>
              <a:latin typeface="+mj-lt"/>
              <a:ea typeface="Open Sans Light" panose="020B0306030504020204" pitchFamily="34" charset="0"/>
              <a:cs typeface="Open Sans Light" panose="020B0306030504020204" pitchFamily="34" charset="0"/>
            </a:endParaRPr>
          </a:p>
        </p:txBody>
      </p:sp>
      <p:sp>
        <p:nvSpPr>
          <p:cNvPr id="54" name="TextBox 53"/>
          <p:cNvSpPr txBox="1"/>
          <p:nvPr/>
        </p:nvSpPr>
        <p:spPr>
          <a:xfrm>
            <a:off x="100879" y="1638534"/>
            <a:ext cx="2906925" cy="1077218"/>
          </a:xfrm>
          <a:prstGeom prst="rect">
            <a:avLst/>
          </a:prstGeom>
          <a:noFill/>
        </p:spPr>
        <p:txBody>
          <a:bodyPr wrap="square" rtlCol="0">
            <a:spAutoFit/>
          </a:bodyPr>
          <a:lstStyle/>
          <a:p>
            <a:r>
              <a:rPr lang="vi-VN" sz="3200" b="1" dirty="0">
                <a:solidFill>
                  <a:schemeClr val="bg1"/>
                </a:solidFill>
                <a:latin typeface="+mj-lt"/>
                <a:ea typeface="Open Sans Light" panose="020B0306030504020204" pitchFamily="34" charset="0"/>
                <a:cs typeface="Open Sans Light" panose="020B0306030504020204" pitchFamily="34" charset="0"/>
              </a:rPr>
              <a:t>TÀI LI</a:t>
            </a:r>
            <a:r>
              <a:rPr lang="en-US" sz="3200" b="1" dirty="0">
                <a:solidFill>
                  <a:schemeClr val="bg1"/>
                </a:solidFill>
                <a:latin typeface="+mj-lt"/>
                <a:ea typeface="Open Sans Light" panose="020B0306030504020204" pitchFamily="34" charset="0"/>
                <a:cs typeface="Open Sans Light" panose="020B0306030504020204" pitchFamily="34" charset="0"/>
              </a:rPr>
              <a:t>ỆU</a:t>
            </a:r>
            <a:r>
              <a:rPr lang="vi-VN" sz="3200" b="1" dirty="0">
                <a:solidFill>
                  <a:schemeClr val="bg1"/>
                </a:solidFill>
                <a:latin typeface="+mj-lt"/>
                <a:ea typeface="Open Sans Light" panose="020B0306030504020204" pitchFamily="34" charset="0"/>
                <a:cs typeface="Open Sans Light" panose="020B0306030504020204" pitchFamily="34" charset="0"/>
              </a:rPr>
              <a:t> THAM KHẢO </a:t>
            </a:r>
            <a:endParaRPr lang="en-IN" sz="3200" b="1" dirty="0">
              <a:solidFill>
                <a:schemeClr val="bg1"/>
              </a:solidFill>
              <a:latin typeface="+mj-lt"/>
              <a:ea typeface="Open Sans Light" panose="020B0306030504020204" pitchFamily="34" charset="0"/>
              <a:cs typeface="Open Sans Light" panose="020B0306030504020204" pitchFamily="34" charset="0"/>
            </a:endParaRPr>
          </a:p>
        </p:txBody>
      </p:sp>
      <p:cxnSp>
        <p:nvCxnSpPr>
          <p:cNvPr id="56" name="Connector: Elbow 55"/>
          <p:cNvCxnSpPr>
            <a:cxnSpLocks/>
            <a:stCxn id="28" idx="4"/>
            <a:endCxn id="50" idx="1"/>
          </p:cNvCxnSpPr>
          <p:nvPr/>
        </p:nvCxnSpPr>
        <p:spPr>
          <a:xfrm flipV="1">
            <a:off x="6824674" y="741329"/>
            <a:ext cx="1618406" cy="301692"/>
          </a:xfrm>
          <a:prstGeom prst="bentConnector3">
            <a:avLst/>
          </a:prstGeom>
          <a:ln>
            <a:solidFill>
              <a:schemeClr val="bg1">
                <a:lumMod val="9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8" name="Connector: Elbow 57"/>
          <p:cNvCxnSpPr>
            <a:cxnSpLocks/>
            <a:endCxn id="23" idx="2"/>
          </p:cNvCxnSpPr>
          <p:nvPr/>
        </p:nvCxnSpPr>
        <p:spPr>
          <a:xfrm flipV="1">
            <a:off x="3247927" y="5814980"/>
            <a:ext cx="2118497" cy="193977"/>
          </a:xfrm>
          <a:prstGeom prst="bentConnector3">
            <a:avLst/>
          </a:prstGeom>
          <a:ln>
            <a:solidFill>
              <a:schemeClr val="bg1">
                <a:lumMod val="9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1" name="Connector: Elbow 60"/>
          <p:cNvCxnSpPr>
            <a:cxnSpLocks/>
            <a:endCxn id="22" idx="6"/>
          </p:cNvCxnSpPr>
          <p:nvPr/>
        </p:nvCxnSpPr>
        <p:spPr>
          <a:xfrm rot="16200000" flipV="1">
            <a:off x="8919727" y="3693420"/>
            <a:ext cx="720705" cy="191866"/>
          </a:xfrm>
          <a:prstGeom prst="bentConnector2">
            <a:avLst/>
          </a:prstGeom>
          <a:ln>
            <a:solidFill>
              <a:schemeClr val="bg1">
                <a:lumMod val="9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64" name="Connector: Elbow 63"/>
          <p:cNvCxnSpPr>
            <a:cxnSpLocks/>
            <a:stCxn id="54" idx="2"/>
            <a:endCxn id="24" idx="2"/>
          </p:cNvCxnSpPr>
          <p:nvPr/>
        </p:nvCxnSpPr>
        <p:spPr>
          <a:xfrm rot="16200000" flipH="1">
            <a:off x="1926288" y="2343806"/>
            <a:ext cx="713248" cy="1457140"/>
          </a:xfrm>
          <a:prstGeom prst="bentConnector2">
            <a:avLst/>
          </a:prstGeom>
          <a:ln>
            <a:solidFill>
              <a:schemeClr val="bg1">
                <a:lumMod val="9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28623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E7B977-942E-B154-5763-E43858D2C0DE}"/>
              </a:ext>
            </a:extLst>
          </p:cNvPr>
          <p:cNvSpPr txBox="1">
            <a:spLocks noGrp="1"/>
          </p:cNvSpPr>
          <p:nvPr>
            <p:ph type="title"/>
          </p:nvPr>
        </p:nvSpPr>
        <p:spPr>
          <a:xfrm>
            <a:off x="838200" y="374325"/>
            <a:ext cx="10515600" cy="2906758"/>
          </a:xfrm>
          <a:prstGeom prst="rect">
            <a:avLst/>
          </a:prstGeom>
          <a:noFill/>
        </p:spPr>
        <p:txBody>
          <a:bodyPr wrap="square">
            <a:spAutoFit/>
          </a:bodyPr>
          <a:lstStyle/>
          <a:p>
            <a:pPr algn="just">
              <a:lnSpc>
                <a:spcPct val="110000"/>
              </a:lnSpc>
            </a:pPr>
            <a:r>
              <a:rPr lang="pt-BR" sz="2400" b="1" u="sng"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Bài giải</a:t>
            </a: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Thời gian người đó đi từ A đến B là: 100 : 40 = 2,5 (giờ)</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Thời gian người đó đến B là: 7 + 2,5 = 9,5 (giờ)</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Đáp số: 9,5 giờ</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Cách sửa:  Người đó đến B lúc:</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Cách 1: Đổi 2,5 giờ thành 2 giờ 30 phút sau đó cộng với 7 giờ</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Cách 2: Đổi 9,5 giờ thành 9 giờ 30 phút</a:t>
            </a:r>
            <a:endParaRPr lang="vi-VN" sz="24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p:txBody>
      </p:sp>
    </p:spTree>
    <p:extLst>
      <p:ext uri="{BB962C8B-B14F-4D97-AF65-F5344CB8AC3E}">
        <p14:creationId xmlns:p14="http://schemas.microsoft.com/office/powerpoint/2010/main" val="3630347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9D0FA38-97A2-1C5B-5963-FD198297E1C4}"/>
              </a:ext>
            </a:extLst>
          </p:cNvPr>
          <p:cNvSpPr txBox="1"/>
          <p:nvPr/>
        </p:nvSpPr>
        <p:spPr>
          <a:xfrm>
            <a:off x="982195" y="1965939"/>
            <a:ext cx="10227610" cy="2926122"/>
          </a:xfrm>
          <a:prstGeom prst="rect">
            <a:avLst/>
          </a:prstGeom>
          <a:noFill/>
        </p:spPr>
        <p:txBody>
          <a:bodyPr wrap="square">
            <a:spAutoFit/>
          </a:bodyPr>
          <a:lstStyle/>
          <a:p>
            <a:pPr indent="457200" algn="just">
              <a:lnSpc>
                <a:spcPct val="110000"/>
              </a:lnSpc>
            </a:pPr>
            <a:r>
              <a:rPr lang="pt-BR" sz="2400" b="1" dirty="0">
                <a:solidFill>
                  <a:srgbClr val="000000"/>
                </a:solidFill>
                <a:effectLst/>
                <a:latin typeface="Times New Roman" panose="02020603050405020304" pitchFamily="18" charset="0"/>
                <a:ea typeface="Courier New" panose="02070309020205020404" pitchFamily="49" charset="0"/>
              </a:rPr>
              <a:t>Ví dụ</a:t>
            </a:r>
            <a:r>
              <a:rPr lang="pt-BR" sz="2400" dirty="0">
                <a:solidFill>
                  <a:srgbClr val="000000"/>
                </a:solidFill>
                <a:effectLst/>
                <a:latin typeface="Times New Roman" panose="02020603050405020304" pitchFamily="18" charset="0"/>
                <a:ea typeface="Courier New" panose="02070309020205020404" pitchFamily="49" charset="0"/>
              </a:rPr>
              <a:t>: </a:t>
            </a:r>
            <a:r>
              <a:rPr lang="pt-BR" sz="2400" b="1" i="1" dirty="0">
                <a:solidFill>
                  <a:srgbClr val="000000"/>
                </a:solidFill>
                <a:effectLst/>
                <a:latin typeface="Times New Roman" panose="02020603050405020304" pitchFamily="18" charset="0"/>
                <a:ea typeface="Courier New" panose="02070309020205020404" pitchFamily="49" charset="0"/>
              </a:rPr>
              <a:t>Tiết 77, Bài “ Giải toán về tỉ số phần trăm (tiếp theo)”</a:t>
            </a:r>
            <a:r>
              <a:rPr lang="pt-BR" sz="2400" dirty="0">
                <a:solidFill>
                  <a:srgbClr val="000000"/>
                </a:solidFill>
                <a:effectLst/>
                <a:latin typeface="Times New Roman" panose="02020603050405020304" pitchFamily="18" charset="0"/>
                <a:ea typeface="Courier New" panose="02070309020205020404" pitchFamily="49" charset="0"/>
              </a:rPr>
              <a:t> </a:t>
            </a:r>
            <a:endParaRPr lang="vi-VN" sz="2400" dirty="0">
              <a:solidFill>
                <a:srgbClr val="000000"/>
              </a:solidFill>
              <a:effectLst/>
              <a:latin typeface="Times New Roman" panose="02020603050405020304" pitchFamily="18" charset="0"/>
              <a:ea typeface="Courier New" panose="02070309020205020404" pitchFamily="49" charset="0"/>
            </a:endParaRPr>
          </a:p>
          <a:p>
            <a:pPr indent="457200" algn="just">
              <a:lnSpc>
                <a:spcPct val="110000"/>
              </a:lnSpc>
            </a:pPr>
            <a:r>
              <a:rPr lang="pt-BR" sz="2400" dirty="0">
                <a:solidFill>
                  <a:srgbClr val="000000"/>
                </a:solidFill>
                <a:effectLst/>
                <a:latin typeface="Times New Roman" panose="02020603050405020304" pitchFamily="18" charset="0"/>
                <a:ea typeface="Courier New" panose="02070309020205020404" pitchFamily="49" charset="0"/>
              </a:rPr>
              <a:t>(Trích hoạt động tổ chức cho học sinh giải bài tập số 3)</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u="sng" dirty="0">
                <a:solidFill>
                  <a:srgbClr val="000000"/>
                </a:solidFill>
                <a:effectLst/>
                <a:latin typeface="Times New Roman" panose="02020603050405020304" pitchFamily="18" charset="0"/>
                <a:ea typeface="Courier New" panose="02070309020205020404" pitchFamily="49" charset="0"/>
              </a:rPr>
              <a:t>Bước 1</a:t>
            </a:r>
            <a:r>
              <a:rPr lang="pt-BR" sz="2400" dirty="0">
                <a:solidFill>
                  <a:srgbClr val="000000"/>
                </a:solidFill>
                <a:effectLst/>
                <a:latin typeface="Times New Roman" panose="02020603050405020304" pitchFamily="18" charset="0"/>
                <a:ea typeface="Courier New" panose="02070309020205020404" pitchFamily="49" charset="0"/>
              </a:rPr>
              <a:t>: Xác định mục tiêu phối hợp: Phối hợp phương pháp động não và phương pháp thảo luận nhóm nhằm giúp học sinh giải bài toán bằng nhiều cách.</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u="sng" dirty="0">
                <a:solidFill>
                  <a:srgbClr val="000000"/>
                </a:solidFill>
                <a:effectLst/>
                <a:latin typeface="Times New Roman" panose="02020603050405020304" pitchFamily="18" charset="0"/>
                <a:ea typeface="Courier New" panose="02070309020205020404" pitchFamily="49" charset="0"/>
              </a:rPr>
              <a:t>Bước 2</a:t>
            </a:r>
            <a:r>
              <a:rPr lang="pt-BR" sz="2400" dirty="0">
                <a:solidFill>
                  <a:srgbClr val="000000"/>
                </a:solidFill>
                <a:effectLst/>
                <a:latin typeface="Times New Roman" panose="02020603050405020304" pitchFamily="18" charset="0"/>
                <a:ea typeface="Courier New" panose="02070309020205020404" pitchFamily="49" charset="0"/>
              </a:rPr>
              <a:t>: Xác định nội dung phối hợp: Phối hợp phương pháp động não và phương pháp thảo luận nhóm khi tổ chức cho học sinh giải bài tập 3.</a:t>
            </a:r>
            <a:endParaRPr lang="vi-VN" sz="2400" dirty="0">
              <a:solidFill>
                <a:srgbClr val="000000"/>
              </a:solidFill>
              <a:effectLst/>
              <a:latin typeface="Courier New" panose="02070309020205020404" pitchFamily="49" charset="0"/>
              <a:ea typeface="Courier New" panose="02070309020205020404" pitchFamily="49" charset="0"/>
            </a:endParaRPr>
          </a:p>
          <a:p>
            <a:pPr algn="just">
              <a:lnSpc>
                <a:spcPct val="110000"/>
              </a:lnSpc>
            </a:pPr>
            <a:r>
              <a:rPr lang="pt-BR" sz="2400" u="sng" dirty="0">
                <a:solidFill>
                  <a:srgbClr val="000000"/>
                </a:solidFill>
                <a:effectLst/>
                <a:latin typeface="Times New Roman" panose="02020603050405020304" pitchFamily="18" charset="0"/>
                <a:ea typeface="Courier New" panose="02070309020205020404" pitchFamily="49" charset="0"/>
              </a:rPr>
              <a:t>Bước 3</a:t>
            </a:r>
            <a:r>
              <a:rPr lang="pt-BR" sz="2400" dirty="0">
                <a:solidFill>
                  <a:srgbClr val="000000"/>
                </a:solidFill>
                <a:effectLst/>
                <a:latin typeface="Times New Roman" panose="02020603050405020304" pitchFamily="18" charset="0"/>
                <a:ea typeface="Courier New" panose="02070309020205020404" pitchFamily="49" charset="0"/>
              </a:rPr>
              <a:t>: Xây dựng kế hoạch dạy học:</a:t>
            </a:r>
            <a:endParaRPr lang="vi-VN" sz="2400" dirty="0">
              <a:solidFill>
                <a:srgbClr val="000000"/>
              </a:solidFill>
              <a:effectLst/>
              <a:latin typeface="Courier New" panose="02070309020205020404" pitchFamily="49" charset="0"/>
              <a:ea typeface="Courier New" panose="02070309020205020404" pitchFamily="49" charset="0"/>
            </a:endParaRPr>
          </a:p>
        </p:txBody>
      </p:sp>
      <p:sp>
        <p:nvSpPr>
          <p:cNvPr id="5" name="Title 4">
            <a:extLst>
              <a:ext uri="{FF2B5EF4-FFF2-40B4-BE49-F238E27FC236}">
                <a16:creationId xmlns:a16="http://schemas.microsoft.com/office/drawing/2014/main" id="{168C6069-A530-AB87-89F3-54AEF64D1AFC}"/>
              </a:ext>
            </a:extLst>
          </p:cNvPr>
          <p:cNvSpPr txBox="1">
            <a:spLocks noGrp="1"/>
          </p:cNvSpPr>
          <p:nvPr>
            <p:ph type="title"/>
          </p:nvPr>
        </p:nvSpPr>
        <p:spPr>
          <a:xfrm>
            <a:off x="838200" y="365125"/>
            <a:ext cx="10515600" cy="1325563"/>
          </a:xfrm>
          <a:prstGeom prst="rect">
            <a:avLst/>
          </a:prstGeom>
          <a:noFill/>
        </p:spPr>
        <p:txBody>
          <a:bodyPr wrap="square">
            <a:spAutoFit/>
          </a:bodyPr>
          <a:lstStyle/>
          <a:p>
            <a:pPr indent="457200" algn="just">
              <a:lnSpc>
                <a:spcPct val="110000"/>
              </a:lnSpc>
            </a:pPr>
            <a:r>
              <a:rPr lang="pt-BR" sz="2400" b="1" dirty="0">
                <a:solidFill>
                  <a:srgbClr val="000000"/>
                </a:solidFill>
                <a:effectLst/>
                <a:latin typeface="Times New Roman" panose="02020603050405020304" pitchFamily="18" charset="0"/>
                <a:ea typeface="Courier New" panose="02070309020205020404" pitchFamily="49" charset="0"/>
              </a:rPr>
              <a:t>3.5. Phối hợp các phương pháp dạy học theo hướng tích cực hóa hoạt động của người học rèn luyện tư duy phản biện cho học sinh.  </a:t>
            </a:r>
            <a:endParaRPr lang="vi-VN" sz="24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1574844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58142-AE16-7788-A62E-E3C3A8F6B1E7}"/>
              </a:ext>
            </a:extLst>
          </p:cNvPr>
          <p:cNvSpPr>
            <a:spLocks noGrp="1"/>
          </p:cNvSpPr>
          <p:nvPr>
            <p:ph type="title"/>
          </p:nvPr>
        </p:nvSpPr>
        <p:spPr/>
        <p:txBody>
          <a:bodyPr/>
          <a:lstStyle/>
          <a:p>
            <a:endParaRPr lang="vi-VN"/>
          </a:p>
        </p:txBody>
      </p:sp>
      <p:sp>
        <p:nvSpPr>
          <p:cNvPr id="3" name="Content Placeholder 2">
            <a:extLst>
              <a:ext uri="{FF2B5EF4-FFF2-40B4-BE49-F238E27FC236}">
                <a16:creationId xmlns:a16="http://schemas.microsoft.com/office/drawing/2014/main" id="{73BCEC7D-2F24-0646-1B49-E35FC30193C9}"/>
              </a:ext>
            </a:extLst>
          </p:cNvPr>
          <p:cNvSpPr>
            <a:spLocks noGrp="1"/>
          </p:cNvSpPr>
          <p:nvPr>
            <p:ph idx="1"/>
          </p:nvPr>
        </p:nvSpPr>
        <p:spPr/>
        <p:txBody>
          <a:bodyPr/>
          <a:lstStyle/>
          <a:p>
            <a:endParaRPr lang="vi-VN"/>
          </a:p>
        </p:txBody>
      </p:sp>
    </p:spTree>
    <p:extLst>
      <p:ext uri="{BB962C8B-B14F-4D97-AF65-F5344CB8AC3E}">
        <p14:creationId xmlns:p14="http://schemas.microsoft.com/office/powerpoint/2010/main" val="937289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1417"/>
        <p:cNvGrpSpPr/>
        <p:nvPr/>
      </p:nvGrpSpPr>
      <p:grpSpPr>
        <a:xfrm>
          <a:off x="0" y="0"/>
          <a:ext cx="0" cy="0"/>
          <a:chOff x="0" y="0"/>
          <a:chExt cx="0" cy="0"/>
        </a:xfrm>
      </p:grpSpPr>
      <p:cxnSp>
        <p:nvCxnSpPr>
          <p:cNvPr id="1418" name="Google Shape;1418;p42"/>
          <p:cNvCxnSpPr>
            <a:cxnSpLocks/>
            <a:endCxn id="1420" idx="0"/>
          </p:cNvCxnSpPr>
          <p:nvPr/>
        </p:nvCxnSpPr>
        <p:spPr>
          <a:xfrm>
            <a:off x="1189989" y="3332445"/>
            <a:ext cx="0" cy="904000"/>
          </a:xfrm>
          <a:prstGeom prst="straightConnector1">
            <a:avLst/>
          </a:prstGeom>
          <a:noFill/>
          <a:ln w="19050" cap="flat" cmpd="sng">
            <a:solidFill>
              <a:schemeClr val="accent3"/>
            </a:solidFill>
            <a:prstDash val="solid"/>
            <a:round/>
            <a:headEnd type="none" w="med" len="med"/>
            <a:tailEnd type="oval" w="med" len="med"/>
          </a:ln>
        </p:spPr>
      </p:cxnSp>
      <p:cxnSp>
        <p:nvCxnSpPr>
          <p:cNvPr id="1421" name="Google Shape;1421;p42"/>
          <p:cNvCxnSpPr>
            <a:stCxn id="1422" idx="0"/>
            <a:endCxn id="1423" idx="2"/>
          </p:cNvCxnSpPr>
          <p:nvPr/>
        </p:nvCxnSpPr>
        <p:spPr>
          <a:xfrm rot="10800000">
            <a:off x="3857300" y="2875082"/>
            <a:ext cx="0" cy="904000"/>
          </a:xfrm>
          <a:prstGeom prst="straightConnector1">
            <a:avLst/>
          </a:prstGeom>
          <a:noFill/>
          <a:ln w="19050" cap="flat" cmpd="sng">
            <a:solidFill>
              <a:schemeClr val="accent6"/>
            </a:solidFill>
            <a:prstDash val="solid"/>
            <a:round/>
            <a:headEnd type="oval" w="med" len="med"/>
            <a:tailEnd type="none" w="med" len="med"/>
          </a:ln>
        </p:spPr>
      </p:cxnSp>
      <p:cxnSp>
        <p:nvCxnSpPr>
          <p:cNvPr id="1424" name="Google Shape;1424;p42"/>
          <p:cNvCxnSpPr>
            <a:stCxn id="1425" idx="0"/>
            <a:endCxn id="1426" idx="2"/>
          </p:cNvCxnSpPr>
          <p:nvPr/>
        </p:nvCxnSpPr>
        <p:spPr>
          <a:xfrm rot="10800000">
            <a:off x="6427899" y="3789524"/>
            <a:ext cx="0" cy="904000"/>
          </a:xfrm>
          <a:prstGeom prst="straightConnector1">
            <a:avLst/>
          </a:prstGeom>
          <a:noFill/>
          <a:ln w="19050" cap="flat" cmpd="sng">
            <a:solidFill>
              <a:schemeClr val="accent4"/>
            </a:solidFill>
            <a:prstDash val="solid"/>
            <a:round/>
            <a:headEnd type="oval" w="med" len="med"/>
            <a:tailEnd type="none" w="med" len="med"/>
          </a:ln>
        </p:spPr>
      </p:cxnSp>
      <p:cxnSp>
        <p:nvCxnSpPr>
          <p:cNvPr id="1427" name="Google Shape;1427;p42"/>
          <p:cNvCxnSpPr>
            <a:stCxn id="1428" idx="0"/>
            <a:endCxn id="1429" idx="2"/>
          </p:cNvCxnSpPr>
          <p:nvPr/>
        </p:nvCxnSpPr>
        <p:spPr>
          <a:xfrm rot="10800000">
            <a:off x="8999433" y="2875061"/>
            <a:ext cx="0" cy="904000"/>
          </a:xfrm>
          <a:prstGeom prst="straightConnector1">
            <a:avLst/>
          </a:prstGeom>
          <a:noFill/>
          <a:ln w="19050" cap="flat" cmpd="sng">
            <a:solidFill>
              <a:schemeClr val="accent2"/>
            </a:solidFill>
            <a:prstDash val="solid"/>
            <a:round/>
            <a:headEnd type="oval" w="med" len="med"/>
            <a:tailEnd type="none" w="med" len="med"/>
          </a:ln>
        </p:spPr>
      </p:cxnSp>
      <p:cxnSp>
        <p:nvCxnSpPr>
          <p:cNvPr id="1430" name="Google Shape;1430;p42"/>
          <p:cNvCxnSpPr>
            <a:stCxn id="1423" idx="0"/>
            <a:endCxn id="1426" idx="0"/>
          </p:cNvCxnSpPr>
          <p:nvPr/>
        </p:nvCxnSpPr>
        <p:spPr>
          <a:xfrm rot="-5400000" flipH="1">
            <a:off x="4685299" y="1644045"/>
            <a:ext cx="914400" cy="2570400"/>
          </a:xfrm>
          <a:prstGeom prst="curvedConnector3">
            <a:avLst>
              <a:gd name="adj1" fmla="val -34722"/>
            </a:avLst>
          </a:prstGeom>
          <a:noFill/>
          <a:ln w="28575" cap="flat" cmpd="sng">
            <a:solidFill>
              <a:schemeClr val="accent1"/>
            </a:solidFill>
            <a:prstDash val="solid"/>
            <a:round/>
            <a:headEnd type="none" w="med" len="med"/>
            <a:tailEnd type="none" w="med" len="med"/>
          </a:ln>
        </p:spPr>
      </p:cxnSp>
      <p:cxnSp>
        <p:nvCxnSpPr>
          <p:cNvPr id="1431" name="Google Shape;1431;p42"/>
          <p:cNvCxnSpPr>
            <a:endCxn id="1429" idx="0"/>
          </p:cNvCxnSpPr>
          <p:nvPr/>
        </p:nvCxnSpPr>
        <p:spPr>
          <a:xfrm rot="10800000" flipH="1">
            <a:off x="6427825" y="2472045"/>
            <a:ext cx="2571600" cy="914400"/>
          </a:xfrm>
          <a:prstGeom prst="curvedConnector4">
            <a:avLst>
              <a:gd name="adj1" fmla="val 5929"/>
              <a:gd name="adj2" fmla="val 134722"/>
            </a:avLst>
          </a:prstGeom>
          <a:noFill/>
          <a:ln w="28575" cap="flat" cmpd="sng">
            <a:solidFill>
              <a:schemeClr val="accent1"/>
            </a:solidFill>
            <a:prstDash val="solid"/>
            <a:round/>
            <a:headEnd type="none" w="med" len="med"/>
            <a:tailEnd type="none" w="med" len="med"/>
          </a:ln>
        </p:spPr>
      </p:cxnSp>
      <p:cxnSp>
        <p:nvCxnSpPr>
          <p:cNvPr id="1432" name="Google Shape;1432;p42"/>
          <p:cNvCxnSpPr>
            <a:cxnSpLocks/>
          </p:cNvCxnSpPr>
          <p:nvPr/>
        </p:nvCxnSpPr>
        <p:spPr>
          <a:xfrm rot="10800000" flipH="1">
            <a:off x="1190159" y="2014845"/>
            <a:ext cx="2568800" cy="914400"/>
          </a:xfrm>
          <a:prstGeom prst="curvedConnector4">
            <a:avLst>
              <a:gd name="adj1" fmla="val 5279"/>
              <a:gd name="adj2" fmla="val 134722"/>
            </a:avLst>
          </a:prstGeom>
          <a:noFill/>
          <a:ln w="28575" cap="flat" cmpd="sng">
            <a:solidFill>
              <a:schemeClr val="accent1"/>
            </a:solidFill>
            <a:prstDash val="solid"/>
            <a:round/>
            <a:headEnd type="none" w="med" len="med"/>
            <a:tailEnd type="none" w="med" len="med"/>
          </a:ln>
        </p:spPr>
      </p:cxnSp>
      <p:sp>
        <p:nvSpPr>
          <p:cNvPr id="1433" name="Google Shape;1433;p42"/>
          <p:cNvSpPr/>
          <p:nvPr/>
        </p:nvSpPr>
        <p:spPr>
          <a:xfrm>
            <a:off x="8059647" y="2114896"/>
            <a:ext cx="1879559" cy="813859"/>
          </a:xfrm>
          <a:custGeom>
            <a:avLst/>
            <a:gdLst/>
            <a:ahLst/>
            <a:cxnLst/>
            <a:rect l="l" t="t" r="r" b="b"/>
            <a:pathLst>
              <a:path w="34013" h="12494" extrusionOk="0">
                <a:moveTo>
                  <a:pt x="18967" y="1"/>
                </a:moveTo>
                <a:cubicBezTo>
                  <a:pt x="17508" y="1"/>
                  <a:pt x="16232" y="882"/>
                  <a:pt x="15320" y="2281"/>
                </a:cubicBezTo>
                <a:cubicBezTo>
                  <a:pt x="14651" y="1977"/>
                  <a:pt x="13921" y="1825"/>
                  <a:pt x="13162" y="1825"/>
                </a:cubicBezTo>
                <a:cubicBezTo>
                  <a:pt x="10639" y="1825"/>
                  <a:pt x="8450" y="3709"/>
                  <a:pt x="7569" y="6384"/>
                </a:cubicBezTo>
                <a:cubicBezTo>
                  <a:pt x="6961" y="6110"/>
                  <a:pt x="6292" y="5989"/>
                  <a:pt x="5623" y="5989"/>
                </a:cubicBezTo>
                <a:cubicBezTo>
                  <a:pt x="4164" y="6019"/>
                  <a:pt x="2766" y="6627"/>
                  <a:pt x="1763" y="7661"/>
                </a:cubicBezTo>
                <a:cubicBezTo>
                  <a:pt x="0" y="9484"/>
                  <a:pt x="1277" y="12494"/>
                  <a:pt x="3800" y="12494"/>
                </a:cubicBezTo>
                <a:lnTo>
                  <a:pt x="30062" y="12494"/>
                </a:lnTo>
                <a:cubicBezTo>
                  <a:pt x="33375" y="12494"/>
                  <a:pt x="34013" y="7630"/>
                  <a:pt x="30761" y="6901"/>
                </a:cubicBezTo>
                <a:cubicBezTo>
                  <a:pt x="30548" y="6840"/>
                  <a:pt x="30305" y="6810"/>
                  <a:pt x="30092" y="6779"/>
                </a:cubicBezTo>
                <a:cubicBezTo>
                  <a:pt x="29484" y="3740"/>
                  <a:pt x="27569" y="1551"/>
                  <a:pt x="25289" y="1551"/>
                </a:cubicBezTo>
                <a:cubicBezTo>
                  <a:pt x="24347" y="1582"/>
                  <a:pt x="23435" y="1916"/>
                  <a:pt x="22767" y="2554"/>
                </a:cubicBezTo>
                <a:cubicBezTo>
                  <a:pt x="21824" y="974"/>
                  <a:pt x="20487" y="1"/>
                  <a:pt x="189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434" name="Google Shape;1434;p42"/>
          <p:cNvSpPr/>
          <p:nvPr/>
        </p:nvSpPr>
        <p:spPr>
          <a:xfrm flipH="1">
            <a:off x="5488115" y="3029296"/>
            <a:ext cx="1879559" cy="813859"/>
          </a:xfrm>
          <a:custGeom>
            <a:avLst/>
            <a:gdLst/>
            <a:ahLst/>
            <a:cxnLst/>
            <a:rect l="l" t="t" r="r" b="b"/>
            <a:pathLst>
              <a:path w="34013" h="12494" extrusionOk="0">
                <a:moveTo>
                  <a:pt x="18967" y="1"/>
                </a:moveTo>
                <a:cubicBezTo>
                  <a:pt x="17508" y="1"/>
                  <a:pt x="16232" y="882"/>
                  <a:pt x="15320" y="2281"/>
                </a:cubicBezTo>
                <a:cubicBezTo>
                  <a:pt x="14651" y="1977"/>
                  <a:pt x="13921" y="1825"/>
                  <a:pt x="13162" y="1825"/>
                </a:cubicBezTo>
                <a:cubicBezTo>
                  <a:pt x="10639" y="1825"/>
                  <a:pt x="8450" y="3709"/>
                  <a:pt x="7569" y="6384"/>
                </a:cubicBezTo>
                <a:cubicBezTo>
                  <a:pt x="6961" y="6110"/>
                  <a:pt x="6292" y="5989"/>
                  <a:pt x="5623" y="5989"/>
                </a:cubicBezTo>
                <a:cubicBezTo>
                  <a:pt x="4164" y="6019"/>
                  <a:pt x="2766" y="6627"/>
                  <a:pt x="1763" y="7661"/>
                </a:cubicBezTo>
                <a:cubicBezTo>
                  <a:pt x="0" y="9484"/>
                  <a:pt x="1277" y="12494"/>
                  <a:pt x="3800" y="12494"/>
                </a:cubicBezTo>
                <a:lnTo>
                  <a:pt x="30062" y="12494"/>
                </a:lnTo>
                <a:cubicBezTo>
                  <a:pt x="33375" y="12494"/>
                  <a:pt x="34013" y="7630"/>
                  <a:pt x="30761" y="6901"/>
                </a:cubicBezTo>
                <a:cubicBezTo>
                  <a:pt x="30548" y="6840"/>
                  <a:pt x="30305" y="6810"/>
                  <a:pt x="30092" y="6779"/>
                </a:cubicBezTo>
                <a:cubicBezTo>
                  <a:pt x="29484" y="3740"/>
                  <a:pt x="27569" y="1551"/>
                  <a:pt x="25289" y="1551"/>
                </a:cubicBezTo>
                <a:cubicBezTo>
                  <a:pt x="24347" y="1582"/>
                  <a:pt x="23435" y="1916"/>
                  <a:pt x="22767" y="2554"/>
                </a:cubicBezTo>
                <a:cubicBezTo>
                  <a:pt x="21824" y="974"/>
                  <a:pt x="20487" y="1"/>
                  <a:pt x="189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435" name="Google Shape;1435;p42"/>
          <p:cNvSpPr/>
          <p:nvPr/>
        </p:nvSpPr>
        <p:spPr>
          <a:xfrm>
            <a:off x="2917521" y="2114896"/>
            <a:ext cx="1879559" cy="813859"/>
          </a:xfrm>
          <a:custGeom>
            <a:avLst/>
            <a:gdLst/>
            <a:ahLst/>
            <a:cxnLst/>
            <a:rect l="l" t="t" r="r" b="b"/>
            <a:pathLst>
              <a:path w="34013" h="12494" extrusionOk="0">
                <a:moveTo>
                  <a:pt x="18967" y="1"/>
                </a:moveTo>
                <a:cubicBezTo>
                  <a:pt x="17508" y="1"/>
                  <a:pt x="16232" y="882"/>
                  <a:pt x="15320" y="2281"/>
                </a:cubicBezTo>
                <a:cubicBezTo>
                  <a:pt x="14651" y="1977"/>
                  <a:pt x="13921" y="1825"/>
                  <a:pt x="13162" y="1825"/>
                </a:cubicBezTo>
                <a:cubicBezTo>
                  <a:pt x="10639" y="1825"/>
                  <a:pt x="8450" y="3709"/>
                  <a:pt x="7569" y="6384"/>
                </a:cubicBezTo>
                <a:cubicBezTo>
                  <a:pt x="6961" y="6110"/>
                  <a:pt x="6292" y="5989"/>
                  <a:pt x="5623" y="5989"/>
                </a:cubicBezTo>
                <a:cubicBezTo>
                  <a:pt x="4164" y="6019"/>
                  <a:pt x="2766" y="6627"/>
                  <a:pt x="1763" y="7661"/>
                </a:cubicBezTo>
                <a:cubicBezTo>
                  <a:pt x="0" y="9484"/>
                  <a:pt x="1277" y="12494"/>
                  <a:pt x="3800" y="12494"/>
                </a:cubicBezTo>
                <a:lnTo>
                  <a:pt x="30062" y="12494"/>
                </a:lnTo>
                <a:cubicBezTo>
                  <a:pt x="33375" y="12494"/>
                  <a:pt x="34013" y="7630"/>
                  <a:pt x="30761" y="6901"/>
                </a:cubicBezTo>
                <a:cubicBezTo>
                  <a:pt x="30548" y="6840"/>
                  <a:pt x="30305" y="6810"/>
                  <a:pt x="30092" y="6779"/>
                </a:cubicBezTo>
                <a:cubicBezTo>
                  <a:pt x="29484" y="3740"/>
                  <a:pt x="27569" y="1551"/>
                  <a:pt x="25289" y="1551"/>
                </a:cubicBezTo>
                <a:cubicBezTo>
                  <a:pt x="24347" y="1582"/>
                  <a:pt x="23435" y="1916"/>
                  <a:pt x="22767" y="2554"/>
                </a:cubicBezTo>
                <a:cubicBezTo>
                  <a:pt x="21824" y="974"/>
                  <a:pt x="20487" y="1"/>
                  <a:pt x="189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436" name="Google Shape;1436;p42"/>
          <p:cNvSpPr txBox="1">
            <a:spLocks noGrp="1"/>
          </p:cNvSpPr>
          <p:nvPr>
            <p:ph type="title"/>
          </p:nvPr>
        </p:nvSpPr>
        <p:spPr>
          <a:xfrm>
            <a:off x="604911" y="120071"/>
            <a:ext cx="10290400" cy="763600"/>
          </a:xfrm>
          <a:prstGeom prst="rect">
            <a:avLst/>
          </a:prstGeom>
        </p:spPr>
        <p:txBody>
          <a:bodyPr spcFirstLastPara="1" vert="horz" wrap="square" lIns="121900" tIns="121900" rIns="121900" bIns="121900" rtlCol="0" anchor="t" anchorCtr="0">
            <a:noAutofit/>
          </a:bodyPr>
          <a:lstStyle/>
          <a:p>
            <a:pPr algn="ctr">
              <a:spcBef>
                <a:spcPts val="0"/>
              </a:spcBef>
            </a:pPr>
            <a:r>
              <a:rPr lang="en-US" sz="4400" b="1" dirty="0" err="1">
                <a:latin typeface="Times New Roman" panose="02020603050405020304" pitchFamily="18" charset="0"/>
                <a:cs typeface="Times New Roman" panose="02020603050405020304" pitchFamily="18" charset="0"/>
              </a:rPr>
              <a:t>Nội</a:t>
            </a:r>
            <a:r>
              <a:rPr lang="en-US" sz="4400" b="1" dirty="0">
                <a:latin typeface="Times New Roman" panose="02020603050405020304" pitchFamily="18" charset="0"/>
                <a:cs typeface="Times New Roman" panose="02020603050405020304" pitchFamily="18" charset="0"/>
              </a:rPr>
              <a:t> dung </a:t>
            </a:r>
            <a:r>
              <a:rPr lang="en-US" sz="4400" b="1" dirty="0" err="1">
                <a:latin typeface="Times New Roman" panose="02020603050405020304" pitchFamily="18" charset="0"/>
                <a:cs typeface="Times New Roman" panose="02020603050405020304" pitchFamily="18" charset="0"/>
              </a:rPr>
              <a:t>biện</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pháp</a:t>
            </a:r>
            <a:endParaRPr dirty="0"/>
          </a:p>
        </p:txBody>
      </p:sp>
      <p:sp>
        <p:nvSpPr>
          <p:cNvPr id="1437" name="Google Shape;1437;p42"/>
          <p:cNvSpPr/>
          <p:nvPr/>
        </p:nvSpPr>
        <p:spPr>
          <a:xfrm flipH="1">
            <a:off x="-192582" y="2572096"/>
            <a:ext cx="3006964" cy="2945033"/>
          </a:xfrm>
          <a:custGeom>
            <a:avLst/>
            <a:gdLst/>
            <a:ahLst/>
            <a:cxnLst/>
            <a:rect l="l" t="t" r="r" b="b"/>
            <a:pathLst>
              <a:path w="34013" h="12494" extrusionOk="0">
                <a:moveTo>
                  <a:pt x="18967" y="1"/>
                </a:moveTo>
                <a:cubicBezTo>
                  <a:pt x="17508" y="1"/>
                  <a:pt x="16232" y="882"/>
                  <a:pt x="15320" y="2281"/>
                </a:cubicBezTo>
                <a:cubicBezTo>
                  <a:pt x="14651" y="1977"/>
                  <a:pt x="13921" y="1825"/>
                  <a:pt x="13162" y="1825"/>
                </a:cubicBezTo>
                <a:cubicBezTo>
                  <a:pt x="10639" y="1825"/>
                  <a:pt x="8450" y="3709"/>
                  <a:pt x="7569" y="6384"/>
                </a:cubicBezTo>
                <a:cubicBezTo>
                  <a:pt x="6961" y="6110"/>
                  <a:pt x="6292" y="5989"/>
                  <a:pt x="5623" y="5989"/>
                </a:cubicBezTo>
                <a:cubicBezTo>
                  <a:pt x="4164" y="6019"/>
                  <a:pt x="2766" y="6627"/>
                  <a:pt x="1763" y="7661"/>
                </a:cubicBezTo>
                <a:cubicBezTo>
                  <a:pt x="0" y="9484"/>
                  <a:pt x="1277" y="12494"/>
                  <a:pt x="3800" y="12494"/>
                </a:cubicBezTo>
                <a:lnTo>
                  <a:pt x="30062" y="12494"/>
                </a:lnTo>
                <a:cubicBezTo>
                  <a:pt x="33375" y="12494"/>
                  <a:pt x="34013" y="7630"/>
                  <a:pt x="30761" y="6901"/>
                </a:cubicBezTo>
                <a:cubicBezTo>
                  <a:pt x="30548" y="6840"/>
                  <a:pt x="30305" y="6810"/>
                  <a:pt x="30092" y="6779"/>
                </a:cubicBezTo>
                <a:cubicBezTo>
                  <a:pt x="29484" y="3740"/>
                  <a:pt x="27569" y="1551"/>
                  <a:pt x="25289" y="1551"/>
                </a:cubicBezTo>
                <a:cubicBezTo>
                  <a:pt x="24347" y="1582"/>
                  <a:pt x="23435" y="1916"/>
                  <a:pt x="22767" y="2554"/>
                </a:cubicBezTo>
                <a:cubicBezTo>
                  <a:pt x="21824" y="974"/>
                  <a:pt x="20487" y="1"/>
                  <a:pt x="189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1419" name="Google Shape;1419;p42"/>
          <p:cNvSpPr txBox="1"/>
          <p:nvPr/>
        </p:nvSpPr>
        <p:spPr>
          <a:xfrm>
            <a:off x="99529" y="3386445"/>
            <a:ext cx="2377600" cy="403200"/>
          </a:xfrm>
          <a:prstGeom prst="rect">
            <a:avLst/>
          </a:prstGeom>
          <a:noFill/>
          <a:ln>
            <a:noFill/>
          </a:ln>
        </p:spPr>
        <p:txBody>
          <a:bodyPr spcFirstLastPara="1" wrap="square" lIns="121900" tIns="121900" rIns="121900" bIns="121900" anchor="ctr" anchorCtr="0">
            <a:noAutofit/>
          </a:bodyPr>
          <a:lstStyle/>
          <a:p>
            <a:pPr algn="ctr"/>
            <a:endParaRPr sz="2667" b="1" dirty="0">
              <a:solidFill>
                <a:schemeClr val="accent3"/>
              </a:solidFill>
              <a:latin typeface="Cairo"/>
              <a:ea typeface="Cairo"/>
              <a:cs typeface="Cairo"/>
              <a:sym typeface="Cairo"/>
            </a:endParaRPr>
          </a:p>
        </p:txBody>
      </p:sp>
      <p:sp>
        <p:nvSpPr>
          <p:cNvPr id="1438" name="Google Shape;1438;p42"/>
          <p:cNvSpPr txBox="1"/>
          <p:nvPr/>
        </p:nvSpPr>
        <p:spPr>
          <a:xfrm>
            <a:off x="3989" y="4799529"/>
            <a:ext cx="2372000" cy="717600"/>
          </a:xfrm>
          <a:prstGeom prst="rect">
            <a:avLst/>
          </a:prstGeom>
          <a:noFill/>
          <a:ln>
            <a:noFill/>
          </a:ln>
        </p:spPr>
        <p:txBody>
          <a:bodyPr spcFirstLastPara="1" wrap="square" lIns="121900" tIns="121900" rIns="121900" bIns="121900" anchor="ctr" anchorCtr="0">
            <a:noAutofit/>
          </a:bodyPr>
          <a:lstStyle/>
          <a:p>
            <a:pPr algn="ctr"/>
            <a:r>
              <a:rPr lang="en" sz="2133">
                <a:solidFill>
                  <a:schemeClr val="lt2"/>
                </a:solidFill>
                <a:latin typeface="Oxygen"/>
                <a:ea typeface="Oxygen"/>
                <a:cs typeface="Oxygen"/>
                <a:sym typeface="Oxygen"/>
              </a:rPr>
              <a:t>Mars actually a cold place</a:t>
            </a:r>
            <a:endParaRPr sz="2133">
              <a:solidFill>
                <a:schemeClr val="lt2"/>
              </a:solidFill>
              <a:latin typeface="Oxygen"/>
              <a:ea typeface="Oxygen"/>
              <a:cs typeface="Oxygen"/>
              <a:sym typeface="Oxygen"/>
            </a:endParaRPr>
          </a:p>
        </p:txBody>
      </p:sp>
      <p:sp>
        <p:nvSpPr>
          <p:cNvPr id="1426" name="Google Shape;1426;p42"/>
          <p:cNvSpPr txBox="1"/>
          <p:nvPr/>
        </p:nvSpPr>
        <p:spPr>
          <a:xfrm>
            <a:off x="5239093" y="3386445"/>
            <a:ext cx="2377600" cy="403200"/>
          </a:xfrm>
          <a:prstGeom prst="rect">
            <a:avLst/>
          </a:prstGeom>
          <a:noFill/>
          <a:ln>
            <a:noFill/>
          </a:ln>
        </p:spPr>
        <p:txBody>
          <a:bodyPr spcFirstLastPara="1" wrap="square" lIns="121900" tIns="121900" rIns="121900" bIns="121900" anchor="ctr" anchorCtr="0">
            <a:noAutofit/>
          </a:bodyPr>
          <a:lstStyle/>
          <a:p>
            <a:pPr algn="ctr"/>
            <a:r>
              <a:rPr lang="en" sz="2667" b="1">
                <a:solidFill>
                  <a:schemeClr val="accent4"/>
                </a:solidFill>
                <a:latin typeface="Cairo"/>
                <a:ea typeface="Cairo"/>
                <a:cs typeface="Cairo"/>
                <a:sym typeface="Cairo"/>
              </a:rPr>
              <a:t>STEP 3 </a:t>
            </a:r>
            <a:endParaRPr sz="2667" b="1">
              <a:solidFill>
                <a:schemeClr val="accent4"/>
              </a:solidFill>
              <a:latin typeface="Cairo"/>
              <a:ea typeface="Cairo"/>
              <a:cs typeface="Cairo"/>
              <a:sym typeface="Cairo"/>
            </a:endParaRPr>
          </a:p>
        </p:txBody>
      </p:sp>
      <p:sp>
        <p:nvSpPr>
          <p:cNvPr id="1439" name="Google Shape;1439;p42"/>
          <p:cNvSpPr txBox="1"/>
          <p:nvPr/>
        </p:nvSpPr>
        <p:spPr>
          <a:xfrm>
            <a:off x="5241893" y="5256729"/>
            <a:ext cx="2372000" cy="717600"/>
          </a:xfrm>
          <a:prstGeom prst="rect">
            <a:avLst/>
          </a:prstGeom>
          <a:noFill/>
          <a:ln>
            <a:noFill/>
          </a:ln>
        </p:spPr>
        <p:txBody>
          <a:bodyPr spcFirstLastPara="1" wrap="square" lIns="121900" tIns="121900" rIns="121900" bIns="121900" anchor="ctr" anchorCtr="0">
            <a:noAutofit/>
          </a:bodyPr>
          <a:lstStyle/>
          <a:p>
            <a:pPr algn="ctr">
              <a:buClr>
                <a:srgbClr val="000000"/>
              </a:buClr>
              <a:buSzPts val="1100"/>
            </a:pPr>
            <a:r>
              <a:rPr lang="en" sz="2133">
                <a:solidFill>
                  <a:schemeClr val="lt2"/>
                </a:solidFill>
                <a:latin typeface="Oxygen"/>
                <a:ea typeface="Oxygen"/>
                <a:cs typeface="Oxygen"/>
                <a:sym typeface="Oxygen"/>
              </a:rPr>
              <a:t>Jupiter is the biggest planet</a:t>
            </a:r>
            <a:endParaRPr sz="2133">
              <a:solidFill>
                <a:schemeClr val="lt2"/>
              </a:solidFill>
              <a:latin typeface="Oxygen"/>
              <a:ea typeface="Oxygen"/>
              <a:cs typeface="Oxygen"/>
              <a:sym typeface="Oxygen"/>
            </a:endParaRPr>
          </a:p>
        </p:txBody>
      </p:sp>
      <p:sp>
        <p:nvSpPr>
          <p:cNvPr id="1423" name="Google Shape;1423;p42"/>
          <p:cNvSpPr txBox="1"/>
          <p:nvPr/>
        </p:nvSpPr>
        <p:spPr>
          <a:xfrm>
            <a:off x="2669299" y="2472045"/>
            <a:ext cx="2376000" cy="403200"/>
          </a:xfrm>
          <a:prstGeom prst="rect">
            <a:avLst/>
          </a:prstGeom>
          <a:noFill/>
          <a:ln>
            <a:noFill/>
          </a:ln>
        </p:spPr>
        <p:txBody>
          <a:bodyPr spcFirstLastPara="1" wrap="square" lIns="121900" tIns="121900" rIns="121900" bIns="121900" anchor="ctr" anchorCtr="0">
            <a:noAutofit/>
          </a:bodyPr>
          <a:lstStyle/>
          <a:p>
            <a:pPr algn="ctr"/>
            <a:r>
              <a:rPr lang="en" sz="2667" b="1">
                <a:solidFill>
                  <a:schemeClr val="accent6"/>
                </a:solidFill>
                <a:latin typeface="Cairo"/>
                <a:ea typeface="Cairo"/>
                <a:cs typeface="Cairo"/>
                <a:sym typeface="Cairo"/>
              </a:rPr>
              <a:t>STEP 2</a:t>
            </a:r>
            <a:endParaRPr sz="2667" b="1">
              <a:solidFill>
                <a:schemeClr val="accent6"/>
              </a:solidFill>
              <a:latin typeface="Cairo"/>
              <a:ea typeface="Cairo"/>
              <a:cs typeface="Cairo"/>
              <a:sym typeface="Cairo"/>
            </a:endParaRPr>
          </a:p>
        </p:txBody>
      </p:sp>
      <p:sp>
        <p:nvSpPr>
          <p:cNvPr id="1440" name="Google Shape;1440;p42"/>
          <p:cNvSpPr txBox="1"/>
          <p:nvPr/>
        </p:nvSpPr>
        <p:spPr>
          <a:xfrm>
            <a:off x="2669299" y="4342329"/>
            <a:ext cx="2376000" cy="717600"/>
          </a:xfrm>
          <a:prstGeom prst="rect">
            <a:avLst/>
          </a:prstGeom>
          <a:noFill/>
          <a:ln>
            <a:noFill/>
          </a:ln>
        </p:spPr>
        <p:txBody>
          <a:bodyPr spcFirstLastPara="1" wrap="square" lIns="121900" tIns="121900" rIns="121900" bIns="121900" anchor="ctr" anchorCtr="0">
            <a:noAutofit/>
          </a:bodyPr>
          <a:lstStyle/>
          <a:p>
            <a:pPr algn="ctr"/>
            <a:r>
              <a:rPr lang="en" sz="2133">
                <a:solidFill>
                  <a:schemeClr val="lt2"/>
                </a:solidFill>
                <a:latin typeface="Oxygen"/>
                <a:ea typeface="Oxygen"/>
                <a:cs typeface="Oxygen"/>
                <a:sym typeface="Oxygen"/>
              </a:rPr>
              <a:t>Venus has a beautiful name</a:t>
            </a:r>
            <a:endParaRPr sz="2133">
              <a:solidFill>
                <a:schemeClr val="lt2"/>
              </a:solidFill>
              <a:latin typeface="Oxygen"/>
              <a:ea typeface="Oxygen"/>
              <a:cs typeface="Oxygen"/>
              <a:sym typeface="Oxygen"/>
            </a:endParaRPr>
          </a:p>
        </p:txBody>
      </p:sp>
      <p:sp>
        <p:nvSpPr>
          <p:cNvPr id="1429" name="Google Shape;1429;p42"/>
          <p:cNvSpPr txBox="1"/>
          <p:nvPr/>
        </p:nvSpPr>
        <p:spPr>
          <a:xfrm>
            <a:off x="7810625" y="2472045"/>
            <a:ext cx="2377600" cy="403200"/>
          </a:xfrm>
          <a:prstGeom prst="rect">
            <a:avLst/>
          </a:prstGeom>
          <a:noFill/>
          <a:ln>
            <a:noFill/>
          </a:ln>
        </p:spPr>
        <p:txBody>
          <a:bodyPr spcFirstLastPara="1" wrap="square" lIns="121900" tIns="121900" rIns="121900" bIns="121900" anchor="ctr" anchorCtr="0">
            <a:noAutofit/>
          </a:bodyPr>
          <a:lstStyle/>
          <a:p>
            <a:pPr algn="ctr"/>
            <a:r>
              <a:rPr lang="en" sz="2667" b="1">
                <a:solidFill>
                  <a:schemeClr val="accent2"/>
                </a:solidFill>
                <a:latin typeface="Cairo"/>
                <a:ea typeface="Cairo"/>
                <a:cs typeface="Cairo"/>
                <a:sym typeface="Cairo"/>
              </a:rPr>
              <a:t>STEP 4 </a:t>
            </a:r>
            <a:endParaRPr sz="2667" b="1">
              <a:solidFill>
                <a:schemeClr val="accent2"/>
              </a:solidFill>
              <a:latin typeface="Cairo"/>
              <a:ea typeface="Cairo"/>
              <a:cs typeface="Cairo"/>
              <a:sym typeface="Cairo"/>
            </a:endParaRPr>
          </a:p>
        </p:txBody>
      </p:sp>
      <p:sp>
        <p:nvSpPr>
          <p:cNvPr id="1441" name="Google Shape;1441;p42"/>
          <p:cNvSpPr txBox="1"/>
          <p:nvPr/>
        </p:nvSpPr>
        <p:spPr>
          <a:xfrm>
            <a:off x="7810625" y="4342329"/>
            <a:ext cx="2377600" cy="717600"/>
          </a:xfrm>
          <a:prstGeom prst="rect">
            <a:avLst/>
          </a:prstGeom>
          <a:noFill/>
          <a:ln>
            <a:noFill/>
          </a:ln>
        </p:spPr>
        <p:txBody>
          <a:bodyPr spcFirstLastPara="1" wrap="square" lIns="121900" tIns="121900" rIns="121900" bIns="121900" anchor="ctr" anchorCtr="0">
            <a:noAutofit/>
          </a:bodyPr>
          <a:lstStyle/>
          <a:p>
            <a:pPr algn="ctr"/>
            <a:r>
              <a:rPr lang="en" sz="2133">
                <a:solidFill>
                  <a:schemeClr val="lt2"/>
                </a:solidFill>
                <a:latin typeface="Oxygen"/>
                <a:ea typeface="Oxygen"/>
                <a:cs typeface="Oxygen"/>
                <a:sym typeface="Oxygen"/>
              </a:rPr>
              <a:t>Mercury is the smallest planet</a:t>
            </a:r>
            <a:endParaRPr sz="2133">
              <a:solidFill>
                <a:schemeClr val="lt2"/>
              </a:solidFill>
              <a:latin typeface="Oxygen"/>
              <a:ea typeface="Oxygen"/>
              <a:cs typeface="Oxygen"/>
              <a:sym typeface="Oxygen"/>
            </a:endParaRPr>
          </a:p>
        </p:txBody>
      </p:sp>
      <p:sp>
        <p:nvSpPr>
          <p:cNvPr id="1420" name="Google Shape;1420;p42"/>
          <p:cNvSpPr txBox="1"/>
          <p:nvPr/>
        </p:nvSpPr>
        <p:spPr>
          <a:xfrm>
            <a:off x="1193" y="4236324"/>
            <a:ext cx="2377600" cy="544000"/>
          </a:xfrm>
          <a:prstGeom prst="rect">
            <a:avLst/>
          </a:prstGeom>
          <a:noFill/>
          <a:ln>
            <a:noFill/>
          </a:ln>
        </p:spPr>
        <p:txBody>
          <a:bodyPr spcFirstLastPara="1" wrap="square" lIns="121900" tIns="121900" rIns="121900" bIns="121900" anchor="ctr" anchorCtr="0">
            <a:noAutofit/>
          </a:bodyPr>
          <a:lstStyle/>
          <a:p>
            <a:pPr algn="ctr"/>
            <a:r>
              <a:rPr lang="it-IT" sz="3600" b="1" i="1" dirty="0">
                <a:solidFill>
                  <a:srgbClr val="000000"/>
                </a:solidFill>
                <a:effectLst/>
                <a:latin typeface="Times New Roman" panose="02020603050405020304" pitchFamily="18" charset="0"/>
                <a:ea typeface="Courier New" panose="02070309020205020404" pitchFamily="49" charset="0"/>
              </a:rPr>
              <a:t> Nâng cao nhận thức của giáo viên</a:t>
            </a:r>
            <a:endParaRPr sz="3733" b="1" dirty="0">
              <a:solidFill>
                <a:schemeClr val="accent3"/>
              </a:solidFill>
              <a:latin typeface="Cairo"/>
              <a:ea typeface="Cairo"/>
              <a:cs typeface="Cairo"/>
              <a:sym typeface="Cairo"/>
            </a:endParaRPr>
          </a:p>
        </p:txBody>
      </p:sp>
      <p:sp>
        <p:nvSpPr>
          <p:cNvPr id="1425" name="Google Shape;1425;p42"/>
          <p:cNvSpPr txBox="1"/>
          <p:nvPr/>
        </p:nvSpPr>
        <p:spPr>
          <a:xfrm>
            <a:off x="5239099" y="4693524"/>
            <a:ext cx="2377600" cy="544000"/>
          </a:xfrm>
          <a:prstGeom prst="rect">
            <a:avLst/>
          </a:prstGeom>
          <a:noFill/>
          <a:ln>
            <a:noFill/>
          </a:ln>
        </p:spPr>
        <p:txBody>
          <a:bodyPr spcFirstLastPara="1" wrap="square" lIns="121900" tIns="121900" rIns="121900" bIns="121900" anchor="ctr" anchorCtr="0">
            <a:noAutofit/>
          </a:bodyPr>
          <a:lstStyle/>
          <a:p>
            <a:pPr algn="ctr"/>
            <a:r>
              <a:rPr lang="en" sz="3733" b="1">
                <a:solidFill>
                  <a:schemeClr val="accent4"/>
                </a:solidFill>
                <a:latin typeface="Cairo"/>
                <a:ea typeface="Cairo"/>
                <a:cs typeface="Cairo"/>
                <a:sym typeface="Cairo"/>
              </a:rPr>
              <a:t>JUPITER</a:t>
            </a:r>
            <a:endParaRPr sz="3733" b="1">
              <a:solidFill>
                <a:schemeClr val="accent4"/>
              </a:solidFill>
              <a:latin typeface="Cairo"/>
              <a:ea typeface="Cairo"/>
              <a:cs typeface="Cairo"/>
              <a:sym typeface="Cairo"/>
            </a:endParaRPr>
          </a:p>
        </p:txBody>
      </p:sp>
      <p:sp>
        <p:nvSpPr>
          <p:cNvPr id="1422" name="Google Shape;1422;p42"/>
          <p:cNvSpPr txBox="1"/>
          <p:nvPr/>
        </p:nvSpPr>
        <p:spPr>
          <a:xfrm>
            <a:off x="2669300" y="3779082"/>
            <a:ext cx="2376000" cy="544000"/>
          </a:xfrm>
          <a:prstGeom prst="rect">
            <a:avLst/>
          </a:prstGeom>
          <a:noFill/>
          <a:ln>
            <a:noFill/>
          </a:ln>
        </p:spPr>
        <p:txBody>
          <a:bodyPr spcFirstLastPara="1" wrap="square" lIns="121900" tIns="121900" rIns="121900" bIns="121900" anchor="ctr" anchorCtr="0">
            <a:noAutofit/>
          </a:bodyPr>
          <a:lstStyle/>
          <a:p>
            <a:pPr algn="ctr"/>
            <a:r>
              <a:rPr lang="en" sz="3733" b="1">
                <a:solidFill>
                  <a:schemeClr val="accent6"/>
                </a:solidFill>
                <a:latin typeface="Cairo"/>
                <a:ea typeface="Cairo"/>
                <a:cs typeface="Cairo"/>
                <a:sym typeface="Cairo"/>
              </a:rPr>
              <a:t>VENUS</a:t>
            </a:r>
            <a:endParaRPr sz="3733" b="1">
              <a:solidFill>
                <a:schemeClr val="accent6"/>
              </a:solidFill>
              <a:latin typeface="Cairo"/>
              <a:ea typeface="Cairo"/>
              <a:cs typeface="Cairo"/>
              <a:sym typeface="Cairo"/>
            </a:endParaRPr>
          </a:p>
        </p:txBody>
      </p:sp>
      <p:sp>
        <p:nvSpPr>
          <p:cNvPr id="1428" name="Google Shape;1428;p42"/>
          <p:cNvSpPr txBox="1"/>
          <p:nvPr/>
        </p:nvSpPr>
        <p:spPr>
          <a:xfrm>
            <a:off x="7808633" y="3779061"/>
            <a:ext cx="2381600" cy="544000"/>
          </a:xfrm>
          <a:prstGeom prst="rect">
            <a:avLst/>
          </a:prstGeom>
          <a:noFill/>
          <a:ln>
            <a:noFill/>
          </a:ln>
        </p:spPr>
        <p:txBody>
          <a:bodyPr spcFirstLastPara="1" wrap="square" lIns="121900" tIns="121900" rIns="121900" bIns="121900" anchor="ctr" anchorCtr="0">
            <a:noAutofit/>
          </a:bodyPr>
          <a:lstStyle/>
          <a:p>
            <a:pPr algn="ctr"/>
            <a:r>
              <a:rPr lang="en" sz="3733" b="1">
                <a:solidFill>
                  <a:schemeClr val="accent2"/>
                </a:solidFill>
                <a:latin typeface="Cairo"/>
                <a:ea typeface="Cairo"/>
                <a:cs typeface="Cairo"/>
                <a:sym typeface="Cairo"/>
              </a:rPr>
              <a:t>MERCURY</a:t>
            </a:r>
            <a:endParaRPr sz="3733" b="1">
              <a:solidFill>
                <a:schemeClr val="accent2"/>
              </a:solidFill>
              <a:latin typeface="Cairo"/>
              <a:ea typeface="Cairo"/>
              <a:cs typeface="Cairo"/>
              <a:sym typeface="Cairo"/>
            </a:endParaRPr>
          </a:p>
        </p:txBody>
      </p:sp>
      <p:cxnSp>
        <p:nvCxnSpPr>
          <p:cNvPr id="2" name="Google Shape;1427;p42">
            <a:extLst>
              <a:ext uri="{FF2B5EF4-FFF2-40B4-BE49-F238E27FC236}">
                <a16:creationId xmlns:a16="http://schemas.microsoft.com/office/drawing/2014/main" id="{9059F49B-9644-A532-0D4E-A9345A6137E6}"/>
              </a:ext>
            </a:extLst>
          </p:cNvPr>
          <p:cNvCxnSpPr>
            <a:stCxn id="7" idx="0"/>
            <a:endCxn id="5" idx="2"/>
          </p:cNvCxnSpPr>
          <p:nvPr/>
        </p:nvCxnSpPr>
        <p:spPr>
          <a:xfrm rot="10800000">
            <a:off x="11480171" y="2461977"/>
            <a:ext cx="0" cy="904000"/>
          </a:xfrm>
          <a:prstGeom prst="straightConnector1">
            <a:avLst/>
          </a:prstGeom>
          <a:noFill/>
          <a:ln w="19050" cap="flat" cmpd="sng">
            <a:solidFill>
              <a:schemeClr val="accent2"/>
            </a:solidFill>
            <a:prstDash val="solid"/>
            <a:round/>
            <a:headEnd type="oval" w="med" len="med"/>
            <a:tailEnd type="none" w="med" len="med"/>
          </a:ln>
        </p:spPr>
      </p:cxnSp>
      <p:cxnSp>
        <p:nvCxnSpPr>
          <p:cNvPr id="3" name="Google Shape;1431;p42">
            <a:extLst>
              <a:ext uri="{FF2B5EF4-FFF2-40B4-BE49-F238E27FC236}">
                <a16:creationId xmlns:a16="http://schemas.microsoft.com/office/drawing/2014/main" id="{B03B07E4-EEC7-0493-3D62-F4B5A6CE77EC}"/>
              </a:ext>
            </a:extLst>
          </p:cNvPr>
          <p:cNvCxnSpPr>
            <a:endCxn id="5" idx="0"/>
          </p:cNvCxnSpPr>
          <p:nvPr/>
        </p:nvCxnSpPr>
        <p:spPr>
          <a:xfrm rot="10800000" flipH="1">
            <a:off x="8908563" y="2058961"/>
            <a:ext cx="2571600" cy="914400"/>
          </a:xfrm>
          <a:prstGeom prst="curvedConnector4">
            <a:avLst>
              <a:gd name="adj1" fmla="val 5929"/>
              <a:gd name="adj2" fmla="val 134722"/>
            </a:avLst>
          </a:prstGeom>
          <a:noFill/>
          <a:ln w="28575" cap="flat" cmpd="sng">
            <a:solidFill>
              <a:schemeClr val="accent1"/>
            </a:solidFill>
            <a:prstDash val="solid"/>
            <a:round/>
            <a:headEnd type="none" w="med" len="med"/>
            <a:tailEnd type="none" w="med" len="med"/>
          </a:ln>
        </p:spPr>
      </p:cxnSp>
      <p:sp>
        <p:nvSpPr>
          <p:cNvPr id="4" name="Google Shape;1433;p42">
            <a:extLst>
              <a:ext uri="{FF2B5EF4-FFF2-40B4-BE49-F238E27FC236}">
                <a16:creationId xmlns:a16="http://schemas.microsoft.com/office/drawing/2014/main" id="{E070E351-7215-0AFF-3A2D-FE064800504C}"/>
              </a:ext>
            </a:extLst>
          </p:cNvPr>
          <p:cNvSpPr/>
          <p:nvPr/>
        </p:nvSpPr>
        <p:spPr>
          <a:xfrm>
            <a:off x="10540385" y="1701812"/>
            <a:ext cx="1879559" cy="813859"/>
          </a:xfrm>
          <a:custGeom>
            <a:avLst/>
            <a:gdLst/>
            <a:ahLst/>
            <a:cxnLst/>
            <a:rect l="l" t="t" r="r" b="b"/>
            <a:pathLst>
              <a:path w="34013" h="12494" extrusionOk="0">
                <a:moveTo>
                  <a:pt x="18967" y="1"/>
                </a:moveTo>
                <a:cubicBezTo>
                  <a:pt x="17508" y="1"/>
                  <a:pt x="16232" y="882"/>
                  <a:pt x="15320" y="2281"/>
                </a:cubicBezTo>
                <a:cubicBezTo>
                  <a:pt x="14651" y="1977"/>
                  <a:pt x="13921" y="1825"/>
                  <a:pt x="13162" y="1825"/>
                </a:cubicBezTo>
                <a:cubicBezTo>
                  <a:pt x="10639" y="1825"/>
                  <a:pt x="8450" y="3709"/>
                  <a:pt x="7569" y="6384"/>
                </a:cubicBezTo>
                <a:cubicBezTo>
                  <a:pt x="6961" y="6110"/>
                  <a:pt x="6292" y="5989"/>
                  <a:pt x="5623" y="5989"/>
                </a:cubicBezTo>
                <a:cubicBezTo>
                  <a:pt x="4164" y="6019"/>
                  <a:pt x="2766" y="6627"/>
                  <a:pt x="1763" y="7661"/>
                </a:cubicBezTo>
                <a:cubicBezTo>
                  <a:pt x="0" y="9484"/>
                  <a:pt x="1277" y="12494"/>
                  <a:pt x="3800" y="12494"/>
                </a:cubicBezTo>
                <a:lnTo>
                  <a:pt x="30062" y="12494"/>
                </a:lnTo>
                <a:cubicBezTo>
                  <a:pt x="33375" y="12494"/>
                  <a:pt x="34013" y="7630"/>
                  <a:pt x="30761" y="6901"/>
                </a:cubicBezTo>
                <a:cubicBezTo>
                  <a:pt x="30548" y="6840"/>
                  <a:pt x="30305" y="6810"/>
                  <a:pt x="30092" y="6779"/>
                </a:cubicBezTo>
                <a:cubicBezTo>
                  <a:pt x="29484" y="3740"/>
                  <a:pt x="27569" y="1551"/>
                  <a:pt x="25289" y="1551"/>
                </a:cubicBezTo>
                <a:cubicBezTo>
                  <a:pt x="24347" y="1582"/>
                  <a:pt x="23435" y="1916"/>
                  <a:pt x="22767" y="2554"/>
                </a:cubicBezTo>
                <a:cubicBezTo>
                  <a:pt x="21824" y="974"/>
                  <a:pt x="20487" y="1"/>
                  <a:pt x="18967" y="1"/>
                </a:cubicBezTo>
                <a:close/>
              </a:path>
            </a:pathLst>
          </a:custGeom>
          <a:solidFill>
            <a:srgbClr val="FFFFFF"/>
          </a:solidFill>
          <a:ln>
            <a:noFill/>
          </a:ln>
        </p:spPr>
        <p:txBody>
          <a:bodyPr spcFirstLastPara="1" wrap="square" lIns="121900" tIns="121900" rIns="121900" bIns="121900" anchor="ctr" anchorCtr="0">
            <a:noAutofit/>
          </a:bodyPr>
          <a:lstStyle/>
          <a:p>
            <a:endParaRPr sz="2400"/>
          </a:p>
        </p:txBody>
      </p:sp>
      <p:sp>
        <p:nvSpPr>
          <p:cNvPr id="5" name="Google Shape;1429;p42">
            <a:extLst>
              <a:ext uri="{FF2B5EF4-FFF2-40B4-BE49-F238E27FC236}">
                <a16:creationId xmlns:a16="http://schemas.microsoft.com/office/drawing/2014/main" id="{CAC95FBA-F00A-1D49-D474-F77B8AFB770A}"/>
              </a:ext>
            </a:extLst>
          </p:cNvPr>
          <p:cNvSpPr txBox="1"/>
          <p:nvPr/>
        </p:nvSpPr>
        <p:spPr>
          <a:xfrm>
            <a:off x="10291363" y="2058961"/>
            <a:ext cx="2377600" cy="403200"/>
          </a:xfrm>
          <a:prstGeom prst="rect">
            <a:avLst/>
          </a:prstGeom>
          <a:noFill/>
          <a:ln>
            <a:noFill/>
          </a:ln>
        </p:spPr>
        <p:txBody>
          <a:bodyPr spcFirstLastPara="1" wrap="square" lIns="121900" tIns="121900" rIns="121900" bIns="121900" anchor="ctr" anchorCtr="0">
            <a:noAutofit/>
          </a:bodyPr>
          <a:lstStyle/>
          <a:p>
            <a:pPr algn="ctr"/>
            <a:r>
              <a:rPr lang="en" sz="2667" b="1">
                <a:solidFill>
                  <a:schemeClr val="accent2"/>
                </a:solidFill>
                <a:latin typeface="Cairo"/>
                <a:ea typeface="Cairo"/>
                <a:cs typeface="Cairo"/>
                <a:sym typeface="Cairo"/>
              </a:rPr>
              <a:t>STEP 4 </a:t>
            </a:r>
            <a:endParaRPr sz="2667" b="1">
              <a:solidFill>
                <a:schemeClr val="accent2"/>
              </a:solidFill>
              <a:latin typeface="Cairo"/>
              <a:ea typeface="Cairo"/>
              <a:cs typeface="Cairo"/>
              <a:sym typeface="Cairo"/>
            </a:endParaRPr>
          </a:p>
        </p:txBody>
      </p:sp>
      <p:sp>
        <p:nvSpPr>
          <p:cNvPr id="6" name="Google Shape;1441;p42">
            <a:extLst>
              <a:ext uri="{FF2B5EF4-FFF2-40B4-BE49-F238E27FC236}">
                <a16:creationId xmlns:a16="http://schemas.microsoft.com/office/drawing/2014/main" id="{2AFBFDC5-C8EF-FC33-78A9-9790372C3E19}"/>
              </a:ext>
            </a:extLst>
          </p:cNvPr>
          <p:cNvSpPr txBox="1"/>
          <p:nvPr/>
        </p:nvSpPr>
        <p:spPr>
          <a:xfrm>
            <a:off x="10291363" y="3929245"/>
            <a:ext cx="2377600" cy="717600"/>
          </a:xfrm>
          <a:prstGeom prst="rect">
            <a:avLst/>
          </a:prstGeom>
          <a:noFill/>
          <a:ln>
            <a:noFill/>
          </a:ln>
        </p:spPr>
        <p:txBody>
          <a:bodyPr spcFirstLastPara="1" wrap="square" lIns="121900" tIns="121900" rIns="121900" bIns="121900" anchor="ctr" anchorCtr="0">
            <a:noAutofit/>
          </a:bodyPr>
          <a:lstStyle/>
          <a:p>
            <a:pPr algn="ctr"/>
            <a:r>
              <a:rPr lang="en" sz="2133">
                <a:solidFill>
                  <a:schemeClr val="lt2"/>
                </a:solidFill>
                <a:latin typeface="Oxygen"/>
                <a:ea typeface="Oxygen"/>
                <a:cs typeface="Oxygen"/>
                <a:sym typeface="Oxygen"/>
              </a:rPr>
              <a:t>Mercury is the smallest planet</a:t>
            </a:r>
            <a:endParaRPr sz="2133">
              <a:solidFill>
                <a:schemeClr val="lt2"/>
              </a:solidFill>
              <a:latin typeface="Oxygen"/>
              <a:ea typeface="Oxygen"/>
              <a:cs typeface="Oxygen"/>
              <a:sym typeface="Oxygen"/>
            </a:endParaRPr>
          </a:p>
        </p:txBody>
      </p:sp>
      <p:sp>
        <p:nvSpPr>
          <p:cNvPr id="7" name="Google Shape;1428;p42">
            <a:extLst>
              <a:ext uri="{FF2B5EF4-FFF2-40B4-BE49-F238E27FC236}">
                <a16:creationId xmlns:a16="http://schemas.microsoft.com/office/drawing/2014/main" id="{4FADA836-104B-5EB7-1D41-B376D195854B}"/>
              </a:ext>
            </a:extLst>
          </p:cNvPr>
          <p:cNvSpPr txBox="1"/>
          <p:nvPr/>
        </p:nvSpPr>
        <p:spPr>
          <a:xfrm>
            <a:off x="10289371" y="3365977"/>
            <a:ext cx="2381600" cy="544000"/>
          </a:xfrm>
          <a:prstGeom prst="rect">
            <a:avLst/>
          </a:prstGeom>
          <a:noFill/>
          <a:ln>
            <a:noFill/>
          </a:ln>
        </p:spPr>
        <p:txBody>
          <a:bodyPr spcFirstLastPara="1" wrap="square" lIns="121900" tIns="121900" rIns="121900" bIns="121900" anchor="ctr" anchorCtr="0">
            <a:noAutofit/>
          </a:bodyPr>
          <a:lstStyle/>
          <a:p>
            <a:pPr algn="ctr"/>
            <a:r>
              <a:rPr lang="en" sz="3733" b="1">
                <a:solidFill>
                  <a:schemeClr val="accent2"/>
                </a:solidFill>
                <a:latin typeface="Cairo"/>
                <a:ea typeface="Cairo"/>
                <a:cs typeface="Cairo"/>
                <a:sym typeface="Cairo"/>
              </a:rPr>
              <a:t>MERCURY</a:t>
            </a:r>
            <a:endParaRPr sz="3733" b="1">
              <a:solidFill>
                <a:schemeClr val="accent2"/>
              </a:solidFill>
              <a:latin typeface="Cairo"/>
              <a:ea typeface="Cairo"/>
              <a:cs typeface="Cairo"/>
              <a:sym typeface="Cair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AE90FF7-27E2-BA91-7D2F-F72329F447F2}"/>
              </a:ext>
            </a:extLst>
          </p:cNvPr>
          <p:cNvSpPr txBox="1"/>
          <p:nvPr/>
        </p:nvSpPr>
        <p:spPr>
          <a:xfrm>
            <a:off x="1383667" y="1038021"/>
            <a:ext cx="7732059" cy="646331"/>
          </a:xfrm>
          <a:prstGeom prst="rect">
            <a:avLst/>
          </a:prstGeom>
          <a:noFill/>
        </p:spPr>
        <p:txBody>
          <a:bodyPr wrap="square" rtlCol="0">
            <a:spAutoFit/>
          </a:bodyPr>
          <a:lstStyle/>
          <a:p>
            <a:r>
              <a:rPr lang="vi-VN" sz="3600" b="1" dirty="0">
                <a:latin typeface="Times New Roman" panose="02020603050405020304" pitchFamily="18" charset="0"/>
                <a:cs typeface="Times New Roman" panose="02020603050405020304" pitchFamily="18" charset="0"/>
              </a:rPr>
              <a:t>I. Mở đầu </a:t>
            </a:r>
          </a:p>
        </p:txBody>
      </p:sp>
      <p:sp>
        <p:nvSpPr>
          <p:cNvPr id="4" name="TextBox 3">
            <a:extLst>
              <a:ext uri="{FF2B5EF4-FFF2-40B4-BE49-F238E27FC236}">
                <a16:creationId xmlns:a16="http://schemas.microsoft.com/office/drawing/2014/main" id="{67A832A2-6512-D64E-4F12-3E1716F66F0C}"/>
              </a:ext>
            </a:extLst>
          </p:cNvPr>
          <p:cNvSpPr txBox="1"/>
          <p:nvPr/>
        </p:nvSpPr>
        <p:spPr>
          <a:xfrm>
            <a:off x="863990" y="1578493"/>
            <a:ext cx="6098344" cy="631711"/>
          </a:xfrm>
          <a:prstGeom prst="rect">
            <a:avLst/>
          </a:prstGeom>
          <a:noFill/>
        </p:spPr>
        <p:txBody>
          <a:bodyPr wrap="square">
            <a:spAutoFit/>
          </a:bodyPr>
          <a:lstStyle/>
          <a:p>
            <a:pPr indent="457200" algn="just">
              <a:lnSpc>
                <a:spcPct val="120000"/>
              </a:lnSpc>
              <a:spcBef>
                <a:spcPts val="400"/>
              </a:spcBef>
              <a:tabLst>
                <a:tab pos="614680" algn="l"/>
              </a:tabLst>
            </a:pPr>
            <a:r>
              <a:rPr lang="vi-VN" sz="3200" b="1" dirty="0">
                <a:solidFill>
                  <a:srgbClr val="000000"/>
                </a:solidFill>
                <a:effectLst/>
                <a:latin typeface="Times New Roman" panose="02020603050405020304" pitchFamily="18" charset="0"/>
                <a:ea typeface="Times New Roman" panose="02020603050405020304" pitchFamily="18" charset="0"/>
              </a:rPr>
              <a:t>1. Lý do lựa chọn biện pháp</a:t>
            </a:r>
            <a:endParaRPr lang="vi-VN" sz="32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436BE021-B2C6-7452-F4D8-96F78A496AF3}"/>
              </a:ext>
            </a:extLst>
          </p:cNvPr>
          <p:cNvSpPr txBox="1"/>
          <p:nvPr/>
        </p:nvSpPr>
        <p:spPr>
          <a:xfrm>
            <a:off x="863990" y="2224824"/>
            <a:ext cx="11328010" cy="1204176"/>
          </a:xfrm>
          <a:prstGeom prst="rect">
            <a:avLst/>
          </a:prstGeom>
          <a:noFill/>
        </p:spPr>
        <p:txBody>
          <a:bodyPr wrap="square">
            <a:spAutoFit/>
          </a:bodyPr>
          <a:lstStyle/>
          <a:p>
            <a:pPr indent="457200" algn="just">
              <a:lnSpc>
                <a:spcPct val="120000"/>
              </a:lnSpc>
              <a:spcBef>
                <a:spcPts val="400"/>
              </a:spcBef>
              <a:tabLst>
                <a:tab pos="614680" algn="l"/>
              </a:tabLst>
            </a:pPr>
            <a:r>
              <a:rPr lang="vi-VN" sz="3200" b="1" dirty="0">
                <a:solidFill>
                  <a:srgbClr val="000000"/>
                </a:solidFill>
                <a:effectLst/>
                <a:latin typeface="Times New Roman" panose="02020603050405020304" pitchFamily="18" charset="0"/>
                <a:ea typeface="Times New Roman" panose="02020603050405020304" pitchFamily="18" charset="0"/>
              </a:rPr>
              <a:t>2. Đối tượng áp dụng</a:t>
            </a:r>
            <a:endParaRPr lang="vi-VN" sz="3200" dirty="0">
              <a:effectLst/>
              <a:latin typeface="Times New Roman" panose="02020603050405020304" pitchFamily="18" charset="0"/>
              <a:ea typeface="Times New Roman" panose="02020603050405020304" pitchFamily="18" charset="0"/>
            </a:endParaRPr>
          </a:p>
          <a:p>
            <a:pPr indent="457200" algn="just" fontAlgn="base">
              <a:lnSpc>
                <a:spcPct val="115000"/>
              </a:lnSpc>
            </a:pP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lớp</a:t>
            </a:r>
            <a:r>
              <a:rPr lang="en-US" sz="3200" dirty="0">
                <a:effectLst/>
                <a:latin typeface="Times New Roman" panose="02020603050405020304" pitchFamily="18" charset="0"/>
                <a:ea typeface="Times New Roman" panose="02020603050405020304" pitchFamily="18" charset="0"/>
              </a:rPr>
              <a:t> 5A, </a:t>
            </a:r>
            <a:r>
              <a:rPr lang="en-US" sz="3200" dirty="0" err="1">
                <a:effectLst/>
                <a:latin typeface="Times New Roman" panose="02020603050405020304" pitchFamily="18" charset="0"/>
                <a:ea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Tiểu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Bắc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Hưng</a:t>
            </a:r>
            <a:r>
              <a:rPr lang="en-US" sz="3200" dirty="0">
                <a:effectLst/>
                <a:latin typeface="Times New Roman" panose="02020603050405020304" pitchFamily="18" charset="0"/>
                <a:ea typeface="Times New Roman" panose="02020603050405020304" pitchFamily="18" charset="0"/>
              </a:rPr>
              <a:t>. </a:t>
            </a:r>
            <a:endParaRPr lang="vi-VN"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283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DF1AC9D-9D56-3955-48F0-E7330CC9F8FE}"/>
              </a:ext>
            </a:extLst>
          </p:cNvPr>
          <p:cNvSpPr txBox="1">
            <a:spLocks/>
          </p:cNvSpPr>
          <p:nvPr/>
        </p:nvSpPr>
        <p:spPr>
          <a:xfrm>
            <a:off x="-1392119" y="2611802"/>
            <a:ext cx="10515600" cy="117659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err="1">
                <a:solidFill>
                  <a:srgbClr val="002060"/>
                </a:solidFill>
                <a:latin typeface="Times New Roman" panose="02020603050405020304" pitchFamily="18" charset="0"/>
                <a:cs typeface="Times New Roman" panose="02020603050405020304" pitchFamily="18" charset="0"/>
              </a:rPr>
              <a:t>Lí</a:t>
            </a:r>
            <a:r>
              <a:rPr lang="en-US" sz="4000" b="1" dirty="0">
                <a:solidFill>
                  <a:srgbClr val="002060"/>
                </a:solidFill>
                <a:latin typeface="Times New Roman" panose="02020603050405020304" pitchFamily="18" charset="0"/>
                <a:cs typeface="Times New Roman" panose="02020603050405020304" pitchFamily="18" charset="0"/>
              </a:rPr>
              <a:t> do </a:t>
            </a:r>
            <a:r>
              <a:rPr lang="en-US" sz="4000" b="1" dirty="0" err="1">
                <a:solidFill>
                  <a:srgbClr val="002060"/>
                </a:solidFill>
                <a:latin typeface="Times New Roman" panose="02020603050405020304" pitchFamily="18" charset="0"/>
                <a:cs typeface="Times New Roman" panose="02020603050405020304" pitchFamily="18" charset="0"/>
              </a:rPr>
              <a:t>chọn</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biện</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pháp</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CF09EA4-F54F-7BDB-846C-F7252373FE8B}"/>
              </a:ext>
            </a:extLst>
          </p:cNvPr>
          <p:cNvSpPr txBox="1"/>
          <p:nvPr/>
        </p:nvSpPr>
        <p:spPr>
          <a:xfrm>
            <a:off x="613870" y="2423977"/>
            <a:ext cx="10803318" cy="1200329"/>
          </a:xfrm>
          <a:prstGeom prst="rect">
            <a:avLst/>
          </a:prstGeom>
          <a:noFill/>
        </p:spPr>
        <p:txBody>
          <a:bodyPr wrap="square" rtlCol="0">
            <a:spAutoFit/>
          </a:bodyPr>
          <a:lstStyle/>
          <a:p>
            <a:pPr marL="571500" indent="-571500" algn="just">
              <a:buFontTx/>
              <a:buChar char="-"/>
            </a:pPr>
            <a:r>
              <a:rPr lang="en-US" sz="3600" dirty="0" err="1">
                <a:solidFill>
                  <a:srgbClr val="002060"/>
                </a:solidFill>
                <a:latin typeface="Times New Roman" panose="02020603050405020304" pitchFamily="18" charset="0"/>
              </a:rPr>
              <a:t>N</a:t>
            </a:r>
            <a:r>
              <a:rPr lang="en-US" sz="3600" dirty="0" err="1">
                <a:solidFill>
                  <a:srgbClr val="002060"/>
                </a:solidFill>
                <a:effectLst/>
                <a:latin typeface="Times New Roman" panose="02020603050405020304" pitchFamily="18" charset="0"/>
                <a:ea typeface="Courier New" panose="02070309020205020404" pitchFamily="49" charset="0"/>
              </a:rPr>
              <a:t>ăng</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lực</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tư</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duy</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phản</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biện</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chiếm</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một</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vị</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effectLst/>
                <a:latin typeface="Times New Roman" panose="02020603050405020304" pitchFamily="18" charset="0"/>
                <a:ea typeface="Courier New" panose="02070309020205020404" pitchFamily="49" charset="0"/>
              </a:rPr>
              <a:t>trí</a:t>
            </a:r>
            <a:r>
              <a:rPr lang="en-US" sz="3600" dirty="0">
                <a:solidFill>
                  <a:srgbClr val="002060"/>
                </a:solidFill>
                <a:effectLst/>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rất</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quan</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trọng</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đặc</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biệt</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là</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lứa</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tuổi</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học</a:t>
            </a:r>
            <a:r>
              <a:rPr lang="en-US" sz="3600" dirty="0">
                <a:solidFill>
                  <a:srgbClr val="002060"/>
                </a:solidFill>
                <a:latin typeface="Times New Roman" panose="02020603050405020304" pitchFamily="18" charset="0"/>
                <a:ea typeface="Courier New" panose="02070309020205020404" pitchFamily="49" charset="0"/>
              </a:rPr>
              <a:t> </a:t>
            </a:r>
            <a:r>
              <a:rPr lang="en-US" sz="3600" dirty="0" err="1">
                <a:solidFill>
                  <a:srgbClr val="002060"/>
                </a:solidFill>
                <a:latin typeface="Times New Roman" panose="02020603050405020304" pitchFamily="18" charset="0"/>
                <a:ea typeface="Courier New" panose="02070309020205020404" pitchFamily="49" charset="0"/>
              </a:rPr>
              <a:t>sinh</a:t>
            </a:r>
            <a:r>
              <a:rPr lang="en-US" sz="3600" dirty="0">
                <a:solidFill>
                  <a:srgbClr val="002060"/>
                </a:solidFill>
                <a:latin typeface="Times New Roman" panose="02020603050405020304" pitchFamily="18" charset="0"/>
                <a:ea typeface="Courier New" panose="02070309020205020404" pitchFamily="49" charset="0"/>
              </a:rPr>
              <a:t>.  </a:t>
            </a:r>
            <a:endParaRPr lang="en-US" sz="3600" dirty="0">
              <a:solidFill>
                <a:srgbClr val="002060"/>
              </a:solidFill>
            </a:endParaRPr>
          </a:p>
        </p:txBody>
      </p:sp>
      <p:sp>
        <p:nvSpPr>
          <p:cNvPr id="6" name="TextBox 5">
            <a:extLst>
              <a:ext uri="{FF2B5EF4-FFF2-40B4-BE49-F238E27FC236}">
                <a16:creationId xmlns:a16="http://schemas.microsoft.com/office/drawing/2014/main" id="{0FF3F947-9F3F-D9E8-7E89-3E02EB6D49CC}"/>
              </a:ext>
            </a:extLst>
          </p:cNvPr>
          <p:cNvSpPr txBox="1"/>
          <p:nvPr/>
        </p:nvSpPr>
        <p:spPr>
          <a:xfrm>
            <a:off x="1012950" y="3745129"/>
            <a:ext cx="10690274" cy="1200329"/>
          </a:xfrm>
          <a:prstGeom prst="rect">
            <a:avLst/>
          </a:prstGeom>
          <a:noFill/>
        </p:spPr>
        <p:txBody>
          <a:bodyPr wrap="square" rtlCol="0">
            <a:spAutoFit/>
          </a:bodyPr>
          <a:lstStyle/>
          <a:p>
            <a:pPr algn="just"/>
            <a:r>
              <a:rPr lang="en-US" sz="3600" dirty="0">
                <a:solidFill>
                  <a:srgbClr val="002060"/>
                </a:solidFill>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 </a:t>
            </a:r>
            <a:r>
              <a:rPr lang="vi-VN" sz="3600" dirty="0">
                <a:solidFill>
                  <a:srgbClr val="002060"/>
                </a:solidFill>
                <a:latin typeface="Times New Roman" panose="02020603050405020304" pitchFamily="18" charset="0"/>
                <a:cs typeface="Times New Roman" panose="02020603050405020304" pitchFamily="18" charset="0"/>
              </a:rPr>
              <a:t>Ít</a:t>
            </a:r>
            <a:r>
              <a:rPr lang="vi-VN" sz="3600" dirty="0">
                <a:solidFill>
                  <a:srgbClr val="002060"/>
                </a:solidFill>
                <a:latin typeface="+mj-lt"/>
              </a:rPr>
              <a:t> chú ý rèn luyện tư duy cho học sinh thông qua dạy học giải toán.</a:t>
            </a:r>
            <a:endParaRPr lang="en-US" sz="3600" dirty="0">
              <a:solidFill>
                <a:srgbClr val="002060"/>
              </a:solidFill>
              <a:latin typeface="+mj-lt"/>
            </a:endParaRPr>
          </a:p>
        </p:txBody>
      </p:sp>
      <p:sp>
        <p:nvSpPr>
          <p:cNvPr id="8" name="TextBox 7">
            <a:extLst>
              <a:ext uri="{FF2B5EF4-FFF2-40B4-BE49-F238E27FC236}">
                <a16:creationId xmlns:a16="http://schemas.microsoft.com/office/drawing/2014/main" id="{76EE30EB-B7EE-5542-17C1-558BAADDDFDB}"/>
              </a:ext>
            </a:extLst>
          </p:cNvPr>
          <p:cNvSpPr txBox="1"/>
          <p:nvPr/>
        </p:nvSpPr>
        <p:spPr>
          <a:xfrm>
            <a:off x="1012950" y="4945458"/>
            <a:ext cx="10548508" cy="1200329"/>
          </a:xfrm>
          <a:prstGeom prst="rect">
            <a:avLst/>
          </a:prstGeom>
          <a:noFill/>
        </p:spPr>
        <p:txBody>
          <a:bodyPr wrap="square">
            <a:spAutoFit/>
          </a:bodyPr>
          <a:lstStyle/>
          <a:p>
            <a:r>
              <a:rPr lang="vi-VN" sz="3600" dirty="0">
                <a:solidFill>
                  <a:srgbClr val="002060"/>
                </a:solidFill>
                <a:effectLst/>
                <a:latin typeface="Times New Roman" panose="02020603050405020304" pitchFamily="18" charset="0"/>
                <a:ea typeface="Courier New" panose="02070309020205020404" pitchFamily="49" charset="0"/>
              </a:rPr>
              <a:t>- Khả năng tư duy phản biện của các em học sinh còn nhiều hạn chế</a:t>
            </a:r>
            <a:r>
              <a:rPr lang="en-US" sz="3600" dirty="0">
                <a:solidFill>
                  <a:srgbClr val="002060"/>
                </a:solidFill>
                <a:effectLst/>
                <a:latin typeface="Times New Roman" panose="02020603050405020304" pitchFamily="18" charset="0"/>
                <a:ea typeface="Courier New" panose="02070309020205020404" pitchFamily="49" charset="0"/>
              </a:rPr>
              <a:t>.</a:t>
            </a:r>
            <a:endParaRPr lang="vi-VN" sz="3600" dirty="0">
              <a:solidFill>
                <a:srgbClr val="002060"/>
              </a:solidFill>
            </a:endParaRPr>
          </a:p>
        </p:txBody>
      </p:sp>
      <p:sp>
        <p:nvSpPr>
          <p:cNvPr id="2" name="TextBox 1">
            <a:extLst>
              <a:ext uri="{FF2B5EF4-FFF2-40B4-BE49-F238E27FC236}">
                <a16:creationId xmlns:a16="http://schemas.microsoft.com/office/drawing/2014/main" id="{0FEC97EB-209A-0FC5-2DB8-94904F811875}"/>
              </a:ext>
            </a:extLst>
          </p:cNvPr>
          <p:cNvSpPr txBox="1"/>
          <p:nvPr/>
        </p:nvSpPr>
        <p:spPr>
          <a:xfrm>
            <a:off x="868680" y="456049"/>
            <a:ext cx="7732059" cy="646331"/>
          </a:xfrm>
          <a:prstGeom prst="rect">
            <a:avLst/>
          </a:prstGeom>
          <a:noFill/>
        </p:spPr>
        <p:txBody>
          <a:bodyPr wrap="square" rtlCol="0">
            <a:spAutoFit/>
          </a:bodyPr>
          <a:lstStyle/>
          <a:p>
            <a:r>
              <a:rPr lang="vi-VN" sz="3600" b="1" dirty="0">
                <a:latin typeface="Times New Roman" panose="02020603050405020304" pitchFamily="18" charset="0"/>
                <a:cs typeface="Times New Roman" panose="02020603050405020304" pitchFamily="18" charset="0"/>
              </a:rPr>
              <a:t>I. Mở đầu </a:t>
            </a:r>
          </a:p>
        </p:txBody>
      </p:sp>
    </p:spTree>
    <p:extLst>
      <p:ext uri="{BB962C8B-B14F-4D97-AF65-F5344CB8AC3E}">
        <p14:creationId xmlns:p14="http://schemas.microsoft.com/office/powerpoint/2010/main" val="426763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wipe(down)">
                                      <p:cBhvr>
                                        <p:cTn id="26"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828E9A-0D7C-7731-CAA1-64661AB3BAD2}"/>
              </a:ext>
            </a:extLst>
          </p:cNvPr>
          <p:cNvSpPr txBox="1"/>
          <p:nvPr/>
        </p:nvSpPr>
        <p:spPr>
          <a:xfrm>
            <a:off x="127781" y="1977564"/>
            <a:ext cx="6098344" cy="699102"/>
          </a:xfrm>
          <a:prstGeom prst="rect">
            <a:avLst/>
          </a:prstGeom>
          <a:noFill/>
        </p:spPr>
        <p:txBody>
          <a:bodyPr wrap="square">
            <a:spAutoFit/>
          </a:bodyPr>
          <a:lstStyle/>
          <a:p>
            <a:pPr indent="457200" algn="just">
              <a:lnSpc>
                <a:spcPct val="120000"/>
              </a:lnSpc>
              <a:spcBef>
                <a:spcPts val="400"/>
              </a:spcBef>
              <a:tabLst>
                <a:tab pos="614680" algn="l"/>
              </a:tabLst>
            </a:pPr>
            <a:r>
              <a:rPr lang="vi-VN" sz="3600" b="1" dirty="0">
                <a:solidFill>
                  <a:srgbClr val="000000"/>
                </a:solidFill>
                <a:effectLst/>
                <a:latin typeface="+mj-lt"/>
                <a:ea typeface="Times New Roman" panose="02020603050405020304" pitchFamily="18" charset="0"/>
              </a:rPr>
              <a:t>NỘI DUNG</a:t>
            </a:r>
            <a:endParaRPr lang="vi-VN" sz="3600" dirty="0">
              <a:effectLst/>
              <a:latin typeface="+mj-lt"/>
              <a:ea typeface="Times New Roman" panose="02020603050405020304" pitchFamily="18" charset="0"/>
            </a:endParaRPr>
          </a:p>
        </p:txBody>
      </p:sp>
      <p:sp>
        <p:nvSpPr>
          <p:cNvPr id="10" name="Rectangle 9">
            <a:extLst>
              <a:ext uri="{FF2B5EF4-FFF2-40B4-BE49-F238E27FC236}">
                <a16:creationId xmlns:a16="http://schemas.microsoft.com/office/drawing/2014/main" id="{2FAD8DD0-4DCE-F357-B4F1-8BC3F2E59EF3}"/>
              </a:ext>
            </a:extLst>
          </p:cNvPr>
          <p:cNvSpPr/>
          <p:nvPr/>
        </p:nvSpPr>
        <p:spPr>
          <a:xfrm>
            <a:off x="5352164" y="1044023"/>
            <a:ext cx="4256069" cy="67334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indent="457200" algn="just">
              <a:lnSpc>
                <a:spcPct val="120000"/>
              </a:lnSpc>
              <a:spcBef>
                <a:spcPts val="400"/>
              </a:spcBef>
              <a:tabLst>
                <a:tab pos="614680" algn="l"/>
              </a:tabLst>
            </a:pPr>
            <a:r>
              <a:rPr lang="vi-VN" sz="2400" b="1" dirty="0">
                <a:latin typeface="+mj-lt"/>
              </a:rPr>
              <a:t>1. Mục tiêu của biện pháp</a:t>
            </a:r>
            <a:endParaRPr lang="vi-VN" sz="2400" dirty="0">
              <a:effectLst/>
              <a:latin typeface="+mj-lt"/>
              <a:ea typeface="Times New Roman" panose="02020603050405020304" pitchFamily="18" charset="0"/>
            </a:endParaRPr>
          </a:p>
        </p:txBody>
      </p:sp>
      <p:sp>
        <p:nvSpPr>
          <p:cNvPr id="11" name="Rectangle 10">
            <a:extLst>
              <a:ext uri="{FF2B5EF4-FFF2-40B4-BE49-F238E27FC236}">
                <a16:creationId xmlns:a16="http://schemas.microsoft.com/office/drawing/2014/main" id="{161B79AF-5378-60B1-701A-B06D15A4F7F8}"/>
              </a:ext>
            </a:extLst>
          </p:cNvPr>
          <p:cNvSpPr/>
          <p:nvPr/>
        </p:nvSpPr>
        <p:spPr>
          <a:xfrm>
            <a:off x="5158452" y="2470960"/>
            <a:ext cx="5774007" cy="91651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indent="457200" algn="just">
              <a:lnSpc>
                <a:spcPct val="120000"/>
              </a:lnSpc>
              <a:spcBef>
                <a:spcPts val="400"/>
              </a:spcBef>
              <a:tabLst>
                <a:tab pos="614680" algn="l"/>
              </a:tabLst>
            </a:pPr>
            <a:r>
              <a:rPr lang="vi-VN" sz="2400" b="1" dirty="0">
                <a:latin typeface="+mj-lt"/>
              </a:rPr>
              <a:t>2. Cơ sở lý luận và cơ sở thực tiễn để </a:t>
            </a:r>
          </a:p>
          <a:p>
            <a:pPr indent="457200" algn="just">
              <a:lnSpc>
                <a:spcPct val="120000"/>
              </a:lnSpc>
              <a:spcBef>
                <a:spcPts val="400"/>
              </a:spcBef>
              <a:tabLst>
                <a:tab pos="614680" algn="l"/>
              </a:tabLst>
            </a:pPr>
            <a:r>
              <a:rPr lang="vi-VN" sz="2400" b="1" dirty="0">
                <a:latin typeface="+mj-lt"/>
              </a:rPr>
              <a:t>xây dựng biện pháp</a:t>
            </a:r>
            <a:endParaRPr lang="vi-VN" sz="2400" dirty="0">
              <a:latin typeface="+mj-lt"/>
            </a:endParaRPr>
          </a:p>
        </p:txBody>
      </p:sp>
      <p:sp>
        <p:nvSpPr>
          <p:cNvPr id="12" name="Rectangle 11">
            <a:extLst>
              <a:ext uri="{FF2B5EF4-FFF2-40B4-BE49-F238E27FC236}">
                <a16:creationId xmlns:a16="http://schemas.microsoft.com/office/drawing/2014/main" id="{7BEB4AD2-BB1E-4AD9-C985-A2088CDE977B}"/>
              </a:ext>
            </a:extLst>
          </p:cNvPr>
          <p:cNvSpPr/>
          <p:nvPr/>
        </p:nvSpPr>
        <p:spPr>
          <a:xfrm>
            <a:off x="5118291" y="3912787"/>
            <a:ext cx="5444197" cy="84210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indent="457200" algn="just">
              <a:lnSpc>
                <a:spcPct val="120000"/>
              </a:lnSpc>
              <a:spcBef>
                <a:spcPts val="400"/>
              </a:spcBef>
              <a:tabLst>
                <a:tab pos="614680" algn="l"/>
              </a:tabLst>
            </a:pPr>
            <a:r>
              <a:rPr lang="vi-VN" sz="2400" b="1" dirty="0">
                <a:solidFill>
                  <a:schemeClr val="bg1"/>
                </a:solidFill>
                <a:effectLst/>
                <a:latin typeface="+mj-lt"/>
                <a:ea typeface="Times New Roman" panose="02020603050405020304" pitchFamily="18" charset="0"/>
              </a:rPr>
              <a:t>3. Nội dung biện pháp</a:t>
            </a:r>
            <a:endParaRPr lang="vi-VN" sz="2400" dirty="0">
              <a:solidFill>
                <a:schemeClr val="bg1"/>
              </a:solidFill>
              <a:effectLst/>
              <a:latin typeface="+mj-lt"/>
              <a:ea typeface="Times New Roman" panose="02020603050405020304" pitchFamily="18" charset="0"/>
            </a:endParaRPr>
          </a:p>
        </p:txBody>
      </p:sp>
      <p:sp>
        <p:nvSpPr>
          <p:cNvPr id="13" name="Rectangle 12">
            <a:extLst>
              <a:ext uri="{FF2B5EF4-FFF2-40B4-BE49-F238E27FC236}">
                <a16:creationId xmlns:a16="http://schemas.microsoft.com/office/drawing/2014/main" id="{D6187195-8904-2A63-2B86-B6B9D6FB70B2}"/>
              </a:ext>
            </a:extLst>
          </p:cNvPr>
          <p:cNvSpPr/>
          <p:nvPr/>
        </p:nvSpPr>
        <p:spPr>
          <a:xfrm>
            <a:off x="5118290" y="5387851"/>
            <a:ext cx="5444197" cy="847717"/>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indent="457200" algn="just">
              <a:lnSpc>
                <a:spcPct val="120000"/>
              </a:lnSpc>
              <a:spcBef>
                <a:spcPts val="400"/>
              </a:spcBef>
              <a:tabLst>
                <a:tab pos="614680" algn="l"/>
              </a:tabLst>
            </a:pPr>
            <a:r>
              <a:rPr lang="vi-VN" sz="2400" b="1" dirty="0">
                <a:solidFill>
                  <a:schemeClr val="bg1"/>
                </a:solidFill>
                <a:effectLst/>
                <a:latin typeface="+mj-lt"/>
                <a:ea typeface="Times New Roman" panose="02020603050405020304" pitchFamily="18" charset="0"/>
              </a:rPr>
              <a:t>4. Cách thức thực hiện biện pháp</a:t>
            </a:r>
            <a:endParaRPr lang="vi-VN" sz="2400" dirty="0">
              <a:solidFill>
                <a:schemeClr val="bg1"/>
              </a:solidFill>
              <a:effectLst/>
              <a:latin typeface="+mj-lt"/>
              <a:ea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6BFBED3C-4F87-E010-CA90-8F1A2DA5CE9B}"/>
              </a:ext>
            </a:extLst>
          </p:cNvPr>
          <p:cNvCxnSpPr>
            <a:cxnSpLocks/>
            <a:endCxn id="10" idx="1"/>
          </p:cNvCxnSpPr>
          <p:nvPr/>
        </p:nvCxnSpPr>
        <p:spPr>
          <a:xfrm flipV="1">
            <a:off x="3054013" y="1380694"/>
            <a:ext cx="2298151" cy="109026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FFA46CC-478B-665A-656C-6CD45B6CB573}"/>
              </a:ext>
            </a:extLst>
          </p:cNvPr>
          <p:cNvCxnSpPr>
            <a:cxnSpLocks/>
          </p:cNvCxnSpPr>
          <p:nvPr/>
        </p:nvCxnSpPr>
        <p:spPr>
          <a:xfrm>
            <a:off x="3054013" y="2499238"/>
            <a:ext cx="2064277" cy="4947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AE3496A-E424-E116-83E5-5C4136EE5E06}"/>
              </a:ext>
            </a:extLst>
          </p:cNvPr>
          <p:cNvCxnSpPr>
            <a:cxnSpLocks/>
            <a:endCxn id="12" idx="1"/>
          </p:cNvCxnSpPr>
          <p:nvPr/>
        </p:nvCxnSpPr>
        <p:spPr>
          <a:xfrm>
            <a:off x="3054013" y="2499238"/>
            <a:ext cx="2064278" cy="18346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E1FC01E-6AB7-1478-5DFB-604CB342EC27}"/>
              </a:ext>
            </a:extLst>
          </p:cNvPr>
          <p:cNvCxnSpPr>
            <a:cxnSpLocks/>
            <a:endCxn id="13" idx="1"/>
          </p:cNvCxnSpPr>
          <p:nvPr/>
        </p:nvCxnSpPr>
        <p:spPr>
          <a:xfrm>
            <a:off x="3054013" y="2499238"/>
            <a:ext cx="2064277" cy="33124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8783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arn(inVertic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additive="base">
                                        <p:cTn id="25" dur="500" fill="hold"/>
                                        <p:tgtEl>
                                          <p:spTgt spid="20"/>
                                        </p:tgtEl>
                                        <p:attrNameLst>
                                          <p:attrName>ppt_x</p:attrName>
                                        </p:attrNameLst>
                                      </p:cBhvr>
                                      <p:tavLst>
                                        <p:tav tm="0">
                                          <p:val>
                                            <p:strVal val="#ppt_x"/>
                                          </p:val>
                                        </p:tav>
                                        <p:tav tm="100000">
                                          <p:val>
                                            <p:strVal val="#ppt_x"/>
                                          </p:val>
                                        </p:tav>
                                      </p:tavLst>
                                    </p:anim>
                                    <p:anim calcmode="lin" valueType="num">
                                      <p:cBhvr additive="base">
                                        <p:cTn id="26" dur="500" fill="hold"/>
                                        <p:tgtEl>
                                          <p:spTgt spid="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A0C4E5A-F736-DBDF-1C03-44205AB0D3BA}"/>
              </a:ext>
            </a:extLst>
          </p:cNvPr>
          <p:cNvSpPr txBox="1">
            <a:spLocks/>
          </p:cNvSpPr>
          <p:nvPr/>
        </p:nvSpPr>
        <p:spPr>
          <a:xfrm>
            <a:off x="329418" y="34871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latin typeface="Times New Roman" panose="02020603050405020304" pitchFamily="18" charset="0"/>
                <a:cs typeface="Times New Roman" panose="02020603050405020304" pitchFamily="18" charset="0"/>
              </a:rPr>
              <a:t>1. </a:t>
            </a:r>
            <a:r>
              <a:rPr lang="en-US" b="1" dirty="0" err="1">
                <a:latin typeface="Times New Roman" panose="02020603050405020304" pitchFamily="18" charset="0"/>
                <a:cs typeface="Times New Roman" panose="02020603050405020304" pitchFamily="18" charset="0"/>
              </a:rPr>
              <a:t>Mục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tiêu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pháp</a:t>
            </a:r>
            <a:br>
              <a:rPr lang="en-US" b="1" dirty="0">
                <a:latin typeface="Times New Roman" panose="02020603050405020304" pitchFamily="18" charset="0"/>
                <a:cs typeface="Times New Roman" panose="02020603050405020304" pitchFamily="18" charset="0"/>
              </a:rPr>
            </a:br>
            <a:endParaRPr lang="en-US" dirty="0"/>
          </a:p>
        </p:txBody>
      </p:sp>
      <p:sp>
        <p:nvSpPr>
          <p:cNvPr id="7" name="Content Placeholder 2">
            <a:extLst>
              <a:ext uri="{FF2B5EF4-FFF2-40B4-BE49-F238E27FC236}">
                <a16:creationId xmlns:a16="http://schemas.microsoft.com/office/drawing/2014/main" id="{CBAD384E-1C5E-5220-3291-0CEDAFBEDDA0}"/>
              </a:ext>
            </a:extLst>
          </p:cNvPr>
          <p:cNvSpPr>
            <a:spLocks noGrp="1"/>
          </p:cNvSpPr>
          <p:nvPr>
            <p:ph idx="1"/>
          </p:nvPr>
        </p:nvSpPr>
        <p:spPr>
          <a:xfrm>
            <a:off x="538840" y="1315714"/>
            <a:ext cx="11114315" cy="1786976"/>
          </a:xfrm>
        </p:spPr>
        <p:txBody>
          <a:bodyPr>
            <a:noAutofit/>
          </a:bodyPr>
          <a:lstStyle/>
          <a:p>
            <a:pPr marL="0" indent="0">
              <a:buNone/>
            </a:pPr>
            <a:r>
              <a:rPr lang="en-US" sz="3600" dirty="0">
                <a:latin typeface="Times New Roman" panose="02020603050405020304" pitchFamily="18" charset="0"/>
                <a:cs typeface="Times New Roman" panose="02020603050405020304" pitchFamily="18" charset="0"/>
              </a:rPr>
              <a:t>- </a:t>
            </a:r>
            <a:r>
              <a:rPr lang="vi-VN" sz="3600" dirty="0">
                <a:solidFill>
                  <a:srgbClr val="000000"/>
                </a:solidFill>
                <a:latin typeface="Times New Roman" panose="02020603050405020304" pitchFamily="18" charset="0"/>
              </a:rPr>
              <a:t>G</a:t>
            </a:r>
            <a:r>
              <a:rPr lang="vi-VN" sz="3600" dirty="0">
                <a:solidFill>
                  <a:srgbClr val="000000"/>
                </a:solidFill>
                <a:effectLst/>
                <a:latin typeface="Times New Roman" panose="02020603050405020304" pitchFamily="18" charset="0"/>
                <a:ea typeface="Courier New" panose="02070309020205020404" pitchFamily="49" charset="0"/>
              </a:rPr>
              <a:t>iúp học sinh hiểu và biết được biểu hiện của tư duy phản biện trong học giải toán ở lớp 5, rèn luyện tư duy phản biện thông qua giải toán</a:t>
            </a:r>
            <a:r>
              <a:rPr lang="en-US" sz="3600" dirty="0">
                <a:latin typeface="Times New Roman" panose="02020603050405020304" pitchFamily="18" charset="0"/>
                <a:cs typeface="Times New Roman" panose="02020603050405020304" pitchFamily="18" charset="0"/>
              </a:rPr>
              <a:t>.</a:t>
            </a:r>
            <a:r>
              <a:rPr lang="en-US"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endParaRPr lang="en-US" sz="3600" dirty="0"/>
          </a:p>
        </p:txBody>
      </p:sp>
      <p:sp>
        <p:nvSpPr>
          <p:cNvPr id="8" name="Content Placeholder 2">
            <a:extLst>
              <a:ext uri="{FF2B5EF4-FFF2-40B4-BE49-F238E27FC236}">
                <a16:creationId xmlns:a16="http://schemas.microsoft.com/office/drawing/2014/main" id="{65A3E39C-3E78-1593-6638-C91B76F93D5A}"/>
              </a:ext>
            </a:extLst>
          </p:cNvPr>
          <p:cNvSpPr txBox="1">
            <a:spLocks/>
          </p:cNvSpPr>
          <p:nvPr/>
        </p:nvSpPr>
        <p:spPr>
          <a:xfrm>
            <a:off x="538839" y="3176203"/>
            <a:ext cx="11114315" cy="17869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latin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cs typeface="Times New Roman" panose="02020603050405020304" pitchFamily="18" charset="0"/>
              </a:rPr>
              <a:t>Phát huy tối đa năng lực phản biện của người dạy và người học trong dạy học giải toán.</a:t>
            </a:r>
            <a:endParaRPr lang="en-US" sz="3600" dirty="0">
              <a:latin typeface="Times New Roman" panose="02020603050405020304" pitchFamily="18" charset="0"/>
              <a:cs typeface="Times New Roman" panose="02020603050405020304" pitchFamily="18" charset="0"/>
            </a:endParaRPr>
          </a:p>
        </p:txBody>
      </p:sp>
      <p:sp>
        <p:nvSpPr>
          <p:cNvPr id="9" name="Content Placeholder 2">
            <a:extLst>
              <a:ext uri="{FF2B5EF4-FFF2-40B4-BE49-F238E27FC236}">
                <a16:creationId xmlns:a16="http://schemas.microsoft.com/office/drawing/2014/main" id="{0F95E5E9-97E5-BA01-8C1C-0A8B8444CC44}"/>
              </a:ext>
            </a:extLst>
          </p:cNvPr>
          <p:cNvSpPr txBox="1">
            <a:spLocks/>
          </p:cNvSpPr>
          <p:nvPr/>
        </p:nvSpPr>
        <p:spPr>
          <a:xfrm>
            <a:off x="538841" y="4531104"/>
            <a:ext cx="11114315" cy="17869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dirty="0">
                <a:latin typeface="Times New Roman" panose="02020603050405020304" pitchFamily="18" charset="0"/>
                <a:cs typeface="Times New Roman" panose="02020603050405020304" pitchFamily="18" charset="0"/>
              </a:rPr>
              <a:t>- </a:t>
            </a:r>
            <a:r>
              <a:rPr lang="vi-VN" sz="3600" dirty="0">
                <a:solidFill>
                  <a:srgbClr val="000000"/>
                </a:solidFill>
                <a:latin typeface="Times New Roman" panose="02020603050405020304" pitchFamily="18" charset="0"/>
              </a:rPr>
              <a:t>G</a:t>
            </a:r>
            <a:r>
              <a:rPr lang="vi-VN" sz="3600" dirty="0">
                <a:solidFill>
                  <a:srgbClr val="000000"/>
                </a:solidFill>
                <a:effectLst/>
                <a:latin typeface="Times New Roman" panose="02020603050405020304" pitchFamily="18" charset="0"/>
                <a:ea typeface="Courier New" panose="02070309020205020404" pitchFamily="49" charset="0"/>
              </a:rPr>
              <a:t>iúp cho học sinh tiểu học thêm yêu thích môn Toán, thường xuyên có thói quen rèn luyện tư duy phản biện trong học tập môn toán.</a:t>
            </a:r>
            <a:endParaRPr lang="vi-VN" sz="3600" dirty="0"/>
          </a:p>
          <a:p>
            <a:pPr marL="0" indent="0">
              <a:buNone/>
            </a:pPr>
            <a:endParaRPr lang="en-US" sz="4000" dirty="0"/>
          </a:p>
        </p:txBody>
      </p:sp>
    </p:spTree>
    <p:extLst>
      <p:ext uri="{BB962C8B-B14F-4D97-AF65-F5344CB8AC3E}">
        <p14:creationId xmlns:p14="http://schemas.microsoft.com/office/powerpoint/2010/main" val="533029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fade">
                                      <p:cBhvr>
                                        <p:cTn id="13" dur="1000"/>
                                        <p:tgtEl>
                                          <p:spTgt spid="8">
                                            <p:txEl>
                                              <p:pRg st="0" end="0"/>
                                            </p:txEl>
                                          </p:spTgt>
                                        </p:tgtEl>
                                      </p:cBhvr>
                                    </p:animEffect>
                                    <p:anim calcmode="lin" valueType="num">
                                      <p:cBhvr>
                                        <p:cTn id="14"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fade">
                                      <p:cBhvr>
                                        <p:cTn id="20" dur="1000"/>
                                        <p:tgtEl>
                                          <p:spTgt spid="9">
                                            <p:txEl>
                                              <p:pRg st="0" end="0"/>
                                            </p:txEl>
                                          </p:spTgt>
                                        </p:tgtEl>
                                      </p:cBhvr>
                                    </p:animEffect>
                                    <p:anim calcmode="lin" valueType="num">
                                      <p:cBhvr>
                                        <p:cTn id="21"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8" grpId="0" build="p"/>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A092CB2-BF82-3532-9872-361F94967FDD}"/>
              </a:ext>
            </a:extLst>
          </p:cNvPr>
          <p:cNvSpPr txBox="1"/>
          <p:nvPr/>
        </p:nvSpPr>
        <p:spPr>
          <a:xfrm>
            <a:off x="1111348" y="519619"/>
            <a:ext cx="5359790" cy="830997"/>
          </a:xfrm>
          <a:prstGeom prst="rect">
            <a:avLst/>
          </a:prstGeom>
          <a:noFill/>
        </p:spPr>
        <p:txBody>
          <a:bodyPr wrap="square" rtlCol="0">
            <a:spAutoFit/>
          </a:bodyPr>
          <a:lstStyle/>
          <a:p>
            <a:r>
              <a:rPr lang="en-US" sz="4800" b="1" i="1" dirty="0">
                <a:latin typeface="Times New Roman" panose="02020603050405020304" pitchFamily="18" charset="0"/>
                <a:cs typeface="Times New Roman" panose="02020603050405020304" pitchFamily="18" charset="0"/>
              </a:rPr>
              <a:t>2.1. </a:t>
            </a:r>
            <a:r>
              <a:rPr lang="en-US" sz="4800" b="1" i="1" dirty="0" err="1">
                <a:latin typeface="Times New Roman" panose="02020603050405020304" pitchFamily="18" charset="0"/>
                <a:cs typeface="Times New Roman" panose="02020603050405020304" pitchFamily="18" charset="0"/>
              </a:rPr>
              <a:t>Cơ</a:t>
            </a:r>
            <a:r>
              <a:rPr lang="en-US" sz="4800" b="1" i="1" dirty="0">
                <a:latin typeface="Times New Roman" panose="02020603050405020304" pitchFamily="18" charset="0"/>
                <a:cs typeface="Times New Roman" panose="02020603050405020304" pitchFamily="18" charset="0"/>
              </a:rPr>
              <a:t> </a:t>
            </a:r>
            <a:r>
              <a:rPr lang="en-US" sz="4800" b="1" i="1" dirty="0" err="1">
                <a:latin typeface="Times New Roman" panose="02020603050405020304" pitchFamily="18" charset="0"/>
                <a:cs typeface="Times New Roman" panose="02020603050405020304" pitchFamily="18" charset="0"/>
              </a:rPr>
              <a:t>sở</a:t>
            </a:r>
            <a:r>
              <a:rPr lang="en-US" sz="4800" b="1" i="1" dirty="0">
                <a:latin typeface="Times New Roman" panose="02020603050405020304" pitchFamily="18" charset="0"/>
                <a:cs typeface="Times New Roman" panose="02020603050405020304" pitchFamily="18" charset="0"/>
              </a:rPr>
              <a:t> </a:t>
            </a:r>
            <a:r>
              <a:rPr lang="en-US" sz="4800" b="1" i="1" dirty="0" err="1">
                <a:latin typeface="Times New Roman" panose="02020603050405020304" pitchFamily="18" charset="0"/>
                <a:cs typeface="Times New Roman" panose="02020603050405020304" pitchFamily="18" charset="0"/>
              </a:rPr>
              <a:t>lí</a:t>
            </a:r>
            <a:r>
              <a:rPr lang="en-US" sz="4800" b="1" i="1" dirty="0">
                <a:latin typeface="Times New Roman" panose="02020603050405020304" pitchFamily="18" charset="0"/>
                <a:cs typeface="Times New Roman" panose="02020603050405020304" pitchFamily="18" charset="0"/>
              </a:rPr>
              <a:t> </a:t>
            </a:r>
            <a:r>
              <a:rPr lang="en-US" sz="4800" b="1" i="1" dirty="0" err="1">
                <a:latin typeface="Times New Roman" panose="02020603050405020304" pitchFamily="18" charset="0"/>
                <a:cs typeface="Times New Roman" panose="02020603050405020304" pitchFamily="18" charset="0"/>
              </a:rPr>
              <a:t>luận</a:t>
            </a:r>
            <a:endParaRPr lang="en-US" sz="4800" dirty="0"/>
          </a:p>
        </p:txBody>
      </p:sp>
      <p:sp>
        <p:nvSpPr>
          <p:cNvPr id="6" name="TextBox 5">
            <a:extLst>
              <a:ext uri="{FF2B5EF4-FFF2-40B4-BE49-F238E27FC236}">
                <a16:creationId xmlns:a16="http://schemas.microsoft.com/office/drawing/2014/main" id="{BED1D7C3-FC0E-9609-EE78-8AA392A8EC24}"/>
              </a:ext>
            </a:extLst>
          </p:cNvPr>
          <p:cNvSpPr txBox="1"/>
          <p:nvPr/>
        </p:nvSpPr>
        <p:spPr>
          <a:xfrm>
            <a:off x="323557" y="1350616"/>
            <a:ext cx="11000934" cy="5212966"/>
          </a:xfrm>
          <a:prstGeom prst="rect">
            <a:avLst/>
          </a:prstGeom>
          <a:noFill/>
        </p:spPr>
        <p:txBody>
          <a:bodyPr wrap="square">
            <a:spAutoFit/>
          </a:bodyPr>
          <a:lstStyle/>
          <a:p>
            <a:pPr indent="457200" algn="just">
              <a:lnSpc>
                <a:spcPct val="115000"/>
              </a:lnSpc>
              <a:spcBef>
                <a:spcPts val="400"/>
              </a:spcBef>
              <a:tabLst>
                <a:tab pos="614680" algn="l"/>
              </a:tabLst>
            </a:pPr>
            <a:r>
              <a:rPr lang="it-IT" sz="2800" dirty="0">
                <a:effectLst/>
                <a:latin typeface="Times New Roman" panose="02020603050405020304" pitchFamily="18" charset="0"/>
                <a:ea typeface="Times New Roman" panose="02020603050405020304" pitchFamily="18" charset="0"/>
              </a:rPr>
              <a:t>- </a:t>
            </a:r>
            <a:r>
              <a:rPr lang="it-IT" sz="2800" dirty="0">
                <a:latin typeface="Times New Roman" panose="02020603050405020304" pitchFamily="18" charset="0"/>
                <a:ea typeface="Times New Roman" panose="02020603050405020304" pitchFamily="18" charset="0"/>
              </a:rPr>
              <a:t>K</a:t>
            </a:r>
            <a:r>
              <a:rPr lang="it-IT" sz="2800" dirty="0">
                <a:effectLst/>
                <a:latin typeface="Times New Roman" panose="02020603050405020304" pitchFamily="18" charset="0"/>
                <a:ea typeface="Times New Roman" panose="02020603050405020304" pitchFamily="18" charset="0"/>
              </a:rPr>
              <a:t>hả năng tiếp cận bài toán một cách cẩn thận, thu thập thông tin chính xác, xem xét vấn đề dưới nhiều góc độ khác nhau, liên hệ sâu rộng để tìm hướng giải quyết bài toán.</a:t>
            </a:r>
            <a:endParaRPr lang="vi-VN" sz="2800" dirty="0">
              <a:effectLst/>
              <a:latin typeface="Times New Roman" panose="02020603050405020304" pitchFamily="18" charset="0"/>
              <a:ea typeface="Times New Roman" panose="02020603050405020304" pitchFamily="18" charset="0"/>
            </a:endParaRPr>
          </a:p>
          <a:p>
            <a:pPr indent="457200" algn="just">
              <a:lnSpc>
                <a:spcPct val="115000"/>
              </a:lnSpc>
              <a:spcBef>
                <a:spcPts val="400"/>
              </a:spcBef>
              <a:tabLst>
                <a:tab pos="614680" algn="l"/>
              </a:tabLst>
            </a:pPr>
            <a:r>
              <a:rPr lang="it-IT" sz="2800" dirty="0">
                <a:effectLst/>
                <a:latin typeface="Times New Roman" panose="02020603050405020304" pitchFamily="18" charset="0"/>
                <a:ea typeface="Times New Roman" panose="02020603050405020304" pitchFamily="18" charset="0"/>
              </a:rPr>
              <a:t>- khả năng sàng lọc, lựa chọn giải pháp phù hợp và giải quyết bài toán trên cơ sở so sánh, đánh giá các giải pháp theo tiêu chuẩn xác định.</a:t>
            </a:r>
            <a:endParaRPr lang="vi-VN" sz="2800" dirty="0">
              <a:effectLst/>
              <a:latin typeface="Times New Roman" panose="02020603050405020304" pitchFamily="18" charset="0"/>
              <a:ea typeface="Times New Roman" panose="02020603050405020304" pitchFamily="18" charset="0"/>
            </a:endParaRPr>
          </a:p>
          <a:p>
            <a:pPr indent="457200" algn="just">
              <a:lnSpc>
                <a:spcPct val="115000"/>
              </a:lnSpc>
              <a:spcBef>
                <a:spcPts val="400"/>
              </a:spcBef>
              <a:tabLst>
                <a:tab pos="614680" algn="l"/>
              </a:tabLst>
            </a:pPr>
            <a:r>
              <a:rPr lang="it-IT" sz="2800" dirty="0">
                <a:effectLst/>
                <a:latin typeface="Times New Roman" panose="02020603050405020304" pitchFamily="18" charset="0"/>
                <a:ea typeface="Times New Roman" panose="02020603050405020304" pitchFamily="18" charset="0"/>
              </a:rPr>
              <a:t>- khả năng kiểm tra, phát hiện chỗ sai, sửa chữa, nêu nguyên nhân sai; nhận xét, đánh giá, khẳng định hoặc bác bỏ lời giải bài toán.</a:t>
            </a:r>
            <a:endParaRPr lang="vi-VN" sz="2800" dirty="0">
              <a:effectLst/>
              <a:latin typeface="Times New Roman" panose="02020603050405020304" pitchFamily="18" charset="0"/>
              <a:ea typeface="Times New Roman" panose="02020603050405020304" pitchFamily="18" charset="0"/>
            </a:endParaRPr>
          </a:p>
          <a:p>
            <a:pPr indent="457200" algn="just">
              <a:lnSpc>
                <a:spcPct val="115000"/>
              </a:lnSpc>
              <a:spcBef>
                <a:spcPts val="400"/>
              </a:spcBef>
              <a:tabLst>
                <a:tab pos="614680" algn="l"/>
              </a:tabLst>
            </a:pPr>
            <a:r>
              <a:rPr lang="it-IT" sz="2800" dirty="0">
                <a:effectLst/>
                <a:latin typeface="Times New Roman" panose="02020603050405020304" pitchFamily="18" charset="0"/>
                <a:ea typeface="Times New Roman" panose="02020603050405020304" pitchFamily="18" charset="0"/>
              </a:rPr>
              <a:t>- khả năng giải bài toán bằng nhiều cách và lựa chọn cách tối ưu.</a:t>
            </a:r>
            <a:endParaRPr lang="vi-VN" sz="2800" dirty="0">
              <a:effectLst/>
              <a:latin typeface="Times New Roman" panose="02020603050405020304" pitchFamily="18" charset="0"/>
              <a:ea typeface="Times New Roman" panose="02020603050405020304" pitchFamily="18" charset="0"/>
            </a:endParaRPr>
          </a:p>
          <a:p>
            <a:pPr indent="457200" algn="just">
              <a:lnSpc>
                <a:spcPct val="115000"/>
              </a:lnSpc>
              <a:spcBef>
                <a:spcPts val="400"/>
              </a:spcBef>
              <a:tabLst>
                <a:tab pos="614680" algn="l"/>
              </a:tabLst>
            </a:pPr>
            <a:r>
              <a:rPr lang="it-IT" sz="2800" dirty="0">
                <a:effectLst/>
                <a:latin typeface="Times New Roman" panose="02020603050405020304" pitchFamily="18" charset="0"/>
                <a:ea typeface="Times New Roman" panose="02020603050405020304" pitchFamily="18" charset="0"/>
              </a:rPr>
              <a:t>- Khuyến khích học sinh đề xuất cách giải bài toán mang tính độc đáo, sáng tạo.</a:t>
            </a:r>
            <a:endParaRPr lang="vi-VN"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16447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4BB53-CCB5-96CA-3480-460CD513D85F}"/>
              </a:ext>
            </a:extLst>
          </p:cNvPr>
          <p:cNvSpPr>
            <a:spLocks noGrp="1"/>
          </p:cNvSpPr>
          <p:nvPr>
            <p:ph type="title"/>
          </p:nvPr>
        </p:nvSpPr>
        <p:spPr>
          <a:xfrm>
            <a:off x="838200" y="140042"/>
            <a:ext cx="10515600" cy="1325563"/>
          </a:xfrm>
        </p:spPr>
        <p:txBody>
          <a:bodyPr/>
          <a:lstStyle/>
          <a:p>
            <a:r>
              <a:rPr lang="en-US" b="1" i="1" dirty="0">
                <a:latin typeface="Times New Roman" panose="02020603050405020304" pitchFamily="18" charset="0"/>
                <a:cs typeface="Times New Roman" panose="02020603050405020304" pitchFamily="18" charset="0"/>
              </a:rPr>
              <a:t>2.2. </a:t>
            </a:r>
            <a:r>
              <a:rPr lang="en-US" b="1" i="1" dirty="0" err="1">
                <a:latin typeface="Times New Roman" panose="02020603050405020304" pitchFamily="18" charset="0"/>
                <a:cs typeface="Times New Roman" panose="02020603050405020304" pitchFamily="18" charset="0"/>
              </a:rPr>
              <a:t>Cơ</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sở</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thực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tiễn</a:t>
            </a:r>
            <a:endParaRPr lang="vi-VN" dirty="0"/>
          </a:p>
        </p:txBody>
      </p:sp>
      <p:sp>
        <p:nvSpPr>
          <p:cNvPr id="7" name="TextBox 6">
            <a:extLst>
              <a:ext uri="{FF2B5EF4-FFF2-40B4-BE49-F238E27FC236}">
                <a16:creationId xmlns:a16="http://schemas.microsoft.com/office/drawing/2014/main" id="{F387A773-1BDA-56CE-C097-2C5A4C0C5947}"/>
              </a:ext>
            </a:extLst>
          </p:cNvPr>
          <p:cNvSpPr txBox="1"/>
          <p:nvPr/>
        </p:nvSpPr>
        <p:spPr>
          <a:xfrm>
            <a:off x="454855" y="2045319"/>
            <a:ext cx="11282289" cy="3901068"/>
          </a:xfrm>
          <a:prstGeom prst="rect">
            <a:avLst/>
          </a:prstGeom>
          <a:noFill/>
        </p:spPr>
        <p:txBody>
          <a:bodyPr wrap="square">
            <a:spAutoFit/>
          </a:bodyPr>
          <a:lstStyle/>
          <a:p>
            <a:pPr indent="381000" algn="just">
              <a:lnSpc>
                <a:spcPct val="110000"/>
              </a:lnSpc>
              <a:spcAft>
                <a:spcPts val="50"/>
              </a:spcAft>
            </a:pP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r>
              <a:rPr lang="it-IT"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P</a:t>
            </a: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hát hiện lỗi sai, chỉ ra nguyên nhân và cách sửa chữa các lỗi sai đó trong lời giải cho trước.</a:t>
            </a:r>
            <a:endParaRPr lang="vi-VN"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indent="381000" algn="just">
              <a:lnSpc>
                <a:spcPct val="110000"/>
              </a:lnSpc>
              <a:spcAft>
                <a:spcPts val="50"/>
              </a:spcAft>
            </a:pP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Kĩ năng lựa chọn cách giải tối ưu cho một bài toán.</a:t>
            </a:r>
            <a:endParaRPr lang="vi-VN"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indent="381000" algn="just">
              <a:lnSpc>
                <a:spcPct val="110000"/>
              </a:lnSpc>
              <a:spcAft>
                <a:spcPts val="50"/>
              </a:spcAft>
            </a:pP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r>
              <a:rPr lang="it-IT"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C</a:t>
            </a: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hưa chuẩn bị tốt các điều kiện trước khi dạy - học giải toán, chưa quan tâm triệt để đến việc nhận xét, sửa chữa cho học sinh.</a:t>
            </a:r>
            <a:endParaRPr lang="vi-VN"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indent="381000" algn="just">
              <a:lnSpc>
                <a:spcPct val="110000"/>
              </a:lnSpc>
              <a:spcAft>
                <a:spcPts val="50"/>
              </a:spcAft>
            </a:pP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r>
              <a:rPr lang="it-IT"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X</a:t>
            </a: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em nhẹ, bỏ qua một số kĩ năng, thao tác cần rèn luyện cho học sinh như: kĩ năng tìm hiểu đề, kĩ năng phát hiện lỗi và sửa chữa lỗi,...</a:t>
            </a:r>
            <a:endParaRPr lang="vi-VN"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a:p>
            <a:pPr indent="381000" algn="just">
              <a:lnSpc>
                <a:spcPct val="110000"/>
              </a:lnSpc>
              <a:spcAft>
                <a:spcPts val="50"/>
              </a:spcAft>
            </a:pP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 </a:t>
            </a:r>
            <a:r>
              <a:rPr lang="it-IT" sz="2800" dirty="0">
                <a:solidFill>
                  <a:srgbClr val="000000"/>
                </a:solidFill>
                <a:latin typeface="Times New Roman" panose="02020603050405020304" pitchFamily="18" charset="0"/>
                <a:ea typeface="Courier New" panose="02070309020205020404" pitchFamily="49" charset="0"/>
                <a:cs typeface="Times New Roman" panose="02020603050405020304" pitchFamily="18" charset="0"/>
              </a:rPr>
              <a:t>L</a:t>
            </a:r>
            <a:r>
              <a:rPr lang="it-IT"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rPr>
              <a:t>úng túng về phương pháp dạy học, khả năng tổ chức tiết dạy giải toán   </a:t>
            </a:r>
            <a:endParaRPr lang="vi-VN" sz="2800" dirty="0">
              <a:solidFill>
                <a:srgbClr val="000000"/>
              </a:solidFill>
              <a:effectLst/>
              <a:latin typeface="Times New Roman" panose="02020603050405020304" pitchFamily="18" charset="0"/>
              <a:ea typeface="Courier New" panose="02070309020205020404" pitchFamily="49" charset="0"/>
              <a:cs typeface="Times New Roman" panose="02020603050405020304" pitchFamily="18" charset="0"/>
            </a:endParaRPr>
          </a:p>
        </p:txBody>
      </p:sp>
      <p:sp>
        <p:nvSpPr>
          <p:cNvPr id="8" name="TextBox 7">
            <a:extLst>
              <a:ext uri="{FF2B5EF4-FFF2-40B4-BE49-F238E27FC236}">
                <a16:creationId xmlns:a16="http://schemas.microsoft.com/office/drawing/2014/main" id="{4A1FA43B-885A-CA60-1B62-0C9065010744}"/>
              </a:ext>
            </a:extLst>
          </p:cNvPr>
          <p:cNvSpPr txBox="1"/>
          <p:nvPr/>
        </p:nvSpPr>
        <p:spPr>
          <a:xfrm>
            <a:off x="1491175" y="1237957"/>
            <a:ext cx="5134708" cy="769441"/>
          </a:xfrm>
          <a:prstGeom prst="rect">
            <a:avLst/>
          </a:prstGeom>
          <a:noFill/>
        </p:spPr>
        <p:txBody>
          <a:bodyPr wrap="square" rtlCol="0">
            <a:spAutoFit/>
          </a:bodyPr>
          <a:lstStyle/>
          <a:p>
            <a:r>
              <a:rPr lang="en-US" sz="4400" u="sng" dirty="0" err="1">
                <a:latin typeface="Times New Roman" panose="02020603050405020304" pitchFamily="18" charset="0"/>
                <a:cs typeface="Times New Roman" panose="02020603050405020304" pitchFamily="18" charset="0"/>
              </a:rPr>
              <a:t>Giáo</a:t>
            </a:r>
            <a:r>
              <a:rPr lang="en-US" sz="4400" u="sng" dirty="0">
                <a:latin typeface="Times New Roman" panose="02020603050405020304" pitchFamily="18" charset="0"/>
                <a:cs typeface="Times New Roman" panose="02020603050405020304" pitchFamily="18" charset="0"/>
              </a:rPr>
              <a:t> </a:t>
            </a:r>
            <a:r>
              <a:rPr lang="en-US" sz="4400" u="sng" dirty="0" err="1">
                <a:latin typeface="Times New Roman" panose="02020603050405020304" pitchFamily="18" charset="0"/>
                <a:cs typeface="Times New Roman" panose="02020603050405020304" pitchFamily="18" charset="0"/>
              </a:rPr>
              <a:t>viên</a:t>
            </a:r>
            <a:endParaRPr lang="vi-VN" sz="44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2006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C5AFBC-4BE0-3B66-1589-558A01A38C96}"/>
              </a:ext>
            </a:extLst>
          </p:cNvPr>
          <p:cNvSpPr txBox="1">
            <a:spLocks/>
          </p:cNvSpPr>
          <p:nvPr/>
        </p:nvSpPr>
        <p:spPr>
          <a:xfrm>
            <a:off x="83820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i="1" dirty="0" err="1">
                <a:latin typeface="Times New Roman" panose="02020603050405020304" pitchFamily="18" charset="0"/>
                <a:cs typeface="Times New Roman" panose="02020603050405020304" pitchFamily="18" charset="0"/>
              </a:rPr>
              <a:t>Cơ</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sở</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thực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tiễn</a:t>
            </a:r>
            <a:endParaRPr lang="vi-VN" dirty="0"/>
          </a:p>
        </p:txBody>
      </p:sp>
      <p:sp>
        <p:nvSpPr>
          <p:cNvPr id="5" name="TextBox 4">
            <a:extLst>
              <a:ext uri="{FF2B5EF4-FFF2-40B4-BE49-F238E27FC236}">
                <a16:creationId xmlns:a16="http://schemas.microsoft.com/office/drawing/2014/main" id="{027D344F-96E8-E007-DFDC-2D6C8AC55189}"/>
              </a:ext>
            </a:extLst>
          </p:cNvPr>
          <p:cNvSpPr txBox="1"/>
          <p:nvPr/>
        </p:nvSpPr>
        <p:spPr>
          <a:xfrm>
            <a:off x="1842867" y="1052892"/>
            <a:ext cx="5134708" cy="769441"/>
          </a:xfrm>
          <a:prstGeom prst="rect">
            <a:avLst/>
          </a:prstGeom>
          <a:noFill/>
        </p:spPr>
        <p:txBody>
          <a:bodyPr wrap="square" rtlCol="0">
            <a:spAutoFit/>
          </a:bodyPr>
          <a:lstStyle/>
          <a:p>
            <a:r>
              <a:rPr lang="en-US" sz="4400" u="sng" dirty="0" err="1">
                <a:latin typeface="Times New Roman" panose="02020603050405020304" pitchFamily="18" charset="0"/>
                <a:cs typeface="Times New Roman" panose="02020603050405020304" pitchFamily="18" charset="0"/>
              </a:rPr>
              <a:t>Học</a:t>
            </a:r>
            <a:r>
              <a:rPr lang="en-US" sz="4400" u="sng" dirty="0">
                <a:latin typeface="Times New Roman" panose="02020603050405020304" pitchFamily="18" charset="0"/>
                <a:cs typeface="Times New Roman" panose="02020603050405020304" pitchFamily="18" charset="0"/>
              </a:rPr>
              <a:t> </a:t>
            </a:r>
            <a:r>
              <a:rPr lang="en-US" sz="4400" u="sng" dirty="0" err="1">
                <a:latin typeface="Times New Roman" panose="02020603050405020304" pitchFamily="18" charset="0"/>
                <a:cs typeface="Times New Roman" panose="02020603050405020304" pitchFamily="18" charset="0"/>
              </a:rPr>
              <a:t>sinh</a:t>
            </a:r>
            <a:r>
              <a:rPr lang="en-US" sz="4400" u="sng" dirty="0">
                <a:latin typeface="Times New Roman" panose="02020603050405020304" pitchFamily="18" charset="0"/>
                <a:cs typeface="Times New Roman" panose="02020603050405020304" pitchFamily="18" charset="0"/>
              </a:rPr>
              <a:t> </a:t>
            </a:r>
            <a:endParaRPr lang="vi-VN" sz="4400" u="sng"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F8B5B23-02B9-F8D3-3D63-360D8685D1D2}"/>
              </a:ext>
            </a:extLst>
          </p:cNvPr>
          <p:cNvSpPr txBox="1"/>
          <p:nvPr/>
        </p:nvSpPr>
        <p:spPr>
          <a:xfrm>
            <a:off x="529297" y="2009615"/>
            <a:ext cx="11133406" cy="4321311"/>
          </a:xfrm>
          <a:prstGeom prst="rect">
            <a:avLst/>
          </a:prstGeom>
          <a:noFill/>
        </p:spPr>
        <p:txBody>
          <a:bodyPr wrap="square">
            <a:spAutoFit/>
          </a:bodyPr>
          <a:lstStyle/>
          <a:p>
            <a:pPr indent="457200" algn="just">
              <a:lnSpc>
                <a:spcPct val="115000"/>
              </a:lnSpc>
            </a:pPr>
            <a:r>
              <a:rPr lang="it-IT" sz="3000" dirty="0">
                <a:solidFill>
                  <a:srgbClr val="000000"/>
                </a:solidFill>
                <a:effectLst/>
                <a:latin typeface="Times New Roman" panose="02020603050405020304" pitchFamily="18" charset="0"/>
                <a:ea typeface="Courier New" panose="02070309020205020404" pitchFamily="49" charset="0"/>
              </a:rPr>
              <a:t>-</a:t>
            </a:r>
            <a:r>
              <a:rPr lang="it-IT" sz="3000" b="1" i="1" dirty="0">
                <a:solidFill>
                  <a:srgbClr val="000000"/>
                </a:solidFill>
                <a:effectLst/>
                <a:latin typeface="Times New Roman" panose="02020603050405020304" pitchFamily="18" charset="0"/>
                <a:ea typeface="Courier New" panose="02070309020205020404" pitchFamily="49" charset="0"/>
              </a:rPr>
              <a:t> </a:t>
            </a:r>
            <a:r>
              <a:rPr lang="it-IT" sz="3000" dirty="0">
                <a:solidFill>
                  <a:srgbClr val="000000"/>
                </a:solidFill>
                <a:latin typeface="Times New Roman" panose="02020603050405020304" pitchFamily="18" charset="0"/>
                <a:ea typeface="Courier New" panose="02070309020205020404" pitchFamily="49" charset="0"/>
              </a:rPr>
              <a:t>C</a:t>
            </a:r>
            <a:r>
              <a:rPr lang="it-IT" sz="3000" dirty="0">
                <a:solidFill>
                  <a:srgbClr val="000000"/>
                </a:solidFill>
                <a:effectLst/>
                <a:latin typeface="Times New Roman" panose="02020603050405020304" pitchFamily="18" charset="0"/>
                <a:ea typeface="Courier New" panose="02070309020205020404" pitchFamily="49" charset="0"/>
              </a:rPr>
              <a:t>hưa có kĩ năng phân tích và tư duy khi gặp những bài toán phức tạp; không biết cách phân tích, lười suy nghĩ.</a:t>
            </a:r>
            <a:endParaRPr lang="vi-VN" sz="3000" dirty="0">
              <a:solidFill>
                <a:srgbClr val="000000"/>
              </a:solidFill>
              <a:effectLst/>
              <a:latin typeface="Courier New" panose="02070309020205020404" pitchFamily="49" charset="0"/>
              <a:ea typeface="Courier New" panose="02070309020205020404" pitchFamily="49" charset="0"/>
            </a:endParaRPr>
          </a:p>
          <a:p>
            <a:pPr indent="457200" algn="just">
              <a:lnSpc>
                <a:spcPct val="115000"/>
              </a:lnSpc>
            </a:pPr>
            <a:r>
              <a:rPr lang="it-IT" sz="3000" dirty="0">
                <a:solidFill>
                  <a:srgbClr val="000000"/>
                </a:solidFill>
                <a:effectLst/>
                <a:latin typeface="Times New Roman" panose="02020603050405020304" pitchFamily="18" charset="0"/>
                <a:ea typeface="Courier New" panose="02070309020205020404" pitchFamily="49" charset="0"/>
              </a:rPr>
              <a:t>- </a:t>
            </a:r>
            <a:r>
              <a:rPr lang="it-IT" sz="3000" dirty="0">
                <a:solidFill>
                  <a:srgbClr val="000000"/>
                </a:solidFill>
                <a:latin typeface="Times New Roman" panose="02020603050405020304" pitchFamily="18" charset="0"/>
                <a:ea typeface="Courier New" panose="02070309020205020404" pitchFamily="49" charset="0"/>
              </a:rPr>
              <a:t>Q</a:t>
            </a:r>
            <a:r>
              <a:rPr lang="it-IT" sz="3000" dirty="0">
                <a:solidFill>
                  <a:srgbClr val="000000"/>
                </a:solidFill>
                <a:effectLst/>
                <a:latin typeface="Times New Roman" panose="02020603050405020304" pitchFamily="18" charset="0"/>
                <a:ea typeface="Courier New" panose="02070309020205020404" pitchFamily="49" charset="0"/>
              </a:rPr>
              <a:t>uan tâm đến kết quả cuối cùng của bài toán, không phát hiện được lỗi sai trong bài, chưa nêu được nguyên nhân sai.</a:t>
            </a:r>
            <a:endParaRPr lang="vi-VN" sz="3000" dirty="0">
              <a:solidFill>
                <a:srgbClr val="000000"/>
              </a:solidFill>
              <a:effectLst/>
              <a:latin typeface="Courier New" panose="02070309020205020404" pitchFamily="49" charset="0"/>
              <a:ea typeface="Courier New" panose="02070309020205020404" pitchFamily="49" charset="0"/>
            </a:endParaRPr>
          </a:p>
          <a:p>
            <a:pPr indent="457200" algn="just">
              <a:lnSpc>
                <a:spcPct val="115000"/>
              </a:lnSpc>
            </a:pPr>
            <a:r>
              <a:rPr lang="it-IT" sz="3000" dirty="0">
                <a:solidFill>
                  <a:srgbClr val="000000"/>
                </a:solidFill>
                <a:effectLst/>
                <a:latin typeface="Times New Roman" panose="02020603050405020304" pitchFamily="18" charset="0"/>
                <a:ea typeface="Courier New" panose="02070309020205020404" pitchFamily="49" charset="0"/>
              </a:rPr>
              <a:t>- Chưa biết xây dựng kế hoạch giải toán.</a:t>
            </a:r>
            <a:endParaRPr lang="vi-VN" sz="3000" dirty="0">
              <a:solidFill>
                <a:srgbClr val="000000"/>
              </a:solidFill>
              <a:effectLst/>
              <a:latin typeface="Courier New" panose="02070309020205020404" pitchFamily="49" charset="0"/>
              <a:ea typeface="Courier New" panose="02070309020205020404" pitchFamily="49" charset="0"/>
            </a:endParaRPr>
          </a:p>
          <a:p>
            <a:pPr indent="457200" algn="just">
              <a:lnSpc>
                <a:spcPct val="115000"/>
              </a:lnSpc>
            </a:pPr>
            <a:r>
              <a:rPr lang="it-IT" sz="3000" dirty="0">
                <a:solidFill>
                  <a:srgbClr val="000000"/>
                </a:solidFill>
                <a:effectLst/>
                <a:latin typeface="Times New Roman" panose="02020603050405020304" pitchFamily="18" charset="0"/>
                <a:ea typeface="Courier New" panose="02070309020205020404" pitchFamily="49" charset="0"/>
              </a:rPr>
              <a:t>- </a:t>
            </a:r>
            <a:r>
              <a:rPr lang="it-IT" sz="3000" dirty="0">
                <a:solidFill>
                  <a:srgbClr val="000000"/>
                </a:solidFill>
                <a:latin typeface="Times New Roman" panose="02020603050405020304" pitchFamily="18" charset="0"/>
                <a:ea typeface="Courier New" panose="02070309020205020404" pitchFamily="49" charset="0"/>
              </a:rPr>
              <a:t>T</a:t>
            </a:r>
            <a:r>
              <a:rPr lang="it-IT" sz="3000" dirty="0">
                <a:solidFill>
                  <a:srgbClr val="000000"/>
                </a:solidFill>
                <a:effectLst/>
                <a:latin typeface="Times New Roman" panose="02020603050405020304" pitchFamily="18" charset="0"/>
                <a:ea typeface="Courier New" panose="02070309020205020404" pitchFamily="49" charset="0"/>
              </a:rPr>
              <a:t>hiếu khả năng liên hệ đề bài với kiến thức đã học để tìm ra cách giải.</a:t>
            </a:r>
            <a:endParaRPr lang="vi-VN" sz="3000" dirty="0">
              <a:solidFill>
                <a:srgbClr val="000000"/>
              </a:solidFill>
              <a:effectLst/>
              <a:latin typeface="Courier New" panose="02070309020205020404" pitchFamily="49" charset="0"/>
              <a:ea typeface="Courier New" panose="02070309020205020404" pitchFamily="49" charset="0"/>
            </a:endParaRPr>
          </a:p>
          <a:p>
            <a:pPr indent="457200" algn="just">
              <a:lnSpc>
                <a:spcPct val="115000"/>
              </a:lnSpc>
            </a:pPr>
            <a:r>
              <a:rPr lang="it-IT" sz="3000" dirty="0">
                <a:solidFill>
                  <a:srgbClr val="000000"/>
                </a:solidFill>
                <a:effectLst/>
                <a:latin typeface="Times New Roman" panose="02020603050405020304" pitchFamily="18" charset="0"/>
                <a:ea typeface="Courier New" panose="02070309020205020404" pitchFamily="49" charset="0"/>
              </a:rPr>
              <a:t>- </a:t>
            </a:r>
            <a:r>
              <a:rPr lang="it-IT" sz="3000" dirty="0">
                <a:solidFill>
                  <a:srgbClr val="000000"/>
                </a:solidFill>
                <a:latin typeface="Times New Roman" panose="02020603050405020304" pitchFamily="18" charset="0"/>
                <a:ea typeface="Courier New" panose="02070309020205020404" pitchFamily="49" charset="0"/>
              </a:rPr>
              <a:t>C</a:t>
            </a:r>
            <a:r>
              <a:rPr lang="it-IT" sz="3000" dirty="0">
                <a:solidFill>
                  <a:srgbClr val="000000"/>
                </a:solidFill>
                <a:effectLst/>
                <a:latin typeface="Times New Roman" panose="02020603050405020304" pitchFamily="18" charset="0"/>
                <a:ea typeface="Courier New" panose="02070309020205020404" pitchFamily="49" charset="0"/>
              </a:rPr>
              <a:t>hỉ nhận xét bài làm của bạn là đúng hay sai, tốt hay chưa tốt.</a:t>
            </a:r>
            <a:endParaRPr lang="vi-VN" sz="3000" dirty="0">
              <a:solidFill>
                <a:srgbClr val="000000"/>
              </a:solidFill>
              <a:effectLst/>
              <a:latin typeface="Courier New" panose="02070309020205020404" pitchFamily="49" charset="0"/>
              <a:ea typeface="Courier New" panose="02070309020205020404" pitchFamily="49" charset="0"/>
            </a:endParaRPr>
          </a:p>
        </p:txBody>
      </p:sp>
    </p:spTree>
    <p:extLst>
      <p:ext uri="{BB962C8B-B14F-4D97-AF65-F5344CB8AC3E}">
        <p14:creationId xmlns:p14="http://schemas.microsoft.com/office/powerpoint/2010/main" val="2925462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2335</Words>
  <Application>Microsoft Office PowerPoint</Application>
  <PresentationFormat>Widescreen</PresentationFormat>
  <Paragraphs>148</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Cairo</vt:lpstr>
      <vt:lpstr>Calibri</vt:lpstr>
      <vt:lpstr>Calibri Light</vt:lpstr>
      <vt:lpstr>Courier New</vt:lpstr>
      <vt:lpstr>Oxygen</vt:lpstr>
      <vt:lpstr>Times New Roman</vt:lpstr>
      <vt:lpstr>Yeseva One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2.2. Cơ sở thực tiễn</vt:lpstr>
      <vt:lpstr>PowerPoint Presentation</vt:lpstr>
      <vt:lpstr>PowerPoint Presentation</vt:lpstr>
      <vt:lpstr>PowerPoint Presentation</vt:lpstr>
      <vt:lpstr>3. Nội dung biện pháp 3.1. Nâng cao nhận thức của giáo viên về tư duy phản biện trong giải toán cho học sinh  </vt:lpstr>
      <vt:lpstr>3.2. Sử dụng hệ thống câu hỏi để rèn luyện tư duy phản biện cho học sinh lớp 5. </vt:lpstr>
      <vt:lpstr>Dẫn dắt bằng các câu hỏi sau: Từ..., ta suy ra điều gì? Vì sao? Biết..., cho phép ta tìm được yếu tố nào? Vì sao? Để tìm được...., ta phải tìm được yếu tố nào? Tại sao? Để tính được..., ta phải làm thế nào? (hoặc làm phép tính gì?) Tại sao? </vt:lpstr>
      <vt:lpstr>PowerPoint Presentation</vt:lpstr>
      <vt:lpstr>PowerPoint Presentation</vt:lpstr>
      <vt:lpstr>3.3. Khai thác các tình huống, các bài tập mà học sinh dễ mắc sai lầm khi tiếp thu hoặc khi giải toán để rèn luyện tư duy phản biện cho học sinh. </vt:lpstr>
      <vt:lpstr>PowerPoint Presentation</vt:lpstr>
      <vt:lpstr>3.4. Xây dựng hệ thông bài tập bổ sung để rèn luyện tư duy phản biện cho học sinh. </vt:lpstr>
      <vt:lpstr>Bài giải:                 Thời gian người đó đi từ A đến B là: 100 : 40 = 2,5 (giờ)                     Thời gian người đó đến B là: 7 + 2,5 = 9,5 (giờ)                                                                Đáp số: 9,5 giờ Cách sửa:  Người đó đến B lúc:                  Cách 1: Đổi 2,5 giờ thành 2 giờ 30 phút sau đó cộng với 7 giờ                  Cách 2: Đổi 9,5 giờ thành 9 giờ 30 phút</vt:lpstr>
      <vt:lpstr>3.5. Phối hợp các phương pháp dạy học theo hướng tích cực hóa hoạt động của người học rèn luyện tư duy phản biện cho học sinh.  </vt:lpstr>
      <vt:lpstr>PowerPoint Presentation</vt:lpstr>
      <vt:lpstr>Nội dung biện pháp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Huyền Trang</dc:creator>
  <cp:lastModifiedBy>Huyền Trang</cp:lastModifiedBy>
  <cp:revision>19</cp:revision>
  <dcterms:created xsi:type="dcterms:W3CDTF">2022-10-09T03:42:58Z</dcterms:created>
  <dcterms:modified xsi:type="dcterms:W3CDTF">2022-10-09T13:44:54Z</dcterms:modified>
</cp:coreProperties>
</file>