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56" r:id="rId3"/>
    <p:sldId id="273" r:id="rId4"/>
    <p:sldId id="258" r:id="rId5"/>
    <p:sldId id="260" r:id="rId6"/>
    <p:sldId id="261" r:id="rId7"/>
    <p:sldId id="263" r:id="rId8"/>
    <p:sldId id="262" r:id="rId9"/>
    <p:sldId id="264" r:id="rId10"/>
    <p:sldId id="266" r:id="rId11"/>
    <p:sldId id="267" r:id="rId12"/>
    <p:sldId id="268" r:id="rId13"/>
    <p:sldId id="269" r:id="rId14"/>
    <p:sldId id="270" r:id="rId15"/>
    <p:sldId id="274" r:id="rId16"/>
    <p:sldId id="271"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p:cViewPr varScale="1">
        <p:scale>
          <a:sx n="110" d="100"/>
          <a:sy n="110" d="100"/>
        </p:scale>
        <p:origin x="71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6/3/2025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DFC312-AECD-4C4D-85B0-14D3B28EB174}" type="slidenum">
              <a:rPr lang="en-US" altLang="en-US" smtClean="0">
                <a:latin typeface="Times New Roman" panose="02020603050405020304" pitchFamily="18" charset="0"/>
              </a:rPr>
              <a:pPr eaLnBrk="1" hangingPunct="1"/>
              <a:t>1</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9349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6/3/2025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92348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FSTV1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134" y="0"/>
            <a:ext cx="1510904" cy="135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DAIS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4514850"/>
            <a:ext cx="1816894"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DAIS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572000"/>
            <a:ext cx="181689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2857500" y="3073003"/>
            <a:ext cx="38290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100" dirty="0" err="1">
                <a:solidFill>
                  <a:srgbClr val="006600"/>
                </a:solidFill>
                <a:latin typeface="Times New Roman" panose="02020603050405020304" pitchFamily="18" charset="0"/>
              </a:rPr>
              <a:t>Giáo</a:t>
            </a:r>
            <a:r>
              <a:rPr lang="en-US" altLang="en-US" sz="2100" dirty="0">
                <a:solidFill>
                  <a:srgbClr val="006600"/>
                </a:solidFill>
                <a:latin typeface="Times New Roman" panose="02020603050405020304" pitchFamily="18" charset="0"/>
              </a:rPr>
              <a:t> </a:t>
            </a:r>
            <a:r>
              <a:rPr lang="en-US" altLang="en-US" sz="2100" dirty="0" err="1">
                <a:solidFill>
                  <a:srgbClr val="006600"/>
                </a:solidFill>
                <a:latin typeface="Times New Roman" panose="02020603050405020304" pitchFamily="18" charset="0"/>
              </a:rPr>
              <a:t>viên</a:t>
            </a:r>
            <a:r>
              <a:rPr lang="en-US" altLang="en-US" sz="2100" dirty="0">
                <a:solidFill>
                  <a:srgbClr val="006600"/>
                </a:solidFill>
                <a:latin typeface=".VnTime" panose="020B7200000000000000" pitchFamily="34" charset="0"/>
              </a:rPr>
              <a:t> : </a:t>
            </a:r>
            <a:r>
              <a:rPr lang="en-US" altLang="en-US" sz="2100" dirty="0" err="1" smtClean="0">
                <a:solidFill>
                  <a:srgbClr val="0033CC"/>
                </a:solidFill>
                <a:latin typeface="Times New Roman" panose="02020603050405020304" pitchFamily="18" charset="0"/>
              </a:rPr>
              <a:t>Đỗ</a:t>
            </a:r>
            <a:r>
              <a:rPr lang="en-US" altLang="en-US" sz="2100" dirty="0" smtClean="0">
                <a:solidFill>
                  <a:srgbClr val="0033CC"/>
                </a:solidFill>
                <a:latin typeface="Times New Roman" panose="02020603050405020304" pitchFamily="18" charset="0"/>
              </a:rPr>
              <a:t> </a:t>
            </a:r>
            <a:r>
              <a:rPr lang="en-US" altLang="en-US" sz="2100" dirty="0" err="1" smtClean="0">
                <a:solidFill>
                  <a:srgbClr val="0033CC"/>
                </a:solidFill>
                <a:latin typeface="Times New Roman" panose="02020603050405020304" pitchFamily="18" charset="0"/>
              </a:rPr>
              <a:t>Thị</a:t>
            </a:r>
            <a:r>
              <a:rPr lang="en-US" altLang="en-US" sz="2100" dirty="0" smtClean="0">
                <a:solidFill>
                  <a:srgbClr val="0033CC"/>
                </a:solidFill>
                <a:latin typeface="Times New Roman" panose="02020603050405020304" pitchFamily="18" charset="0"/>
              </a:rPr>
              <a:t> </a:t>
            </a:r>
            <a:r>
              <a:rPr lang="en-US" altLang="en-US" sz="2100" dirty="0" err="1" smtClean="0">
                <a:solidFill>
                  <a:srgbClr val="0033CC"/>
                </a:solidFill>
                <a:latin typeface="Times New Roman" panose="02020603050405020304" pitchFamily="18" charset="0"/>
              </a:rPr>
              <a:t>Hường</a:t>
            </a:r>
            <a:endParaRPr lang="en-US" altLang="en-US" sz="2100" dirty="0">
              <a:solidFill>
                <a:srgbClr val="0033CC"/>
              </a:solidFill>
              <a:latin typeface="Times New Roman" panose="02020603050405020304" pitchFamily="18" charset="0"/>
            </a:endParaRPr>
          </a:p>
        </p:txBody>
      </p:sp>
      <p:sp>
        <p:nvSpPr>
          <p:cNvPr id="43016" name="WordArt 8"/>
          <p:cNvSpPr>
            <a:spLocks noChangeArrowheads="1" noChangeShapeType="1" noTextEdit="1"/>
          </p:cNvSpPr>
          <p:nvPr/>
        </p:nvSpPr>
        <p:spPr bwMode="auto">
          <a:xfrm>
            <a:off x="1771650" y="514350"/>
            <a:ext cx="5654279" cy="4400550"/>
          </a:xfrm>
          <a:prstGeom prst="rect">
            <a:avLst/>
          </a:prstGeom>
        </p:spPr>
        <p:txBody>
          <a:bodyPr spcFirstLastPara="1" wrap="none" fromWordArt="1">
            <a:prstTxWarp prst="textArchUp">
              <a:avLst>
                <a:gd name="adj" fmla="val 10800000"/>
              </a:avLst>
            </a:prstTxWarp>
          </a:bodyPr>
          <a:lstStyle/>
          <a:p>
            <a:pPr algn="ctr"/>
            <a:r>
              <a:rPr lang="en-US" sz="2700" b="1" kern="10">
                <a:ln w="9525">
                  <a:solidFill>
                    <a:srgbClr val="00FF00"/>
                  </a:solidFill>
                  <a:round/>
                  <a:headEnd/>
                  <a:tailEnd/>
                </a:ln>
                <a:solidFill>
                  <a:srgbClr val="FF3300"/>
                </a:solidFill>
                <a:latin typeface="Times New Roman" panose="02020603050405020304" pitchFamily="18" charset="0"/>
                <a:cs typeface="Times New Roman" panose="02020603050405020304" pitchFamily="18" charset="0"/>
              </a:rPr>
              <a:t>NHIỆT LIỆT CHÀO MỪNG</a:t>
            </a:r>
          </a:p>
        </p:txBody>
      </p:sp>
      <p:pic>
        <p:nvPicPr>
          <p:cNvPr id="3081" name="Picture 9"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161926"/>
            <a:ext cx="245269" cy="203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182416" y="-1039416"/>
            <a:ext cx="157163" cy="223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DAIS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690" y="4229101"/>
            <a:ext cx="2250282" cy="92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CHCA20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75" y="4343400"/>
            <a:ext cx="310038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WordArt 13"/>
          <p:cNvSpPr>
            <a:spLocks noChangeArrowheads="1" noChangeShapeType="1" noTextEdit="1"/>
          </p:cNvSpPr>
          <p:nvPr/>
        </p:nvSpPr>
        <p:spPr bwMode="auto">
          <a:xfrm>
            <a:off x="2238376" y="1771650"/>
            <a:ext cx="4593431" cy="1143000"/>
          </a:xfrm>
          <a:prstGeom prst="rect">
            <a:avLst/>
          </a:prstGeom>
        </p:spPr>
        <p:txBody>
          <a:bodyPr wrap="none" fromWordArt="1">
            <a:prstTxWarp prst="textPlain">
              <a:avLst>
                <a:gd name="adj" fmla="val 50000"/>
              </a:avLst>
            </a:prstTxWarp>
          </a:bodyPr>
          <a:lstStyle/>
          <a:p>
            <a:pPr algn="ctr">
              <a:defRPr/>
            </a:pPr>
            <a:r>
              <a:rPr lang="en-US" sz="2400" b="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CÁC THẦY CÔ GIÁO VỀ DỰ </a:t>
            </a:r>
          </a:p>
          <a:p>
            <a:pPr algn="ctr">
              <a:defRPr/>
            </a:pPr>
            <a:r>
              <a:rPr lang="en-US" sz="2700" b="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MÔN </a:t>
            </a:r>
            <a:r>
              <a:rPr lang="en-US" sz="2700" b="1"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TIẾNG VIỆT </a:t>
            </a:r>
            <a:r>
              <a:rPr lang="en-US" sz="2700" b="1"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LỚP 1</a:t>
            </a:r>
          </a:p>
        </p:txBody>
      </p:sp>
      <p:sp>
        <p:nvSpPr>
          <p:cNvPr id="43022" name="Text Box 14"/>
          <p:cNvSpPr txBox="1">
            <a:spLocks noChangeArrowheads="1"/>
          </p:cNvSpPr>
          <p:nvPr/>
        </p:nvSpPr>
        <p:spPr bwMode="auto">
          <a:xfrm>
            <a:off x="2514601" y="3530203"/>
            <a:ext cx="4442222"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100">
                <a:solidFill>
                  <a:srgbClr val="006600"/>
                </a:solidFill>
                <a:latin typeface="Times New Roman" panose="02020603050405020304" pitchFamily="18" charset="0"/>
              </a:rPr>
              <a:t>Đơn vị :</a:t>
            </a:r>
            <a:r>
              <a:rPr lang="en-US" altLang="en-US" sz="2100">
                <a:solidFill>
                  <a:srgbClr val="006600"/>
                </a:solidFill>
                <a:latin typeface=".VnTime" panose="020B7200000000000000" pitchFamily="34" charset="0"/>
              </a:rPr>
              <a:t> </a:t>
            </a:r>
            <a:r>
              <a:rPr lang="en-US" altLang="en-US" sz="2100">
                <a:solidFill>
                  <a:srgbClr val="0033CC"/>
                </a:solidFill>
                <a:latin typeface="Times New Roman" panose="02020603050405020304" pitchFamily="18" charset="0"/>
              </a:rPr>
              <a:t>Trường Tiểu học Bắc Hưng</a:t>
            </a:r>
          </a:p>
          <a:p>
            <a:pPr eaLnBrk="1" hangingPunct="1">
              <a:spcBef>
                <a:spcPct val="50000"/>
              </a:spcBef>
              <a:buFontTx/>
              <a:buNone/>
            </a:pPr>
            <a:r>
              <a:rPr lang="en-US" altLang="en-US" sz="2100">
                <a:solidFill>
                  <a:srgbClr val="0033CC"/>
                </a:solidFill>
                <a:latin typeface="Times New Roman" panose="02020603050405020304" pitchFamily="18" charset="0"/>
              </a:rPr>
              <a:t>            Huyện Tiên Lãng – Hải Phòng</a:t>
            </a:r>
          </a:p>
        </p:txBody>
      </p:sp>
      <p:pic>
        <p:nvPicPr>
          <p:cNvPr id="3087"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825853" y="-1039416"/>
            <a:ext cx="157163" cy="223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8113" y="285751"/>
            <a:ext cx="245269" cy="203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543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wheel(1)">
                                      <p:cBhvr>
                                        <p:cTn id="7" dur="2000"/>
                                        <p:tgtEl>
                                          <p:spTgt spid="43016"/>
                                        </p:tgtEl>
                                      </p:cBhvr>
                                    </p:animEffect>
                                  </p:childTnLst>
                                </p:cTn>
                              </p:par>
                              <p:par>
                                <p:cTn id="8" presetID="4" presetClass="entr" presetSubtype="16" fill="hold" nodeType="withEffect">
                                  <p:stCondLst>
                                    <p:cond delay="0"/>
                                  </p:stCondLst>
                                  <p:childTnLst>
                                    <p:set>
                                      <p:cBhvr>
                                        <p:cTn id="9" dur="1" fill="hold">
                                          <p:stCondLst>
                                            <p:cond delay="0"/>
                                          </p:stCondLst>
                                        </p:cTn>
                                        <p:tgtEl>
                                          <p:spTgt spid="43021"/>
                                        </p:tgtEl>
                                        <p:attrNameLst>
                                          <p:attrName>style.visibility</p:attrName>
                                        </p:attrNameLst>
                                      </p:cBhvr>
                                      <p:to>
                                        <p:strVal val="visible"/>
                                      </p:to>
                                    </p:set>
                                    <p:animEffect transition="in" filter="box(in)">
                                      <p:cBhvr>
                                        <p:cTn id="10" dur="500"/>
                                        <p:tgtEl>
                                          <p:spTgt spid="43021"/>
                                        </p:tgtEl>
                                      </p:cBhvr>
                                    </p:animEffect>
                                  </p:childTnLst>
                                </p:cTn>
                              </p:par>
                            </p:childTnLst>
                          </p:cTn>
                        </p:par>
                        <p:par>
                          <p:cTn id="11" fill="hold" nodeType="afterGroup">
                            <p:stCondLst>
                              <p:cond delay="2000"/>
                            </p:stCondLst>
                            <p:childTnLst>
                              <p:par>
                                <p:cTn id="12" presetID="21" presetClass="emph" presetSubtype="0" repeatCount="indefinite" fill="hold" nodeType="afterEffect">
                                  <p:stCondLst>
                                    <p:cond delay="0"/>
                                  </p:stCondLst>
                                  <p:childTnLst>
                                    <p:animClr clrSpc="hsl" dir="cw">
                                      <p:cBhvr override="childStyle">
                                        <p:cTn id="13" dur="500" fill="hold"/>
                                        <p:tgtEl>
                                          <p:spTgt spid="43021"/>
                                        </p:tgtEl>
                                        <p:attrNameLst>
                                          <p:attrName>style.color</p:attrName>
                                        </p:attrNameLst>
                                      </p:cBhvr>
                                      <p:by>
                                        <p:hsl h="7200000" s="0" l="0"/>
                                      </p:by>
                                    </p:animClr>
                                    <p:animClr clrSpc="hsl" dir="cw">
                                      <p:cBhvr>
                                        <p:cTn id="14" dur="500" fill="hold"/>
                                        <p:tgtEl>
                                          <p:spTgt spid="43021"/>
                                        </p:tgtEl>
                                        <p:attrNameLst>
                                          <p:attrName>fillcolor</p:attrName>
                                        </p:attrNameLst>
                                      </p:cBhvr>
                                      <p:by>
                                        <p:hsl h="7200000" s="0" l="0"/>
                                      </p:by>
                                    </p:animClr>
                                    <p:animClr clrSpc="hsl" dir="cw">
                                      <p:cBhvr>
                                        <p:cTn id="15" dur="500" fill="hold"/>
                                        <p:tgtEl>
                                          <p:spTgt spid="43021"/>
                                        </p:tgtEl>
                                        <p:attrNameLst>
                                          <p:attrName>stroke.color</p:attrName>
                                        </p:attrNameLst>
                                      </p:cBhvr>
                                      <p:by>
                                        <p:hsl h="7200000" s="0" l="0"/>
                                      </p:by>
                                    </p:animClr>
                                    <p:set>
                                      <p:cBhvr>
                                        <p:cTn id="16" dur="500" fill="hold"/>
                                        <p:tgtEl>
                                          <p:spTgt spid="43021"/>
                                        </p:tgtEl>
                                        <p:attrNameLst>
                                          <p:attrName>fill.type</p:attrName>
                                        </p:attrNameLst>
                                      </p:cBhvr>
                                      <p:to>
                                        <p:strVal val="solid"/>
                                      </p:to>
                                    </p:set>
                                  </p:childTnLst>
                                </p:cTn>
                              </p:par>
                            </p:childTnLst>
                          </p:cTn>
                        </p:par>
                        <p:par>
                          <p:cTn id="17" fill="hold" nodeType="afterGroup">
                            <p:stCondLst>
                              <p:cond delay="2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3015"/>
                                        </p:tgtEl>
                                        <p:attrNameLst>
                                          <p:attrName>style.visibility</p:attrName>
                                        </p:attrNameLst>
                                      </p:cBhvr>
                                      <p:to>
                                        <p:strVal val="visible"/>
                                      </p:to>
                                    </p:set>
                                    <p:anim calcmode="lin" valueType="num">
                                      <p:cBhvr>
                                        <p:cTn id="20" dur="500" fill="hold"/>
                                        <p:tgtEl>
                                          <p:spTgt spid="430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015"/>
                                        </p:tgtEl>
                                        <p:attrNameLst>
                                          <p:attrName>ppt_y</p:attrName>
                                        </p:attrNameLst>
                                      </p:cBhvr>
                                      <p:tavLst>
                                        <p:tav tm="0">
                                          <p:val>
                                            <p:strVal val="#ppt_y"/>
                                          </p:val>
                                        </p:tav>
                                        <p:tav tm="100000">
                                          <p:val>
                                            <p:strVal val="#ppt_y"/>
                                          </p:val>
                                        </p:tav>
                                      </p:tavLst>
                                    </p:anim>
                                    <p:anim calcmode="lin" valueType="num">
                                      <p:cBhvr>
                                        <p:cTn id="22" dur="500" fill="hold"/>
                                        <p:tgtEl>
                                          <p:spTgt spid="430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0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015"/>
                                        </p:tgtEl>
                                      </p:cBhvr>
                                    </p:animEffect>
                                  </p:childTnLst>
                                </p:cTn>
                              </p:par>
                            </p:childTnLst>
                          </p:cTn>
                        </p:par>
                        <p:par>
                          <p:cTn id="25" fill="hold" nodeType="afterGroup">
                            <p:stCondLst>
                              <p:cond delay="39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3022"/>
                                        </p:tgtEl>
                                        <p:attrNameLst>
                                          <p:attrName>style.visibility</p:attrName>
                                        </p:attrNameLst>
                                      </p:cBhvr>
                                      <p:to>
                                        <p:strVal val="visible"/>
                                      </p:to>
                                    </p:set>
                                    <p:anim calcmode="lin" valueType="num">
                                      <p:cBhvr>
                                        <p:cTn id="28" dur="500" fill="hold"/>
                                        <p:tgtEl>
                                          <p:spTgt spid="4302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3022"/>
                                        </p:tgtEl>
                                        <p:attrNameLst>
                                          <p:attrName>ppt_y</p:attrName>
                                        </p:attrNameLst>
                                      </p:cBhvr>
                                      <p:tavLst>
                                        <p:tav tm="0">
                                          <p:val>
                                            <p:strVal val="#ppt_y"/>
                                          </p:val>
                                        </p:tav>
                                        <p:tav tm="100000">
                                          <p:val>
                                            <p:strVal val="#ppt_y"/>
                                          </p:val>
                                        </p:tav>
                                      </p:tavLst>
                                    </p:anim>
                                    <p:anim calcmode="lin" valueType="num">
                                      <p:cBhvr>
                                        <p:cTn id="30" dur="500" fill="hold"/>
                                        <p:tgtEl>
                                          <p:spTgt spid="4302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302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12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smtClean="0">
                <a:latin typeface="Arial-Rounded" pitchFamily="34" charset="0"/>
                <a:ea typeface="Arial-Rounded" pitchFamily="34" charset="0"/>
                <a:cs typeface="Arial-Rounded" pitchFamily="34" charset="0"/>
              </a:rPr>
              <a:t>      Ngày </a:t>
            </a:r>
            <a:r>
              <a:rPr lang="en-US" sz="28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Ngày đầu đi học, Nam thế nào?</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dặn Nam điều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Khi nhận được nụ hôn của mẹ, cảm xúc của Nam như thế nào?</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Nam đáp lại nụ hôn của mẹ như thế nào?</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385117" y="441332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Sau khi chào mẹ, Nam làm gì?</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7772400" cy="461628"/>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hãy kể một việc mẹ đã làm cho em mà em thích nhất.</a:t>
            </a:r>
            <a:endParaRPr lang="en-US" sz="240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254" y="2117607"/>
            <a:ext cx="9100154" cy="2147323"/>
            <a:chOff x="-200890" y="3503807"/>
            <a:chExt cx="91001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0890"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Ngày đầu đi hǌ, Nam hē hŅ </a:t>
              </a:r>
              <a:r>
                <a:rPr lang="vi-VN" sz="3200" b="1" smtClean="0">
                  <a:solidFill>
                    <a:srgbClr val="7030A0"/>
                  </a:solidFill>
                  <a:latin typeface="HP001 4 hàng" pitchFamily="34" charset="0"/>
                  <a:ea typeface="Arial-Rounded" pitchFamily="34" charset="0"/>
                  <a:cs typeface="Arial-Rounded" pitchFamily="34" charset="0"/>
                </a:rPr>
                <a:t>lắm</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a:t>
            </a:r>
            <a:r>
              <a:rPr lang="en-US" sz="3600" smtClean="0">
                <a:latin typeface="Arial-Rounded" pitchFamily="34" charset="0"/>
                <a:ea typeface="Arial-Rounded" pitchFamily="34" charset="0"/>
                <a:cs typeface="Arial-Rounded" pitchFamily="34" charset="0"/>
              </a:rPr>
              <a:t>Ngày đầu đi học, Nam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532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63491"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62200" y="209550"/>
            <a:ext cx="4592638" cy="4592638"/>
          </a:xfrm>
        </p:spPr>
      </p:pic>
    </p:spTree>
    <p:extLst>
      <p:ext uri="{BB962C8B-B14F-4D97-AF65-F5344CB8AC3E}">
        <p14:creationId xmlns:p14="http://schemas.microsoft.com/office/powerpoint/2010/main" val="2482342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831770"/>
          </a:xfrm>
          <a:prstGeom prst="rect">
            <a:avLst/>
          </a:prstGeom>
          <a:noFill/>
        </p:spPr>
        <p:txBody>
          <a:bodyPr wrap="square" lIns="91391" tIns="45696" rIns="91391" bIns="45696" rtlCol="0">
            <a:spAutoFit/>
          </a:bodyPr>
          <a:lstStyle/>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Ngày </a:t>
            </a:r>
            <a:r>
              <a:rPr lang="en-US" sz="25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500" smtClean="0">
                <a:latin typeface="Arial-Rounded" pitchFamily="34" charset="0"/>
                <a:ea typeface="Arial-Rounded" pitchFamily="34" charset="0"/>
                <a:cs typeface="Arial-Rounded" pitchFamily="34" charset="0"/>
              </a:rPr>
              <a:t>      - </a:t>
            </a:r>
            <a:r>
              <a:rPr lang="en-US" sz="2500">
                <a:latin typeface="Arial-Rounded" pitchFamily="34" charset="0"/>
                <a:ea typeface="Arial-Rounded" pitchFamily="34" charset="0"/>
                <a:cs typeface="Arial-Rounded" pitchFamily="34" charset="0"/>
              </a:rPr>
              <a:t>Mỗi khi lo lắng, con hãy áp bàn tay này lên má. Mẹ lúc nào cũng ở bên con. </a:t>
            </a:r>
            <a:endParaRPr lang="en-US" sz="2500" smtClean="0">
              <a:latin typeface="Arial-Rounded" pitchFamily="34" charset="0"/>
              <a:ea typeface="Arial-Rounded" pitchFamily="34" charset="0"/>
              <a:cs typeface="Arial-Rounded" pitchFamily="34" charset="0"/>
            </a:endParaRPr>
          </a:p>
          <a:p>
            <a:pPr algn="just"/>
            <a:r>
              <a:rPr lang="en-US" sz="2500" smtClean="0">
                <a:latin typeface="Arial-Rounded" pitchFamily="34" charset="0"/>
                <a:ea typeface="Arial-Rounded" pitchFamily="34" charset="0"/>
                <a:cs typeface="Arial-Rounded" pitchFamily="34" charset="0"/>
              </a:rPr>
              <a:t>      Nam </a:t>
            </a:r>
            <a:r>
              <a:rPr lang="en-US" sz="2500">
                <a:latin typeface="Arial-Rounded" pitchFamily="34" charset="0"/>
                <a:ea typeface="Arial-Rounded" pitchFamily="34" charset="0"/>
                <a:cs typeface="Arial-Rounded" pitchFamily="34" charset="0"/>
              </a:rPr>
              <a:t>cảm thấy thật ấm áp. Cậu im lặng rồi đột nhiên mỉm cười: </a:t>
            </a:r>
          </a:p>
          <a:p>
            <a:pPr algn="just"/>
            <a:r>
              <a:rPr lang="en-US" sz="2500" smtClean="0">
                <a:latin typeface="Arial-Rounded" pitchFamily="34" charset="0"/>
                <a:ea typeface="Arial-Rounded" pitchFamily="34" charset="0"/>
                <a:cs typeface="Arial-Rounded" pitchFamily="34" charset="0"/>
              </a:rPr>
              <a:t>      - Mẹ đưa tay cho con nào!</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Nam đặt một nụ hôn vào bàn tay mẹ rồi thủ thỉ:</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500" smtClean="0">
                <a:latin typeface="Arial-Rounded" pitchFamily="34" charset="0"/>
                <a:ea typeface="Arial-Rounded" pitchFamily="34" charset="0"/>
                <a:cs typeface="Arial-Rounded" pitchFamily="34" charset="0"/>
              </a:rPr>
              <a:t>      Nam chào mẹ và tung tăng bước vào lớp.</a:t>
            </a:r>
          </a:p>
          <a:p>
            <a:pPr algn="just"/>
            <a:r>
              <a:rPr lang="en-US" smtClean="0">
                <a:latin typeface="Arial-Rounded" pitchFamily="34" charset="0"/>
                <a:ea typeface="Arial-Rounded" pitchFamily="34" charset="0"/>
                <a:cs typeface="Arial-Rounded" pitchFamily="34" charset="0"/>
              </a:rPr>
              <a:t>                                                (</a:t>
            </a:r>
            <a:r>
              <a:rPr lang="en-US" i="1" smtClean="0">
                <a:latin typeface="Arial-Rounded" pitchFamily="34" charset="0"/>
                <a:ea typeface="Arial-Rounded" pitchFamily="34" charset="0"/>
                <a:cs typeface="Arial-Rounded" pitchFamily="34" charset="0"/>
              </a:rPr>
              <a:t>Theo</a:t>
            </a:r>
            <a:r>
              <a:rPr lang="en-US" smtClean="0">
                <a:latin typeface="Arial-Rounded" pitchFamily="34" charset="0"/>
                <a:ea typeface="Arial-Rounded" pitchFamily="34" charset="0"/>
                <a:cs typeface="Arial-Rounded" pitchFamily="34" charset="0"/>
              </a:rPr>
              <a:t> Au-đrây Pen, </a:t>
            </a:r>
            <a:r>
              <a:rPr lang="en-US" i="1" smtClean="0">
                <a:latin typeface="Arial-Rounded" pitchFamily="34" charset="0"/>
                <a:ea typeface="Arial-Rounded" pitchFamily="34" charset="0"/>
                <a:cs typeface="Arial-Rounded" pitchFamily="34" charset="0"/>
              </a:rPr>
              <a:t>Nụ hôn trên bàn tay,</a:t>
            </a:r>
            <a:r>
              <a:rPr lang="en-US" smtClean="0">
                <a:latin typeface="Arial-Rounded" pitchFamily="34" charset="0"/>
                <a:ea typeface="Arial-Rounded" pitchFamily="34" charset="0"/>
                <a:cs typeface="Arial-Rounded" pitchFamily="34" charset="0"/>
              </a:rPr>
              <a:t> Đỗ Nhật Nam </a:t>
            </a:r>
            <a:r>
              <a:rPr lang="en-US" i="1" smtClean="0">
                <a:latin typeface="Arial-Rounded" pitchFamily="34" charset="0"/>
                <a:ea typeface="Arial-Rounded" pitchFamily="34" charset="0"/>
                <a:cs typeface="Arial-Rounded" pitchFamily="34" charset="0"/>
              </a:rPr>
              <a:t>dịch</a:t>
            </a:r>
            <a:r>
              <a:rPr lang="en-US" smtClean="0">
                <a:latin typeface="Arial-Rounded" pitchFamily="34" charset="0"/>
                <a:ea typeface="Arial-Rounded" pitchFamily="34" charset="0"/>
                <a:cs typeface="Arial-Rounded" pitchFamily="34" charset="0"/>
              </a:rPr>
              <a:t>)</a:t>
            </a:r>
            <a:endParaRPr lang="en-US" sz="24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11782" y="3990109"/>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Mẹ nhẹ nhàng đặt một nụ hôn vào bàn tay Nam và dặn</a:t>
            </a:r>
            <a:r>
              <a:rPr lang="en-US" sz="3200" smtClean="0">
                <a:latin typeface="Arial-Rounded" pitchFamily="34" charset="0"/>
                <a:ea typeface="Arial-Rounded" pitchFamily="34" charset="0"/>
                <a:cs typeface="Arial-Rounded" pitchFamily="34" charset="0"/>
              </a:rPr>
              <a:t>:</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Mỗi khi lo lắng, con hãy áp bàn tay này lên </a:t>
            </a:r>
            <a:r>
              <a:rPr lang="en-US" sz="3200" smtClean="0">
                <a:latin typeface="Arial-Rounded" pitchFamily="34" charset="0"/>
                <a:ea typeface="Arial-Rounded" pitchFamily="34" charset="0"/>
                <a:cs typeface="Arial-Rounded" pitchFamily="34" charset="0"/>
              </a:rPr>
              <a:t>má.</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124200" y="32433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75980"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534400" y="317148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846244" y="22721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183582"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Nên chia bài đọc thành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 y="85463"/>
            <a:ext cx="8866909" cy="43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1" y="-2944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571</Words>
  <Application>Microsoft Office PowerPoint</Application>
  <PresentationFormat>On-screen Show (16:9)</PresentationFormat>
  <Paragraphs>69</Paragraphs>
  <Slides>16</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.VnTime</vt: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85</cp:revision>
  <dcterms:created xsi:type="dcterms:W3CDTF">2020-12-08T15:48:47Z</dcterms:created>
  <dcterms:modified xsi:type="dcterms:W3CDTF">2025-03-06T03:04:39Z</dcterms:modified>
</cp:coreProperties>
</file>