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62" r:id="rId4"/>
    <p:sldId id="261" r:id="rId5"/>
    <p:sldId id="263" r:id="rId6"/>
    <p:sldId id="265" r:id="rId7"/>
    <p:sldId id="266" r:id="rId8"/>
    <p:sldId id="264" r:id="rId9"/>
    <p:sldId id="267" r:id="rId10"/>
    <p:sldId id="268" r:id="rId11"/>
    <p:sldId id="269" r:id="rId12"/>
    <p:sldId id="270" r:id="rId13"/>
    <p:sldId id="271" r:id="rId14"/>
    <p:sldId id="272" r:id="rId15"/>
    <p:sldId id="257" r:id="rId16"/>
    <p:sldId id="273" r:id="rId17"/>
    <p:sldId id="274" r:id="rId18"/>
  </p:sldIdLst>
  <p:sldSz cx="12192000" cy="6858000"/>
  <p:notesSz cx="6858000" cy="9144000"/>
  <p:embeddedFontLst>
    <p:embeddedFont>
      <p:font typeface="#9Slide03 Arima Madurai Black" panose="00000A00000000000000" pitchFamily="2" charset="0"/>
      <p:bold r:id="rId19"/>
    </p:embeddedFont>
    <p:embeddedFont>
      <p:font typeface="#9Slide05 Aphrodite Pro" panose="02000000000000000000" pitchFamily="2" charset="0"/>
      <p:regular r:id="rId20"/>
    </p:embeddedFont>
    <p:embeddedFont>
      <p:font typeface="#9Slide07 HoneyCream" pitchFamily="2" charset="0"/>
      <p:regular r:id="rId21"/>
    </p:embeddedFont>
    <p:embeddedFont>
      <p:font typeface="#9Slide07 IcielBC Cubano Normal" panose="00000500000000000000" pitchFamily="2" charset="0"/>
      <p:regular r:id="rId22"/>
    </p:embeddedFont>
    <p:embeddedFont>
      <p:font typeface="#9Slide07 IcielPony" panose="02000000000000000000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HP001 4 hàng" panose="020B0603050302020204" pitchFamily="34" charset="0"/>
      <p:regular r:id="rId30"/>
      <p:bold r:id="rId31"/>
    </p:embeddedFont>
    <p:embeddedFont>
      <p:font typeface="HP001 5 hàng" panose="020B0603050302020204" pitchFamily="34" charset="0"/>
      <p:regular r:id="rId32"/>
      <p:bold r:id="rId33"/>
    </p:embeddedFont>
    <p:embeddedFont>
      <p:font typeface="SVN-Dancing Script" panose="02040603050506020204" pitchFamily="18" charset="0"/>
      <p:regular r:id="rId34"/>
    </p:embeddedFont>
    <p:embeddedFont>
      <p:font typeface="SVN-Newton" panose="02040603050506020204" pitchFamily="18" charset="0"/>
      <p:regular r:id="rId35"/>
    </p:embeddedFont>
    <p:embeddedFont>
      <p:font typeface="SVN-Poky's" panose="020B0606040200020203" pitchFamily="34" charset="0"/>
      <p:regular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  <p:embeddedFont>
      <p:font typeface="UTM Guanine" panose="0204060305050602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5" y="-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80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89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70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878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62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22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037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30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6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4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18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88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1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3">
            <a:extLst>
              <a:ext uri="{FF2B5EF4-FFF2-40B4-BE49-F238E27FC236}">
                <a16:creationId xmlns:a16="http://schemas.microsoft.com/office/drawing/2014/main" id="{ACA051A4-2925-60CF-F122-F93CD4667CA0}"/>
              </a:ext>
            </a:extLst>
          </p:cNvPr>
          <p:cNvGrpSpPr/>
          <p:nvPr userDrawn="1"/>
        </p:nvGrpSpPr>
        <p:grpSpPr>
          <a:xfrm>
            <a:off x="0" y="544"/>
            <a:ext cx="12192000" cy="6857456"/>
            <a:chOff x="0" y="544"/>
            <a:chExt cx="9144000" cy="5142412"/>
          </a:xfrm>
        </p:grpSpPr>
        <p:pic>
          <p:nvPicPr>
            <p:cNvPr id="8" name="图片 4" descr="形状&#10;&#10;描述已自动生成">
              <a:extLst>
                <a:ext uri="{FF2B5EF4-FFF2-40B4-BE49-F238E27FC236}">
                  <a16:creationId xmlns:a16="http://schemas.microsoft.com/office/drawing/2014/main" id="{AF01D591-0A37-5C4A-C138-04383B0A1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4"/>
              <a:ext cx="9144000" cy="5142411"/>
            </a:xfrm>
            <a:prstGeom prst="rect">
              <a:avLst/>
            </a:prstGeom>
          </p:spPr>
        </p:pic>
        <p:pic>
          <p:nvPicPr>
            <p:cNvPr id="9" name="图片 5" descr="图形用户界面&#10;&#10;低可信度描述已自动生成">
              <a:extLst>
                <a:ext uri="{FF2B5EF4-FFF2-40B4-BE49-F238E27FC236}">
                  <a16:creationId xmlns:a16="http://schemas.microsoft.com/office/drawing/2014/main" id="{083CFC7C-B8FF-318B-43EB-212091B29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4"/>
              <a:ext cx="9144000" cy="5142412"/>
            </a:xfrm>
            <a:prstGeom prst="rect">
              <a:avLst/>
            </a:prstGeom>
          </p:spPr>
        </p:pic>
        <p:pic>
          <p:nvPicPr>
            <p:cNvPr id="10" name="图片 6" descr="图片包含 游戏机, 花&#10;&#10;描述已自动生成">
              <a:extLst>
                <a:ext uri="{FF2B5EF4-FFF2-40B4-BE49-F238E27FC236}">
                  <a16:creationId xmlns:a16="http://schemas.microsoft.com/office/drawing/2014/main" id="{F93027BF-1441-C0E8-61BE-90561009B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404"/>
            <a:stretch/>
          </p:blipFill>
          <p:spPr>
            <a:xfrm>
              <a:off x="0" y="2952520"/>
              <a:ext cx="9144000" cy="2190436"/>
            </a:xfrm>
            <a:prstGeom prst="rect">
              <a:avLst/>
            </a:prstGeom>
          </p:spPr>
        </p:pic>
        <p:grpSp>
          <p:nvGrpSpPr>
            <p:cNvPr id="11" name="组合 7">
              <a:extLst>
                <a:ext uri="{FF2B5EF4-FFF2-40B4-BE49-F238E27FC236}">
                  <a16:creationId xmlns:a16="http://schemas.microsoft.com/office/drawing/2014/main" id="{F2FD111B-5CD6-A6C0-2950-3DDF23FF3725}"/>
                </a:ext>
              </a:extLst>
            </p:cNvPr>
            <p:cNvGrpSpPr/>
            <p:nvPr/>
          </p:nvGrpSpPr>
          <p:grpSpPr>
            <a:xfrm>
              <a:off x="275422" y="249750"/>
              <a:ext cx="8593157" cy="4644000"/>
              <a:chOff x="275422" y="249750"/>
              <a:chExt cx="8593157" cy="4644000"/>
            </a:xfrm>
          </p:grpSpPr>
          <p:sp>
            <p:nvSpPr>
              <p:cNvPr id="12" name="矩形: 圆角 8">
                <a:extLst>
                  <a:ext uri="{FF2B5EF4-FFF2-40B4-BE49-F238E27FC236}">
                    <a16:creationId xmlns:a16="http://schemas.microsoft.com/office/drawing/2014/main" id="{B3ADF436-39CF-1EA6-6099-959B3A2B7F2C}"/>
                  </a:ext>
                </a:extLst>
              </p:cNvPr>
              <p:cNvSpPr/>
              <p:nvPr/>
            </p:nvSpPr>
            <p:spPr>
              <a:xfrm>
                <a:off x="378000" y="357750"/>
                <a:ext cx="8388000" cy="4428000"/>
              </a:xfrm>
              <a:prstGeom prst="roundRect">
                <a:avLst>
                  <a:gd name="adj" fmla="val 5369"/>
                </a:avLst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" name="组合 9">
                <a:extLst>
                  <a:ext uri="{FF2B5EF4-FFF2-40B4-BE49-F238E27FC236}">
                    <a16:creationId xmlns:a16="http://schemas.microsoft.com/office/drawing/2014/main" id="{E678E58D-3683-4DD1-222D-603971D484E7}"/>
                  </a:ext>
                </a:extLst>
              </p:cNvPr>
              <p:cNvGrpSpPr/>
              <p:nvPr/>
            </p:nvGrpSpPr>
            <p:grpSpPr>
              <a:xfrm>
                <a:off x="275422" y="249750"/>
                <a:ext cx="8593157" cy="4644000"/>
                <a:chOff x="275422" y="249750"/>
                <a:chExt cx="8593157" cy="4644000"/>
              </a:xfrm>
            </p:grpSpPr>
            <p:sp>
              <p:nvSpPr>
                <p:cNvPr id="14" name="矩形: 圆角 10">
                  <a:extLst>
                    <a:ext uri="{FF2B5EF4-FFF2-40B4-BE49-F238E27FC236}">
                      <a16:creationId xmlns:a16="http://schemas.microsoft.com/office/drawing/2014/main" id="{B56F84BC-8579-6AB8-6D5A-A76B723ACACA}"/>
                    </a:ext>
                  </a:extLst>
                </p:cNvPr>
                <p:cNvSpPr/>
                <p:nvPr/>
              </p:nvSpPr>
              <p:spPr>
                <a:xfrm>
                  <a:off x="275422" y="249750"/>
                  <a:ext cx="8593157" cy="4644000"/>
                </a:xfrm>
                <a:prstGeom prst="roundRect">
                  <a:avLst>
                    <a:gd name="adj" fmla="val 4751"/>
                  </a:avLst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矩形: 圆角 11">
                  <a:extLst>
                    <a:ext uri="{FF2B5EF4-FFF2-40B4-BE49-F238E27FC236}">
                      <a16:creationId xmlns:a16="http://schemas.microsoft.com/office/drawing/2014/main" id="{CC45BA89-A675-0626-28D2-E9D64325894E}"/>
                    </a:ext>
                  </a:extLst>
                </p:cNvPr>
                <p:cNvSpPr/>
                <p:nvPr/>
              </p:nvSpPr>
              <p:spPr>
                <a:xfrm>
                  <a:off x="451692" y="418640"/>
                  <a:ext cx="8240616" cy="4306220"/>
                </a:xfrm>
                <a:prstGeom prst="roundRect">
                  <a:avLst>
                    <a:gd name="adj" fmla="val 4751"/>
                  </a:avLst>
                </a:prstGeom>
                <a:noFill/>
                <a:ln w="12700">
                  <a:solidFill>
                    <a:schemeClr val="tx1"/>
                  </a:solidFill>
                  <a:prstDash val="lg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6" name="组合 12">
                  <a:extLst>
                    <a:ext uri="{FF2B5EF4-FFF2-40B4-BE49-F238E27FC236}">
                      <a16:creationId xmlns:a16="http://schemas.microsoft.com/office/drawing/2014/main" id="{9683AF31-E669-519E-D93F-FFEDB9307C37}"/>
                    </a:ext>
                  </a:extLst>
                </p:cNvPr>
                <p:cNvGrpSpPr/>
                <p:nvPr/>
              </p:nvGrpSpPr>
              <p:grpSpPr>
                <a:xfrm>
                  <a:off x="451692" y="627750"/>
                  <a:ext cx="8240616" cy="3888000"/>
                  <a:chOff x="451692" y="693374"/>
                  <a:chExt cx="8240616" cy="3888000"/>
                </a:xfrm>
              </p:grpSpPr>
              <p:cxnSp>
                <p:nvCxnSpPr>
                  <p:cNvPr id="17" name="直接连接符 13">
                    <a:extLst>
                      <a:ext uri="{FF2B5EF4-FFF2-40B4-BE49-F238E27FC236}">
                        <a16:creationId xmlns:a16="http://schemas.microsoft.com/office/drawing/2014/main" id="{C2965B64-3935-25FD-8B03-C44C9F4ACA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692308" y="693374"/>
                    <a:ext cx="0" cy="38880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接连接符 14">
                    <a:extLst>
                      <a:ext uri="{FF2B5EF4-FFF2-40B4-BE49-F238E27FC236}">
                        <a16:creationId xmlns:a16="http://schemas.microsoft.com/office/drawing/2014/main" id="{5FD7CF61-B36B-E369-DD64-EFD7D2E242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1692" y="693374"/>
                    <a:ext cx="0" cy="38880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019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497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形状&#10;&#10;描述已自动生成">
            <a:extLst>
              <a:ext uri="{FF2B5EF4-FFF2-40B4-BE49-F238E27FC236}">
                <a16:creationId xmlns:a16="http://schemas.microsoft.com/office/drawing/2014/main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"/>
            <a:ext cx="12241609" cy="6884447"/>
          </a:xfrm>
          <a:prstGeom prst="rect">
            <a:avLst/>
          </a:prstGeom>
        </p:spPr>
      </p:pic>
      <p:pic>
        <p:nvPicPr>
          <p:cNvPr id="5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"/>
            <a:ext cx="12241608" cy="6884448"/>
          </a:xfrm>
          <a:prstGeom prst="rect">
            <a:avLst/>
          </a:prstGeom>
        </p:spPr>
      </p:pic>
      <p:pic>
        <p:nvPicPr>
          <p:cNvPr id="6" name="图片 7" descr="图片包含 游戏机, 花&#10;&#10;描述已自动生成">
            <a:extLst>
              <a:ext uri="{FF2B5EF4-FFF2-40B4-BE49-F238E27FC236}">
                <a16:creationId xmlns:a16="http://schemas.microsoft.com/office/drawing/2014/main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-2" y="3977866"/>
            <a:ext cx="12241609" cy="2932465"/>
          </a:xfrm>
          <a:prstGeom prst="rect">
            <a:avLst/>
          </a:prstGeom>
        </p:spPr>
      </p:pic>
      <p:grpSp>
        <p:nvGrpSpPr>
          <p:cNvPr id="7" name="组合 18">
            <a:extLst>
              <a:ext uri="{FF2B5EF4-FFF2-40B4-BE49-F238E27FC236}">
                <a16:creationId xmlns:a16="http://schemas.microsoft.com/office/drawing/2014/main" id="{D87F54F2-45A1-E1DB-14AF-1CDAE4162176}"/>
              </a:ext>
            </a:extLst>
          </p:cNvPr>
          <p:cNvGrpSpPr/>
          <p:nvPr/>
        </p:nvGrpSpPr>
        <p:grpSpPr>
          <a:xfrm>
            <a:off x="1322024" y="175703"/>
            <a:ext cx="9650776" cy="6764605"/>
            <a:chOff x="1432193" y="261347"/>
            <a:chExt cx="6279614" cy="4881608"/>
          </a:xfrm>
        </p:grpSpPr>
        <p:sp>
          <p:nvSpPr>
            <p:cNvPr id="8" name="矩形: 圆角 17">
              <a:extLst>
                <a:ext uri="{FF2B5EF4-FFF2-40B4-BE49-F238E27FC236}">
                  <a16:creationId xmlns:a16="http://schemas.microsoft.com/office/drawing/2014/main" id="{5583C7F4-94D3-D401-B286-D6B724C71AF8}"/>
                </a:ext>
              </a:extLst>
            </p:cNvPr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9" name="图片 16" descr="卡通人物&#10;&#10;中度可信度描述已自动生成">
              <a:extLst>
                <a:ext uri="{FF2B5EF4-FFF2-40B4-BE49-F238E27FC236}">
                  <a16:creationId xmlns:a16="http://schemas.microsoft.com/office/drawing/2014/main" id="{1AD2E7F6-E27E-52B3-4E62-8F462E2F3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/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10" name="图片 20" descr="图片包含 游戏机, 食物&#10;&#10;描述已自动生成">
            <a:extLst>
              <a:ext uri="{FF2B5EF4-FFF2-40B4-BE49-F238E27FC236}">
                <a16:creationId xmlns:a16="http://schemas.microsoft.com/office/drawing/2014/main" id="{8694F689-1F26-E622-9D5A-3AF65D9508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r="61566"/>
          <a:stretch/>
        </p:blipFill>
        <p:spPr>
          <a:xfrm>
            <a:off x="-288232" y="2638044"/>
            <a:ext cx="4704908" cy="4422106"/>
          </a:xfrm>
          <a:prstGeom prst="rect">
            <a:avLst/>
          </a:prstGeom>
        </p:spPr>
      </p:pic>
      <p:pic>
        <p:nvPicPr>
          <p:cNvPr id="11" name="图片 21" descr="图片包含 游戏机&#10;&#10;描述已自动生成">
            <a:extLst>
              <a:ext uri="{FF2B5EF4-FFF2-40B4-BE49-F238E27FC236}">
                <a16:creationId xmlns:a16="http://schemas.microsoft.com/office/drawing/2014/main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7306695" y="430517"/>
            <a:ext cx="3318508" cy="2476667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24796"/>
            <a:ext cx="1450596" cy="145059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14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5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008276" y="4274796"/>
            <a:ext cx="7310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 hoa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27330" y="4066375"/>
            <a:ext cx="20043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Q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799001" y="2163962"/>
            <a:ext cx="5393792" cy="1021918"/>
            <a:chOff x="2622493" y="2097740"/>
            <a:chExt cx="5393792" cy="1021918"/>
          </a:xfrm>
        </p:grpSpPr>
        <p:sp>
          <p:nvSpPr>
            <p:cNvPr id="19" name="TextBox 18"/>
            <p:cNvSpPr txBox="1"/>
            <p:nvPr/>
          </p:nvSpPr>
          <p:spPr>
            <a:xfrm>
              <a:off x="2622494" y="2103995"/>
              <a:ext cx="539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n w="136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22493" y="2097740"/>
              <a:ext cx="539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592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形状&#10;&#10;描述已自动生成">
            <a:extLst>
              <a:ext uri="{FF2B5EF4-FFF2-40B4-BE49-F238E27FC236}">
                <a16:creationId xmlns:a16="http://schemas.microsoft.com/office/drawing/2014/main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"/>
            <a:ext cx="12241608" cy="6884446"/>
          </a:xfrm>
          <a:prstGeom prst="rect">
            <a:avLst/>
          </a:prstGeom>
        </p:spPr>
      </p:pic>
      <p:pic>
        <p:nvPicPr>
          <p:cNvPr id="5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"/>
            <a:ext cx="12241608" cy="5873783"/>
          </a:xfrm>
          <a:prstGeom prst="rect">
            <a:avLst/>
          </a:prstGeom>
        </p:spPr>
      </p:pic>
      <p:pic>
        <p:nvPicPr>
          <p:cNvPr id="6" name="图片 7" descr="图片包含 游戏机, 花&#10;&#10;描述已自动生成">
            <a:extLst>
              <a:ext uri="{FF2B5EF4-FFF2-40B4-BE49-F238E27FC236}">
                <a16:creationId xmlns:a16="http://schemas.microsoft.com/office/drawing/2014/main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69865"/>
            <a:ext cx="12241609" cy="2932465"/>
          </a:xfrm>
          <a:prstGeom prst="rect">
            <a:avLst/>
          </a:prstGeom>
        </p:spPr>
      </p:pic>
      <p:pic>
        <p:nvPicPr>
          <p:cNvPr id="11" name="图片 21" descr="图片包含 游戏机&#10;&#10;描述已自动生成">
            <a:extLst>
              <a:ext uri="{FF2B5EF4-FFF2-40B4-BE49-F238E27FC236}">
                <a16:creationId xmlns:a16="http://schemas.microsoft.com/office/drawing/2014/main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7306695" y="430517"/>
            <a:ext cx="3318508" cy="2476667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33835831-FE01-AF1F-2BE8-010DEF9982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531" b="18006"/>
          <a:stretch/>
        </p:blipFill>
        <p:spPr>
          <a:xfrm>
            <a:off x="1177636" y="788708"/>
            <a:ext cx="8492837" cy="6069291"/>
          </a:xfrm>
          <a:prstGeom prst="rect">
            <a:avLst/>
          </a:prstGeom>
        </p:spPr>
      </p:pic>
      <p:pic>
        <p:nvPicPr>
          <p:cNvPr id="24" name="图片占位符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77070" y="2907184"/>
            <a:ext cx="4134388" cy="413438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85760" y="2249349"/>
            <a:ext cx="4005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2: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61833" y="3220181"/>
            <a:ext cx="60677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55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41956" y="622245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934074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66763" y="2537787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Quê hương em có đồng lúa xanh.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854" y="3869949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a)  Chữ cái nào được viết hoa?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043900" y="3738791"/>
            <a:ext cx="2553070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Q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916" y="4516280"/>
            <a:ext cx="10798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b) Khoảng cách giữa các chữ ghi tiếng như thế nào?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603468" y="5691882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1 con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o.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8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2755" y="622245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934074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66763" y="2537787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Quê hương em có đồng lúa xanh.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3606" y="4472265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đ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916" y="3953079"/>
            <a:ext cx="66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c)  Chữ cái nào cao 2,5 ô li?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76668" y="3874358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Q,h,l,g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3978" y="4599410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b) Chữ cái nào cao 2 ô li?</a:t>
            </a:r>
          </a:p>
        </p:txBody>
      </p:sp>
    </p:spTree>
    <p:extLst>
      <p:ext uri="{BB962C8B-B14F-4D97-AF65-F5344CB8AC3E}">
        <p14:creationId xmlns:p14="http://schemas.microsoft.com/office/powerpoint/2010/main" val="43219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42137" y="257522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51140" y="1430295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80619" y="2025162"/>
            <a:ext cx="7803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Quê hương em có đồng lúa xanh.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87853" y="3837562"/>
            <a:ext cx="10681335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Dấu sắc trên chữ o (có), chữ u (lúa), dấu huyền trên chữ ô (đồng).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7853" y="3314879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e) Cách đặt dấu thanh ở trên các chữ cái: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2664" y="5238402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g) Vị trí đặt dấu chấm: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32664" y="5592412"/>
            <a:ext cx="10681335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Ngay sau chữ cái </a:t>
            </a:r>
            <a:r>
              <a:rPr lang="en-US" sz="3200" i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của tiếng </a:t>
            </a:r>
            <a:r>
              <a:rPr lang="en-US" sz="3200" i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xanh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7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图片包含 游戏机, 桌子&#10;&#10;描述已自动生成">
            <a:extLst>
              <a:ext uri="{FF2B5EF4-FFF2-40B4-BE49-F238E27FC236}">
                <a16:creationId xmlns:a16="http://schemas.microsoft.com/office/drawing/2014/main" id="{3EA7AAC1-1B28-55F1-87E7-76FF4F8BB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6" y="-80414"/>
            <a:ext cx="5646902" cy="5648493"/>
          </a:xfrm>
          <a:prstGeom prst="rect">
            <a:avLst/>
          </a:prstGeom>
        </p:spPr>
      </p:pic>
      <p:pic>
        <p:nvPicPr>
          <p:cNvPr id="4" name="图片 4" descr="图片包含 游戏机, 房间&#10;&#10;描述已自动生成">
            <a:extLst>
              <a:ext uri="{FF2B5EF4-FFF2-40B4-BE49-F238E27FC236}">
                <a16:creationId xmlns:a16="http://schemas.microsoft.com/office/drawing/2014/main" id="{4E6710CA-C47C-177F-AB7F-632455C2A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28" y="-80414"/>
            <a:ext cx="2414072" cy="2414072"/>
          </a:xfrm>
          <a:prstGeom prst="rect">
            <a:avLst/>
          </a:prstGeom>
        </p:spPr>
      </p:pic>
      <p:pic>
        <p:nvPicPr>
          <p:cNvPr id="5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546" y="1721626"/>
            <a:ext cx="4986294" cy="49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1911551" y="1906449"/>
            <a:ext cx="3442432" cy="230832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iết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tập viết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53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形状&#10;&#10;描述已自动生成">
            <a:extLst>
              <a:ext uri="{FF2B5EF4-FFF2-40B4-BE49-F238E27FC236}">
                <a16:creationId xmlns:a16="http://schemas.microsoft.com/office/drawing/2014/main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"/>
            <a:ext cx="12241608" cy="6884446"/>
          </a:xfrm>
          <a:prstGeom prst="rect">
            <a:avLst/>
          </a:prstGeom>
        </p:spPr>
      </p:pic>
      <p:pic>
        <p:nvPicPr>
          <p:cNvPr id="5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"/>
            <a:ext cx="12241608" cy="5873783"/>
          </a:xfrm>
          <a:prstGeom prst="rect">
            <a:avLst/>
          </a:prstGeom>
        </p:spPr>
      </p:pic>
      <p:pic>
        <p:nvPicPr>
          <p:cNvPr id="6" name="图片 7" descr="图片包含 游戏机, 花&#10;&#10;描述已自动生成">
            <a:extLst>
              <a:ext uri="{FF2B5EF4-FFF2-40B4-BE49-F238E27FC236}">
                <a16:creationId xmlns:a16="http://schemas.microsoft.com/office/drawing/2014/main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69865"/>
            <a:ext cx="12241609" cy="2932465"/>
          </a:xfrm>
          <a:prstGeom prst="rect">
            <a:avLst/>
          </a:prstGeom>
        </p:spPr>
      </p:pic>
      <p:pic>
        <p:nvPicPr>
          <p:cNvPr id="11" name="图片 21" descr="图片包含 游戏机&#10;&#10;描述已自动生成">
            <a:extLst>
              <a:ext uri="{FF2B5EF4-FFF2-40B4-BE49-F238E27FC236}">
                <a16:creationId xmlns:a16="http://schemas.microsoft.com/office/drawing/2014/main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7306695" y="430517"/>
            <a:ext cx="3318508" cy="2476667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33835831-FE01-AF1F-2BE8-010DEF9982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531" b="18006"/>
          <a:stretch/>
        </p:blipFill>
        <p:spPr>
          <a:xfrm>
            <a:off x="1177636" y="788708"/>
            <a:ext cx="8492837" cy="6069291"/>
          </a:xfrm>
          <a:prstGeom prst="rect">
            <a:avLst/>
          </a:prstGeom>
        </p:spPr>
      </p:pic>
      <p:pic>
        <p:nvPicPr>
          <p:cNvPr id="24" name="图片占位符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77070" y="2907184"/>
            <a:ext cx="4134388" cy="4134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78566" y="1598624"/>
            <a:ext cx="551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FF0000"/>
                </a:solidFill>
                <a:latin typeface="SVN-Poky's" panose="020B0606040200020203" pitchFamily="34" charset="0"/>
              </a:rPr>
              <a:t>D</a:t>
            </a:r>
            <a:r>
              <a:rPr lang="en-US" sz="7200">
                <a:solidFill>
                  <a:srgbClr val="00B0F0"/>
                </a:solidFill>
                <a:latin typeface="SVN-Poky's" panose="020B0606040200020203" pitchFamily="34" charset="0"/>
              </a:rPr>
              <a:t>Ặ</a:t>
            </a:r>
            <a:r>
              <a:rPr lang="en-US" sz="7200">
                <a:solidFill>
                  <a:srgbClr val="FFFF00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atin typeface="SVN-Poky's" panose="020B0606040200020203" pitchFamily="34" charset="0"/>
              </a:rPr>
              <a:t> </a:t>
            </a:r>
            <a:r>
              <a:rPr lang="en-US" sz="7200">
                <a:solidFill>
                  <a:srgbClr val="CC0099"/>
                </a:solidFill>
                <a:latin typeface="SVN-Poky's" panose="020B0606040200020203" pitchFamily="34" charset="0"/>
              </a:rPr>
              <a:t>D</a:t>
            </a:r>
            <a:r>
              <a:rPr lang="en-US" sz="7200">
                <a:solidFill>
                  <a:srgbClr val="66FF33"/>
                </a:solidFill>
                <a:latin typeface="SVN-Poky's" panose="020B0606040200020203" pitchFamily="34" charset="0"/>
              </a:rPr>
              <a:t>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6544" y="2979108"/>
            <a:ext cx="4563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 viết lại chữ hoa Q.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06293" y="4785968"/>
            <a:ext cx="556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Chuẩn bị tiết 4.</a:t>
            </a:r>
          </a:p>
          <a:p>
            <a:endParaRPr lang="en-US" sz="44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33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815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形状&#10;&#10;描述已自动生成">
            <a:extLst>
              <a:ext uri="{FF2B5EF4-FFF2-40B4-BE49-F238E27FC236}">
                <a16:creationId xmlns:a16="http://schemas.microsoft.com/office/drawing/2014/main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"/>
            <a:ext cx="12241608" cy="6884446"/>
          </a:xfrm>
          <a:prstGeom prst="rect">
            <a:avLst/>
          </a:prstGeom>
        </p:spPr>
      </p:pic>
      <p:pic>
        <p:nvPicPr>
          <p:cNvPr id="5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"/>
            <a:ext cx="12241608" cy="5873783"/>
          </a:xfrm>
          <a:prstGeom prst="rect">
            <a:avLst/>
          </a:prstGeom>
        </p:spPr>
      </p:pic>
      <p:pic>
        <p:nvPicPr>
          <p:cNvPr id="6" name="图片 7" descr="图片包含 游戏机, 花&#10;&#10;描述已自动生成">
            <a:extLst>
              <a:ext uri="{FF2B5EF4-FFF2-40B4-BE49-F238E27FC236}">
                <a16:creationId xmlns:a16="http://schemas.microsoft.com/office/drawing/2014/main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69865"/>
            <a:ext cx="12241609" cy="2932465"/>
          </a:xfrm>
          <a:prstGeom prst="rect">
            <a:avLst/>
          </a:prstGeom>
        </p:spPr>
      </p:pic>
      <p:pic>
        <p:nvPicPr>
          <p:cNvPr id="11" name="图片 21" descr="图片包含 游戏机&#10;&#10;描述已自动生成">
            <a:extLst>
              <a:ext uri="{FF2B5EF4-FFF2-40B4-BE49-F238E27FC236}">
                <a16:creationId xmlns:a16="http://schemas.microsoft.com/office/drawing/2014/main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7306695" y="430517"/>
            <a:ext cx="3318508" cy="2476667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21FB6AF2-F099-A88D-B0C4-27D1A38728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" t="15351" r="3092" b="19535"/>
          <a:stretch/>
        </p:blipFill>
        <p:spPr>
          <a:xfrm>
            <a:off x="0" y="-318112"/>
            <a:ext cx="10096737" cy="7007781"/>
          </a:xfrm>
          <a:prstGeom prst="rect">
            <a:avLst/>
          </a:prstGeom>
        </p:spPr>
      </p:pic>
      <p:pic>
        <p:nvPicPr>
          <p:cNvPr id="8" name="图片 7" descr="卡通人物&#10;&#10;低可信度描述已自动生成">
            <a:extLst>
              <a:ext uri="{FF2B5EF4-FFF2-40B4-BE49-F238E27FC236}">
                <a16:creationId xmlns:a16="http://schemas.microsoft.com/office/drawing/2014/main" id="{A459489D-BF31-37C1-6072-0D4E797B57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39" y="2701636"/>
            <a:ext cx="4090261" cy="40902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9877" y="248403"/>
            <a:ext cx="3807883" cy="17368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1668850"/>
            <a:ext cx="75230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*Kiến thức, kĩ năng:</a:t>
            </a:r>
            <a:endParaRPr lang="en-US" sz="300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0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Biết viết chữ viết hoa Q cỡ vừa và cỡ nhỏ.</a:t>
            </a:r>
          </a:p>
          <a:p>
            <a:r>
              <a:rPr lang="en-US" sz="30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Viết đúng câu ứng dựng: Quê hương em có đồng lúa xanh.</a:t>
            </a:r>
          </a:p>
          <a:p>
            <a:r>
              <a:rPr lang="en-US" sz="30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300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0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Rèn cho HS tính kiên nhẫn, cẩn thận.</a:t>
            </a:r>
          </a:p>
          <a:p>
            <a:r>
              <a:rPr lang="en-US" sz="30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Có ý thức thẩm mỹ khi viết chữ.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896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形状&#10;&#10;描述已自动生成">
            <a:extLst>
              <a:ext uri="{FF2B5EF4-FFF2-40B4-BE49-F238E27FC236}">
                <a16:creationId xmlns:a16="http://schemas.microsoft.com/office/drawing/2014/main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"/>
            <a:ext cx="12241608" cy="6884446"/>
          </a:xfrm>
          <a:prstGeom prst="rect">
            <a:avLst/>
          </a:prstGeom>
        </p:spPr>
      </p:pic>
      <p:pic>
        <p:nvPicPr>
          <p:cNvPr id="5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"/>
            <a:ext cx="12241608" cy="5873783"/>
          </a:xfrm>
          <a:prstGeom prst="rect">
            <a:avLst/>
          </a:prstGeom>
        </p:spPr>
      </p:pic>
      <p:pic>
        <p:nvPicPr>
          <p:cNvPr id="6" name="图片 7" descr="图片包含 游戏机, 花&#10;&#10;描述已自动生成">
            <a:extLst>
              <a:ext uri="{FF2B5EF4-FFF2-40B4-BE49-F238E27FC236}">
                <a16:creationId xmlns:a16="http://schemas.microsoft.com/office/drawing/2014/main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69865"/>
            <a:ext cx="12241609" cy="2932465"/>
          </a:xfrm>
          <a:prstGeom prst="rect">
            <a:avLst/>
          </a:prstGeom>
        </p:spPr>
      </p:pic>
      <p:pic>
        <p:nvPicPr>
          <p:cNvPr id="11" name="图片 21" descr="图片包含 游戏机&#10;&#10;描述已自动生成">
            <a:extLst>
              <a:ext uri="{FF2B5EF4-FFF2-40B4-BE49-F238E27FC236}">
                <a16:creationId xmlns:a16="http://schemas.microsoft.com/office/drawing/2014/main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7306695" y="430517"/>
            <a:ext cx="3318508" cy="2476667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33835831-FE01-AF1F-2BE8-010DEF9982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531" b="18006"/>
          <a:stretch/>
        </p:blipFill>
        <p:spPr>
          <a:xfrm>
            <a:off x="1177636" y="788708"/>
            <a:ext cx="8492837" cy="6069291"/>
          </a:xfrm>
          <a:prstGeom prst="rect">
            <a:avLst/>
          </a:prstGeom>
        </p:spPr>
      </p:pic>
      <p:pic>
        <p:nvPicPr>
          <p:cNvPr id="24" name="图片占位符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77070" y="2907184"/>
            <a:ext cx="4134388" cy="413438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85760" y="2249349"/>
            <a:ext cx="4005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1: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77470" y="3166726"/>
            <a:ext cx="5365156" cy="215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chữ hoa 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513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27" y="692346"/>
            <a:ext cx="4835237" cy="54738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035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Q cỡ vừa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0583" y="1645308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Q cao bao nhiêu ô li?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0583" y="2657433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Cao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583" y="3306468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Q rộng bao nhiêu ô li?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6521" y="4560143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2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,5 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1093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27" y="692346"/>
            <a:ext cx="4835237" cy="54738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035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Q cỡ vừa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2156" y="1878386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Q gồm bao nhiêu nét?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8227" y="3078715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2 nét.</a:t>
            </a:r>
            <a:endParaRPr lang="en-US" sz="4000" dirty="0"/>
          </a:p>
        </p:txBody>
      </p:sp>
      <p:pic>
        <p:nvPicPr>
          <p:cNvPr id="10" name="图片 14" descr="卡通人物&#10;&#10;描述已自动生成">
            <a:extLst>
              <a:ext uri="{FF2B5EF4-FFF2-40B4-BE49-F238E27FC236}">
                <a16:creationId xmlns:a16="http://schemas.microsoft.com/office/drawing/2014/main" id="{9224A56B-122F-3DAF-6CC6-AF82987EF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89" y="3827907"/>
            <a:ext cx="3304025" cy="33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7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74" y="971134"/>
            <a:ext cx="5384585" cy="53326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034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Q cỡ vừa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581" y="1645308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Q cao bao nhiêu ô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0581" y="2657433"/>
            <a:ext cx="3779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Cao 2,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0581" y="3306468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Q rộng bao nhiêu ô li?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6519" y="4560143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2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557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1034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Q cỡ nhỏ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2156" y="1878386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Q gồm bao nhiêu nét?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8227" y="3078715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2 nét.</a:t>
            </a:r>
            <a:endParaRPr lang="en-US" sz="4000" dirty="0"/>
          </a:p>
        </p:txBody>
      </p:sp>
      <p:pic>
        <p:nvPicPr>
          <p:cNvPr id="8" name="图片 14" descr="卡通人物&#10;&#10;描述已自动生成">
            <a:extLst>
              <a:ext uri="{FF2B5EF4-FFF2-40B4-BE49-F238E27FC236}">
                <a16:creationId xmlns:a16="http://schemas.microsoft.com/office/drawing/2014/main" id="{9224A56B-122F-3DAF-6CC6-AF82987EF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89" y="3827907"/>
            <a:ext cx="3304025" cy="3304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DC5E2-884D-13AF-D7B3-03F12D61D9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1" t="12091" r="29256" b="11937"/>
          <a:stretch/>
        </p:blipFill>
        <p:spPr>
          <a:xfrm>
            <a:off x="6510130" y="1395792"/>
            <a:ext cx="4511418" cy="459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8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7624" y="659342"/>
            <a:ext cx="897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Q cỡ vừa</a:t>
            </a:r>
          </a:p>
        </p:txBody>
      </p:sp>
      <p:pic>
        <p:nvPicPr>
          <p:cNvPr id="3" name="y2meta.com - Hướng dẫn viết chữ Q hoa (Tập viết Lớp 2 - Tuần 20)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5951" y="1305673"/>
            <a:ext cx="7878485" cy="518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5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7624" y="659342"/>
            <a:ext cx="897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Q cỡ nhỏ</a:t>
            </a:r>
          </a:p>
        </p:txBody>
      </p:sp>
      <p:pic>
        <p:nvPicPr>
          <p:cNvPr id="3" name="y2meta.com-HƯỚNG DẪN QUY TRÌNH VIẾT CHỮ Q HOA CỠ NHỎ-(1080p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2020" y="1305673"/>
            <a:ext cx="9047436" cy="508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4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499</Words>
  <Application>Microsoft Office PowerPoint</Application>
  <PresentationFormat>Widescreen</PresentationFormat>
  <Paragraphs>74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SVN-Dancing Script</vt:lpstr>
      <vt:lpstr>#9Slide03 Arima Madurai Black</vt:lpstr>
      <vt:lpstr>Calibri</vt:lpstr>
      <vt:lpstr>SVN-Newton</vt:lpstr>
      <vt:lpstr>SVN-Poky's</vt:lpstr>
      <vt:lpstr>#9Slide07 IcielBC Cubano Normal</vt:lpstr>
      <vt:lpstr>#9Slide07 HoneyCream</vt:lpstr>
      <vt:lpstr>HP001 5 hàng</vt:lpstr>
      <vt:lpstr>Arial</vt:lpstr>
      <vt:lpstr>UTM Guanine</vt:lpstr>
      <vt:lpstr>HP001 4 hàng</vt:lpstr>
      <vt:lpstr>Calibri Light</vt:lpstr>
      <vt:lpstr>#9Slide05 Aphrodite Pro</vt:lpstr>
      <vt:lpstr>Times New Roman</vt:lpstr>
      <vt:lpstr>#9Slide07 IcielPony</vt:lpstr>
      <vt:lpstr>Chango</vt:lpstr>
      <vt:lpstr>UTM Avo</vt:lpstr>
      <vt:lpstr>Office Theme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Windows User</cp:lastModifiedBy>
  <cp:revision>18</cp:revision>
  <dcterms:created xsi:type="dcterms:W3CDTF">2022-12-24T10:21:17Z</dcterms:created>
  <dcterms:modified xsi:type="dcterms:W3CDTF">2022-12-28T14:40:57Z</dcterms:modified>
</cp:coreProperties>
</file>