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5" r:id="rId2"/>
    <p:sldMasterId id="2147483667" r:id="rId3"/>
    <p:sldMasterId id="2147483679" r:id="rId4"/>
  </p:sldMasterIdLst>
  <p:notesMasterIdLst>
    <p:notesMasterId r:id="rId28"/>
  </p:notesMasterIdLst>
  <p:sldIdLst>
    <p:sldId id="291" r:id="rId5"/>
    <p:sldId id="290" r:id="rId6"/>
    <p:sldId id="293" r:id="rId7"/>
    <p:sldId id="294" r:id="rId8"/>
    <p:sldId id="296" r:id="rId9"/>
    <p:sldId id="295" r:id="rId10"/>
    <p:sldId id="315" r:id="rId11"/>
    <p:sldId id="316" r:id="rId12"/>
    <p:sldId id="314" r:id="rId13"/>
    <p:sldId id="306" r:id="rId14"/>
    <p:sldId id="300" r:id="rId15"/>
    <p:sldId id="301" r:id="rId16"/>
    <p:sldId id="302" r:id="rId17"/>
    <p:sldId id="261" r:id="rId18"/>
    <p:sldId id="303" r:id="rId19"/>
    <p:sldId id="304" r:id="rId20"/>
    <p:sldId id="307" r:id="rId21"/>
    <p:sldId id="312" r:id="rId22"/>
    <p:sldId id="308" r:id="rId23"/>
    <p:sldId id="309" r:id="rId24"/>
    <p:sldId id="310" r:id="rId25"/>
    <p:sldId id="311" r:id="rId26"/>
    <p:sldId id="313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409"/>
    <a:srgbClr val="F18E71"/>
    <a:srgbClr val="F19A27"/>
    <a:srgbClr val="FFE781"/>
    <a:srgbClr val="0F03FD"/>
    <a:srgbClr val="FFFFFF"/>
    <a:srgbClr val="C68D5D"/>
    <a:srgbClr val="5F9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 autoAdjust="0"/>
  </p:normalViewPr>
  <p:slideViewPr>
    <p:cSldViewPr snapToGrid="0">
      <p:cViewPr varScale="1">
        <p:scale>
          <a:sx n="69" d="100"/>
          <a:sy n="69" d="100"/>
        </p:scale>
        <p:origin x="62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21775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34862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34862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662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16923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21775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21775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63352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07915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29563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4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23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04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70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78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2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19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76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44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7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3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31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22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43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5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454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808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474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58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9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1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9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9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3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E399FB32-F4A3-4896-BB56-01F892706E2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AC2430C-ADB7-4F1F-A751-D13C71EFF8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4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03241AF-600F-4B3B-8DDA-E47626A09FB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A773956-281C-4345-B27D-56A2C5625F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8A4F71E-BC2F-4D99-9C09-73C7D609D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5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B0223F86-4EEE-43B2-B62B-8E32BF95E0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9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microsoft.com/office/2007/relationships/hdphoto" Target="../media/hdphoto11.wdp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gif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67.png"/><Relationship Id="rId18" Type="http://schemas.openxmlformats.org/officeDocument/2006/relationships/slide" Target="slide22.xml"/><Relationship Id="rId3" Type="http://schemas.openxmlformats.org/officeDocument/2006/relationships/image" Target="../media/image69.png"/><Relationship Id="rId21" Type="http://schemas.openxmlformats.org/officeDocument/2006/relationships/slide" Target="slide23.xml"/><Relationship Id="rId7" Type="http://schemas.openxmlformats.org/officeDocument/2006/relationships/image" Target="../media/image60.png"/><Relationship Id="rId12" Type="http://schemas.openxmlformats.org/officeDocument/2006/relationships/image" Target="../media/image66.png"/><Relationship Id="rId17" Type="http://schemas.openxmlformats.org/officeDocument/2006/relationships/image" Target="../media/image73.png"/><Relationship Id="rId2" Type="http://schemas.openxmlformats.org/officeDocument/2006/relationships/audio" Target="../media/audio1.wav"/><Relationship Id="rId16" Type="http://schemas.openxmlformats.org/officeDocument/2006/relationships/slide" Target="slide21.xml"/><Relationship Id="rId20" Type="http://schemas.openxmlformats.org/officeDocument/2006/relationships/image" Target="../media/image68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5" Type="http://schemas.openxmlformats.org/officeDocument/2006/relationships/image" Target="../media/image72.png"/><Relationship Id="rId10" Type="http://schemas.openxmlformats.org/officeDocument/2006/relationships/image" Target="../media/image64.png"/><Relationship Id="rId19" Type="http://schemas.openxmlformats.org/officeDocument/2006/relationships/image" Target="../media/image74.png"/><Relationship Id="rId4" Type="http://schemas.openxmlformats.org/officeDocument/2006/relationships/image" Target="../media/image70.gif"/><Relationship Id="rId9" Type="http://schemas.openxmlformats.org/officeDocument/2006/relationships/image" Target="../media/image63.pn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3.wav"/><Relationship Id="rId7" Type="http://schemas.openxmlformats.org/officeDocument/2006/relationships/image" Target="../media/image68.gif"/><Relationship Id="rId12" Type="http://schemas.openxmlformats.org/officeDocument/2006/relationships/image" Target="../media/image7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11" Type="http://schemas.openxmlformats.org/officeDocument/2006/relationships/image" Target="../media/image77.jpeg"/><Relationship Id="rId5" Type="http://schemas.openxmlformats.org/officeDocument/2006/relationships/image" Target="../media/image56.png"/><Relationship Id="rId10" Type="http://schemas.openxmlformats.org/officeDocument/2006/relationships/image" Target="../media/image76.jpeg"/><Relationship Id="rId4" Type="http://schemas.openxmlformats.org/officeDocument/2006/relationships/image" Target="../media/image53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audio" Target="../media/audio3.wav"/><Relationship Id="rId7" Type="http://schemas.openxmlformats.org/officeDocument/2006/relationships/image" Target="../media/image7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jpeg"/><Relationship Id="rId5" Type="http://schemas.openxmlformats.org/officeDocument/2006/relationships/image" Target="../media/image68.gif"/><Relationship Id="rId10" Type="http://schemas.openxmlformats.org/officeDocument/2006/relationships/image" Target="../media/image75.png"/><Relationship Id="rId4" Type="http://schemas.openxmlformats.org/officeDocument/2006/relationships/image" Target="../media/image53.png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audio" Target="../media/audio3.wav"/><Relationship Id="rId7" Type="http://schemas.openxmlformats.org/officeDocument/2006/relationships/image" Target="../media/image7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jpeg"/><Relationship Id="rId5" Type="http://schemas.openxmlformats.org/officeDocument/2006/relationships/image" Target="../media/image68.gif"/><Relationship Id="rId10" Type="http://schemas.openxmlformats.org/officeDocument/2006/relationships/image" Target="../media/image75.png"/><Relationship Id="rId4" Type="http://schemas.openxmlformats.org/officeDocument/2006/relationships/image" Target="../media/image53.png"/><Relationship Id="rId9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jpg"/><Relationship Id="rId4" Type="http://schemas.microsoft.com/office/2007/relationships/hdphoto" Target="../media/hdphoto8.wdp"/><Relationship Id="rId9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86" y="54588"/>
            <a:ext cx="6937828" cy="287408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45910" y="2825091"/>
            <a:ext cx="11646090" cy="3372246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907281" y="1869375"/>
            <a:ext cx="2377438" cy="559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dirty="0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TUẦN 34 </a:t>
            </a:r>
            <a:endParaRPr lang="zh-CN" altLang="en-US" sz="2800" dirty="0">
              <a:solidFill>
                <a:srgbClr val="FFFFFF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1904" y="3101539"/>
            <a:ext cx="106226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5000" dirty="0">
                <a:solidFill>
                  <a:srgbClr val="00B050"/>
                </a:solidFill>
                <a:latin typeface="iCiel Soup of Justice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Chủ đề 9</a:t>
            </a:r>
          </a:p>
          <a:p>
            <a:pPr algn="ctr">
              <a:lnSpc>
                <a:spcPct val="120000"/>
              </a:lnSpc>
            </a:pPr>
            <a:r>
              <a:rPr lang="en-US" altLang="zh-CN" sz="5000" dirty="0">
                <a:solidFill>
                  <a:srgbClr val="FF0000"/>
                </a:solidFill>
                <a:latin typeface="iCiel Cadena" pitchFamily="50" charset="0"/>
                <a:ea typeface="inpin heiti" panose="00000500000000000000" pitchFamily="2" charset="-122"/>
                <a:sym typeface="inpin heiti" panose="00000500000000000000" pitchFamily="2" charset="-122"/>
              </a:rPr>
              <a:t>Những người sống quanh em</a:t>
            </a:r>
          </a:p>
          <a:p>
            <a:pPr algn="ctr">
              <a:lnSpc>
                <a:spcPct val="120000"/>
              </a:lnSpc>
            </a:pPr>
            <a:r>
              <a:rPr lang="en-US" altLang="zh-CN" sz="5000" dirty="0">
                <a:solidFill>
                  <a:srgbClr val="FF0000"/>
                </a:solidFill>
                <a:latin typeface="iCiel Cadena" pitchFamily="50" charset="0"/>
                <a:ea typeface="inpin heiti" panose="00000500000000000000" pitchFamily="2" charset="-122"/>
                <a:sym typeface="inpin heiti" panose="00000500000000000000" pitchFamily="2" charset="-122"/>
              </a:rPr>
              <a:t> và nghề em yêu thích.</a:t>
            </a:r>
            <a:endParaRPr lang="zh-CN" altLang="en-US" sz="5000" dirty="0">
              <a:solidFill>
                <a:srgbClr val="FF0000"/>
              </a:solidFill>
              <a:latin typeface="iCiel Cadena" pitchFamily="50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2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661313" y="91796"/>
            <a:ext cx="8871045" cy="566910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5284" y="1589643"/>
            <a:ext cx="6207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iCiel Cadena" pitchFamily="50" charset="0"/>
                <a:cs typeface="iCiel Gotham Ultra" pitchFamily="50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72521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22" y="5794593"/>
            <a:ext cx="866775" cy="12954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175653" y="217714"/>
            <a:ext cx="9110954" cy="1248229"/>
          </a:xfrm>
          <a:prstGeom prst="roundRect">
            <a:avLst>
              <a:gd name="adj" fmla="val 50000"/>
            </a:avLst>
          </a:prstGeom>
          <a:solidFill>
            <a:srgbClr val="FFE7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4849" y="304805"/>
            <a:ext cx="82329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E53238"/>
                </a:solidFill>
                <a:latin typeface="iCiel Cadena"/>
              </a:rPr>
              <a:t>Lập kế hoạch rèn luyện đức tính cần có phù hợp với nghề em yêu thích.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752327"/>
              </p:ext>
            </p:extLst>
          </p:nvPr>
        </p:nvGraphicFramePr>
        <p:xfrm>
          <a:off x="188687" y="2628743"/>
          <a:ext cx="11640456" cy="3512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0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0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0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0350">
                <a:tc>
                  <a:txBody>
                    <a:bodyPr/>
                    <a:lstStyle/>
                    <a:p>
                      <a:r>
                        <a:rPr lang="en-US" sz="2800" dirty="0"/>
                        <a:t>Đức</a:t>
                      </a:r>
                      <a:r>
                        <a:rPr lang="en-US" sz="2800" baseline="0" dirty="0"/>
                        <a:t> tính cần có của nghề </a:t>
                      </a:r>
                      <a:endParaRPr lang="en-US" sz="2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Đức tính</a:t>
                      </a:r>
                      <a:r>
                        <a:rPr lang="en-US" sz="2800" baseline="0" dirty="0"/>
                        <a:t> em đã có hoặc muốn có liên quan đến nghề </a:t>
                      </a:r>
                      <a:endParaRPr lang="en-US" sz="2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Cách</a:t>
                      </a:r>
                      <a:r>
                        <a:rPr lang="en-US" sz="2800" baseline="0" dirty="0"/>
                        <a:t> thực hiện </a:t>
                      </a:r>
                      <a:endParaRPr lang="en-US" sz="28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035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/>
                        <a:t>Chăm</a:t>
                      </a:r>
                      <a:r>
                        <a:rPr lang="en-US" sz="2800" baseline="0" dirty="0"/>
                        <a:t> chỉ </a:t>
                      </a:r>
                      <a:endParaRPr lang="en-US" sz="2800" dirty="0"/>
                    </a:p>
                  </a:txBody>
                  <a:tcPr>
                    <a:solidFill>
                      <a:srgbClr val="FFE78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/>
                        <a:t>Chăm</a:t>
                      </a:r>
                      <a:r>
                        <a:rPr lang="en-US" sz="2800" baseline="0" dirty="0"/>
                        <a:t> chỉ</a:t>
                      </a:r>
                      <a:endParaRPr lang="en-US" sz="2800" dirty="0"/>
                    </a:p>
                  </a:txBody>
                  <a:tcPr>
                    <a:solidFill>
                      <a:srgbClr val="FFE78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/>
                        <a:t>Học</a:t>
                      </a:r>
                      <a:r>
                        <a:rPr lang="en-US" sz="2800" baseline="0" dirty="0"/>
                        <a:t> và làm bài tập hàng ngày.</a:t>
                      </a:r>
                      <a:endParaRPr lang="en-US" sz="2800" dirty="0"/>
                    </a:p>
                  </a:txBody>
                  <a:tcPr>
                    <a:solidFill>
                      <a:srgbClr val="FFE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035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/>
                        <a:t>Có</a:t>
                      </a:r>
                      <a:r>
                        <a:rPr lang="en-US" sz="2800" baseline="0" dirty="0"/>
                        <a:t> trách nhiệm </a:t>
                      </a:r>
                      <a:endParaRPr lang="en-US" sz="2800" dirty="0"/>
                    </a:p>
                  </a:txBody>
                  <a:tcPr>
                    <a:solidFill>
                      <a:srgbClr val="FFE78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/>
                        <a:t>Có</a:t>
                      </a:r>
                      <a:r>
                        <a:rPr lang="en-US" sz="2800" baseline="0" dirty="0"/>
                        <a:t> trách nhiệm </a:t>
                      </a:r>
                      <a:endParaRPr lang="en-US" sz="2800" dirty="0"/>
                    </a:p>
                  </a:txBody>
                  <a:tcPr>
                    <a:solidFill>
                      <a:srgbClr val="FFE78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/>
                        <a:t>Hoàn</a:t>
                      </a:r>
                      <a:r>
                        <a:rPr lang="en-US" sz="2800" baseline="0" dirty="0"/>
                        <a:t> thành các nhiệm vụ đúng thời hạn.</a:t>
                      </a:r>
                      <a:endParaRPr lang="en-US" sz="2800" dirty="0"/>
                    </a:p>
                  </a:txBody>
                  <a:tcPr>
                    <a:solidFill>
                      <a:srgbClr val="FFE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3486" y="1785256"/>
            <a:ext cx="1169851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KẾ HOẠCH RÈN LUYỆN ĐỨC TÍNH CẦN CÓ CỦA NGHỀ GIÁO VIÊN </a:t>
            </a:r>
          </a:p>
        </p:txBody>
      </p:sp>
    </p:spTree>
    <p:extLst>
      <p:ext uri="{BB962C8B-B14F-4D97-AF65-F5344CB8AC3E}">
        <p14:creationId xmlns:p14="http://schemas.microsoft.com/office/powerpoint/2010/main" val="9076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7" y="117819"/>
            <a:ext cx="1590675" cy="1524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4441" y="876744"/>
            <a:ext cx="6253789" cy="4287267"/>
            <a:chOff x="74441" y="876744"/>
            <a:chExt cx="6253789" cy="428726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1" y="876744"/>
              <a:ext cx="6253789" cy="428726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96686" y="1720682"/>
              <a:ext cx="435428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/>
                <a:t> </a:t>
              </a:r>
              <a:r>
                <a:rPr lang="en-US" sz="2800" dirty="0"/>
                <a:t>Bảng kế hoạch rèn luyện những đức tính phù hợp với nghề em yêu thích gồm có mấy cột, đó là những cột nào?</a:t>
              </a: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997" y="4718050"/>
            <a:ext cx="21463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989837"/>
            <a:ext cx="3367314" cy="2033949"/>
          </a:xfrm>
          <a:prstGeom prst="rect">
            <a:avLst/>
          </a:prstGeom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66" y="1378857"/>
            <a:ext cx="5747657" cy="333919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6676480" y="1939861"/>
            <a:ext cx="50147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</a:rPr>
              <a:t>Bảng gồm có 3 cột, đó là những cột : Đức tính cần có của nghề, đức tính em đã có hoặc muốn có liên quan đến nghề; cách thực hiện.</a:t>
            </a:r>
          </a:p>
        </p:txBody>
      </p:sp>
    </p:spTree>
    <p:extLst>
      <p:ext uri="{BB962C8B-B14F-4D97-AF65-F5344CB8AC3E}">
        <p14:creationId xmlns:p14="http://schemas.microsoft.com/office/powerpoint/2010/main" val="37972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7" y="117819"/>
            <a:ext cx="1590675" cy="1524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4441" y="1335314"/>
            <a:ext cx="6253789" cy="3280229"/>
            <a:chOff x="74441" y="876744"/>
            <a:chExt cx="6253789" cy="428726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41" y="876744"/>
              <a:ext cx="6253789" cy="428726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96686" y="1720682"/>
              <a:ext cx="4354282" cy="482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solidFill>
                    <a:srgbClr val="000000"/>
                  </a:solidFill>
                </a:rPr>
                <a:t> 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18" y="4392762"/>
            <a:ext cx="21463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989837"/>
            <a:ext cx="3367314" cy="2033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6686" y="2191612"/>
            <a:ext cx="44558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Để lập được bảng kế hoạch đó, em cần thực hiện những việc gì?</a:t>
            </a: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84" y="1139379"/>
            <a:ext cx="5747657" cy="333919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640198" y="1627813"/>
            <a:ext cx="50147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</a:rPr>
              <a:t>Nhớ lại những đức tính cần có của nghề em yêu thích. Suy nghĩ những đức tính mà em đã có hoặc muốn có liên quan đến nghề em yêu</a:t>
            </a:r>
          </a:p>
        </p:txBody>
      </p:sp>
    </p:spTree>
    <p:extLst>
      <p:ext uri="{BB962C8B-B14F-4D97-AF65-F5344CB8AC3E}">
        <p14:creationId xmlns:p14="http://schemas.microsoft.com/office/powerpoint/2010/main" val="10983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0" y="-125132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1" y="-238346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252949" y="2261377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800" dirty="0">
              <a:solidFill>
                <a:srgbClr val="5F91B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93978" y="-14495"/>
            <a:ext cx="7881004" cy="5909097"/>
            <a:chOff x="2760024" y="72589"/>
            <a:chExt cx="7881004" cy="5909097"/>
          </a:xfrm>
        </p:grpSpPr>
        <p:grpSp>
          <p:nvGrpSpPr>
            <p:cNvPr id="13" name="组合 12"/>
            <p:cNvGrpSpPr/>
            <p:nvPr/>
          </p:nvGrpSpPr>
          <p:grpSpPr>
            <a:xfrm flipH="1">
              <a:off x="2760024" y="72589"/>
              <a:ext cx="5395085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719" y="530911"/>
              <a:ext cx="7497309" cy="5450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文本框 17"/>
            <p:cNvSpPr txBox="1"/>
            <p:nvPr/>
          </p:nvSpPr>
          <p:spPr>
            <a:xfrm>
              <a:off x="4499431" y="1808392"/>
              <a:ext cx="420138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dirty="0">
                  <a:solidFill>
                    <a:srgbClr val="F19A27"/>
                  </a:solidFill>
                  <a:latin typeface="iCiel Cadena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Thực hiện lập kế  hoạch rèn luyện đức tính cần có phù hợp với nghề em yêu thích</a:t>
              </a:r>
              <a:r>
                <a:rPr lang="en-US" altLang="zh-CN" sz="3200" dirty="0">
                  <a:solidFill>
                    <a:srgbClr val="F19A27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.</a:t>
              </a:r>
              <a:endParaRPr lang="zh-CN" altLang="en-US" sz="3200" dirty="0">
                <a:solidFill>
                  <a:srgbClr val="F19A27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5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684902">
            <a:off x="3186383" y="2015135"/>
            <a:ext cx="3254716" cy="2875963"/>
            <a:chOff x="3886994" y="742096"/>
            <a:chExt cx="2983904" cy="3593091"/>
          </a:xfrm>
        </p:grpSpPr>
        <p:grpSp>
          <p:nvGrpSpPr>
            <p:cNvPr id="3" name="组合 2"/>
            <p:cNvGrpSpPr/>
            <p:nvPr/>
          </p:nvGrpSpPr>
          <p:grpSpPr>
            <a:xfrm>
              <a:off x="3886994" y="742096"/>
              <a:ext cx="2983904" cy="3593091"/>
              <a:chOff x="3633429" y="789584"/>
              <a:chExt cx="2983904" cy="3593091"/>
            </a:xfrm>
          </p:grpSpPr>
          <p:sp>
            <p:nvSpPr>
              <p:cNvPr id="6" name="圆角矩形 5"/>
              <p:cNvSpPr/>
              <p:nvPr/>
            </p:nvSpPr>
            <p:spPr>
              <a:xfrm rot="20949018">
                <a:off x="3633429" y="789584"/>
                <a:ext cx="2983904" cy="3593091"/>
              </a:xfrm>
              <a:prstGeom prst="roundRect">
                <a:avLst>
                  <a:gd name="adj" fmla="val 4247"/>
                </a:avLst>
              </a:prstGeom>
              <a:blipFill dpi="0"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outerShdw blurRad="152400" dist="152400" dir="2100000" sx="99000" sy="99000" algn="tl" rotWithShape="0">
                  <a:schemeClr val="tx1">
                    <a:lumMod val="85000"/>
                    <a:lumOff val="15000"/>
                    <a:alpha val="8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7" name="圆角矩形 6"/>
              <p:cNvSpPr/>
              <p:nvPr/>
            </p:nvSpPr>
            <p:spPr>
              <a:xfrm rot="20949018">
                <a:off x="3691734" y="859792"/>
                <a:ext cx="2867295" cy="3452675"/>
              </a:xfrm>
              <a:prstGeom prst="roundRect">
                <a:avLst>
                  <a:gd name="adj" fmla="val 4247"/>
                </a:avLst>
              </a:prstGeom>
              <a:noFill/>
              <a:ln w="12700">
                <a:solidFill>
                  <a:srgbClr val="68615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" name="圆角矩形 3"/>
            <p:cNvSpPr/>
            <p:nvPr/>
          </p:nvSpPr>
          <p:spPr>
            <a:xfrm rot="20949018">
              <a:off x="4115848" y="941817"/>
              <a:ext cx="2526196" cy="3193648"/>
            </a:xfrm>
            <a:prstGeom prst="roundRect">
              <a:avLst>
                <a:gd name="adj" fmla="val 4247"/>
              </a:avLst>
            </a:prstGeom>
            <a:solidFill>
              <a:srgbClr val="FFE781"/>
            </a:solidFill>
            <a:ln w="28575">
              <a:solidFill>
                <a:srgbClr val="F2E6CE"/>
              </a:solidFill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20949018">
              <a:off x="4180605" y="1023683"/>
              <a:ext cx="2396683" cy="3029916"/>
            </a:xfrm>
            <a:prstGeom prst="roundRect">
              <a:avLst>
                <a:gd name="adj" fmla="val 4247"/>
              </a:avLst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  <a:effectLst>
              <a:outerShdw blurRad="152400" dist="76200" dir="2100000" sx="99000" sy="99000" algn="tl" rotWithShape="0">
                <a:schemeClr val="tx1">
                  <a:lumMod val="85000"/>
                  <a:lumOff val="15000"/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 rot="961501">
            <a:off x="7690625" y="1189910"/>
            <a:ext cx="2983904" cy="4099228"/>
            <a:chOff x="7649519" y="1210214"/>
            <a:chExt cx="2983904" cy="4099228"/>
          </a:xfrm>
        </p:grpSpPr>
        <p:grpSp>
          <p:nvGrpSpPr>
            <p:cNvPr id="17" name="组合 16"/>
            <p:cNvGrpSpPr/>
            <p:nvPr/>
          </p:nvGrpSpPr>
          <p:grpSpPr>
            <a:xfrm rot="21201317">
              <a:off x="7649519" y="2005282"/>
              <a:ext cx="2983904" cy="3304160"/>
              <a:chOff x="3809667" y="749439"/>
              <a:chExt cx="2983904" cy="3304160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3809667" y="749439"/>
                <a:ext cx="2983904" cy="2771492"/>
                <a:chOff x="3556102" y="796927"/>
                <a:chExt cx="2983904" cy="2771492"/>
              </a:xfrm>
            </p:grpSpPr>
            <p:sp>
              <p:nvSpPr>
                <p:cNvPr id="21" name="圆角矩形 20"/>
                <p:cNvSpPr/>
                <p:nvPr/>
              </p:nvSpPr>
              <p:spPr>
                <a:xfrm rot="20949018">
                  <a:off x="3556102" y="796927"/>
                  <a:ext cx="2983904" cy="2771492"/>
                </a:xfrm>
                <a:prstGeom prst="roundRect">
                  <a:avLst>
                    <a:gd name="adj" fmla="val 4247"/>
                  </a:avLst>
                </a:prstGeom>
                <a:blipFill dpi="0"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52400" dist="152400" dir="2100000" sx="99000" sy="99000" algn="tl" rotWithShape="0">
                    <a:sysClr val="windowText" lastClr="000000">
                      <a:lumMod val="85000"/>
                      <a:lumOff val="15000"/>
                      <a:alpha val="89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圆角矩形 21"/>
                <p:cNvSpPr/>
                <p:nvPr/>
              </p:nvSpPr>
              <p:spPr>
                <a:xfrm rot="20949018">
                  <a:off x="3614785" y="867099"/>
                  <a:ext cx="2867295" cy="2635086"/>
                </a:xfrm>
                <a:prstGeom prst="roundRect">
                  <a:avLst>
                    <a:gd name="adj" fmla="val 4247"/>
                  </a:avLst>
                </a:prstGeom>
                <a:solidFill>
                  <a:srgbClr val="E5823F"/>
                </a:solidFill>
                <a:ln w="28575" cap="flat" cmpd="sng" algn="ctr">
                  <a:solidFill>
                    <a:srgbClr val="686156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>
                    <a:defRPr/>
                  </a:pPr>
                  <a:endParaRPr lang="zh-CN" altLang="en-US" kern="0">
                    <a:solidFill>
                      <a:prstClr val="white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圆角矩形 18"/>
              <p:cNvSpPr/>
              <p:nvPr/>
            </p:nvSpPr>
            <p:spPr>
              <a:xfrm rot="20949018">
                <a:off x="4039460" y="949070"/>
                <a:ext cx="2526196" cy="2382013"/>
              </a:xfrm>
              <a:prstGeom prst="roundRect">
                <a:avLst>
                  <a:gd name="adj" fmla="val 4247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28575" cap="flat" cmpd="sng" algn="ctr">
                <a:solidFill>
                  <a:srgbClr val="F2E6CE"/>
                </a:solidFill>
                <a:prstDash val="solid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kern="0">
                  <a:solidFill>
                    <a:prstClr val="white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 rot="20949018">
                <a:off x="4180605" y="1023683"/>
                <a:ext cx="2396683" cy="3029916"/>
              </a:xfrm>
              <a:prstGeom prst="roundRect">
                <a:avLst>
                  <a:gd name="adj" fmla="val 4247"/>
                </a:avLst>
              </a:prstGeom>
              <a:noFill/>
              <a:ln w="28575" cap="flat" cmpd="sng" algn="ctr">
                <a:solidFill>
                  <a:srgbClr val="F2E6CE"/>
                </a:solidFill>
                <a:prstDash val="dash"/>
                <a:miter lim="800000"/>
              </a:ln>
              <a:effectLst>
                <a:outerShdw blurRad="152400" dist="76200" dir="2100000" sx="99000" sy="99000" algn="tl" rotWithShape="0">
                  <a:sysClr val="windowText" lastClr="000000">
                    <a:lumMod val="85000"/>
                    <a:lumOff val="15000"/>
                    <a:alpha val="89000"/>
                  </a:sys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kern="0">
                  <a:solidFill>
                    <a:prstClr val="white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5546" y="1210214"/>
              <a:ext cx="797721" cy="830959"/>
            </a:xfrm>
            <a:prstGeom prst="rect">
              <a:avLst/>
            </a:prstGeom>
          </p:spPr>
        </p:pic>
      </p:grpSp>
      <p:sp>
        <p:nvSpPr>
          <p:cNvPr id="25" name="Freeform 49"/>
          <p:cNvSpPr>
            <a:spLocks noEditPoints="1"/>
          </p:cNvSpPr>
          <p:nvPr/>
        </p:nvSpPr>
        <p:spPr bwMode="auto">
          <a:xfrm>
            <a:off x="548702" y="1766432"/>
            <a:ext cx="974725" cy="538163"/>
          </a:xfrm>
          <a:custGeom>
            <a:avLst/>
            <a:gdLst>
              <a:gd name="T0" fmla="*/ 73 w 259"/>
              <a:gd name="T1" fmla="*/ 37 h 143"/>
              <a:gd name="T2" fmla="*/ 79 w 259"/>
              <a:gd name="T3" fmla="*/ 143 h 143"/>
              <a:gd name="T4" fmla="*/ 74 w 259"/>
              <a:gd name="T5" fmla="*/ 38 h 143"/>
              <a:gd name="T6" fmla="*/ 67 w 259"/>
              <a:gd name="T7" fmla="*/ 36 h 143"/>
              <a:gd name="T8" fmla="*/ 61 w 259"/>
              <a:gd name="T9" fmla="*/ 143 h 143"/>
              <a:gd name="T10" fmla="*/ 67 w 259"/>
              <a:gd name="T11" fmla="*/ 36 h 143"/>
              <a:gd name="T12" fmla="*/ 49 w 259"/>
              <a:gd name="T13" fmla="*/ 35 h 143"/>
              <a:gd name="T14" fmla="*/ 55 w 259"/>
              <a:gd name="T15" fmla="*/ 143 h 143"/>
              <a:gd name="T16" fmla="*/ 43 w 259"/>
              <a:gd name="T17" fmla="*/ 36 h 143"/>
              <a:gd name="T18" fmla="*/ 37 w 259"/>
              <a:gd name="T19" fmla="*/ 140 h 143"/>
              <a:gd name="T20" fmla="*/ 43 w 259"/>
              <a:gd name="T21" fmla="*/ 36 h 143"/>
              <a:gd name="T22" fmla="*/ 25 w 259"/>
              <a:gd name="T23" fmla="*/ 43 h 143"/>
              <a:gd name="T24" fmla="*/ 31 w 259"/>
              <a:gd name="T25" fmla="*/ 137 h 143"/>
              <a:gd name="T26" fmla="*/ 18 w 259"/>
              <a:gd name="T27" fmla="*/ 48 h 143"/>
              <a:gd name="T28" fmla="*/ 12 w 259"/>
              <a:gd name="T29" fmla="*/ 123 h 143"/>
              <a:gd name="T30" fmla="*/ 18 w 259"/>
              <a:gd name="T31" fmla="*/ 48 h 143"/>
              <a:gd name="T32" fmla="*/ 0 w 259"/>
              <a:gd name="T33" fmla="*/ 84 h 143"/>
              <a:gd name="T34" fmla="*/ 6 w 259"/>
              <a:gd name="T35" fmla="*/ 114 h 143"/>
              <a:gd name="T36" fmla="*/ 85 w 259"/>
              <a:gd name="T37" fmla="*/ 143 h 143"/>
              <a:gd name="T38" fmla="*/ 91 w 259"/>
              <a:gd name="T39" fmla="*/ 16 h 143"/>
              <a:gd name="T40" fmla="*/ 85 w 259"/>
              <a:gd name="T41" fmla="*/ 143 h 143"/>
              <a:gd name="T42" fmla="*/ 103 w 259"/>
              <a:gd name="T43" fmla="*/ 143 h 143"/>
              <a:gd name="T44" fmla="*/ 97 w 259"/>
              <a:gd name="T45" fmla="*/ 12 h 143"/>
              <a:gd name="T46" fmla="*/ 109 w 259"/>
              <a:gd name="T47" fmla="*/ 143 h 143"/>
              <a:gd name="T48" fmla="*/ 115 w 259"/>
              <a:gd name="T49" fmla="*/ 3 h 143"/>
              <a:gd name="T50" fmla="*/ 109 w 259"/>
              <a:gd name="T51" fmla="*/ 143 h 143"/>
              <a:gd name="T52" fmla="*/ 127 w 259"/>
              <a:gd name="T53" fmla="*/ 143 h 143"/>
              <a:gd name="T54" fmla="*/ 121 w 259"/>
              <a:gd name="T55" fmla="*/ 1 h 143"/>
              <a:gd name="T56" fmla="*/ 133 w 259"/>
              <a:gd name="T57" fmla="*/ 143 h 143"/>
              <a:gd name="T58" fmla="*/ 139 w 259"/>
              <a:gd name="T59" fmla="*/ 0 h 143"/>
              <a:gd name="T60" fmla="*/ 137 w 259"/>
              <a:gd name="T61" fmla="*/ 0 h 143"/>
              <a:gd name="T62" fmla="*/ 133 w 259"/>
              <a:gd name="T63" fmla="*/ 143 h 143"/>
              <a:gd name="T64" fmla="*/ 151 w 259"/>
              <a:gd name="T65" fmla="*/ 143 h 143"/>
              <a:gd name="T66" fmla="*/ 145 w 259"/>
              <a:gd name="T67" fmla="*/ 0 h 143"/>
              <a:gd name="T68" fmla="*/ 157 w 259"/>
              <a:gd name="T69" fmla="*/ 143 h 143"/>
              <a:gd name="T70" fmla="*/ 163 w 259"/>
              <a:gd name="T71" fmla="*/ 5 h 143"/>
              <a:gd name="T72" fmla="*/ 157 w 259"/>
              <a:gd name="T73" fmla="*/ 143 h 143"/>
              <a:gd name="T74" fmla="*/ 175 w 259"/>
              <a:gd name="T75" fmla="*/ 143 h 143"/>
              <a:gd name="T76" fmla="*/ 169 w 259"/>
              <a:gd name="T77" fmla="*/ 7 h 143"/>
              <a:gd name="T78" fmla="*/ 181 w 259"/>
              <a:gd name="T79" fmla="*/ 143 h 143"/>
              <a:gd name="T80" fmla="*/ 187 w 259"/>
              <a:gd name="T81" fmla="*/ 20 h 143"/>
              <a:gd name="T82" fmla="*/ 181 w 259"/>
              <a:gd name="T83" fmla="*/ 143 h 143"/>
              <a:gd name="T84" fmla="*/ 199 w 259"/>
              <a:gd name="T85" fmla="*/ 143 h 143"/>
              <a:gd name="T86" fmla="*/ 193 w 259"/>
              <a:gd name="T87" fmla="*/ 27 h 143"/>
              <a:gd name="T88" fmla="*/ 205 w 259"/>
              <a:gd name="T89" fmla="*/ 143 h 143"/>
              <a:gd name="T90" fmla="*/ 211 w 259"/>
              <a:gd name="T91" fmla="*/ 68 h 143"/>
              <a:gd name="T92" fmla="*/ 208 w 259"/>
              <a:gd name="T93" fmla="*/ 68 h 143"/>
              <a:gd name="T94" fmla="*/ 205 w 259"/>
              <a:gd name="T95" fmla="*/ 143 h 143"/>
              <a:gd name="T96" fmla="*/ 223 w 259"/>
              <a:gd name="T97" fmla="*/ 143 h 143"/>
              <a:gd name="T98" fmla="*/ 223 w 259"/>
              <a:gd name="T99" fmla="*/ 66 h 143"/>
              <a:gd name="T100" fmla="*/ 223 w 259"/>
              <a:gd name="T101" fmla="*/ 66 h 143"/>
              <a:gd name="T102" fmla="*/ 217 w 259"/>
              <a:gd name="T103" fmla="*/ 143 h 143"/>
              <a:gd name="T104" fmla="*/ 235 w 259"/>
              <a:gd name="T105" fmla="*/ 141 h 143"/>
              <a:gd name="T106" fmla="*/ 229 w 259"/>
              <a:gd name="T107" fmla="*/ 66 h 143"/>
              <a:gd name="T108" fmla="*/ 241 w 259"/>
              <a:gd name="T109" fmla="*/ 138 h 143"/>
              <a:gd name="T110" fmla="*/ 247 w 259"/>
              <a:gd name="T111" fmla="*/ 74 h 143"/>
              <a:gd name="T112" fmla="*/ 241 w 259"/>
              <a:gd name="T113" fmla="*/ 138 h 143"/>
              <a:gd name="T114" fmla="*/ 259 w 259"/>
              <a:gd name="T115" fmla="*/ 117 h 143"/>
              <a:gd name="T116" fmla="*/ 253 w 259"/>
              <a:gd name="T117" fmla="*/ 8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9" h="143">
                <a:moveTo>
                  <a:pt x="74" y="38"/>
                </a:moveTo>
                <a:cubicBezTo>
                  <a:pt x="73" y="37"/>
                  <a:pt x="73" y="37"/>
                  <a:pt x="73" y="37"/>
                </a:cubicBezTo>
                <a:cubicBezTo>
                  <a:pt x="73" y="143"/>
                  <a:pt x="73" y="143"/>
                  <a:pt x="73" y="143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9" y="29"/>
                  <a:pt x="79" y="29"/>
                  <a:pt x="79" y="29"/>
                </a:cubicBezTo>
                <a:cubicBezTo>
                  <a:pt x="77" y="32"/>
                  <a:pt x="75" y="35"/>
                  <a:pt x="74" y="38"/>
                </a:cubicBezTo>
                <a:cubicBezTo>
                  <a:pt x="74" y="38"/>
                  <a:pt x="74" y="38"/>
                  <a:pt x="74" y="38"/>
                </a:cubicBezTo>
                <a:close/>
                <a:moveTo>
                  <a:pt x="67" y="36"/>
                </a:moveTo>
                <a:cubicBezTo>
                  <a:pt x="65" y="35"/>
                  <a:pt x="63" y="35"/>
                  <a:pt x="61" y="35"/>
                </a:cubicBezTo>
                <a:cubicBezTo>
                  <a:pt x="61" y="143"/>
                  <a:pt x="61" y="143"/>
                  <a:pt x="61" y="143"/>
                </a:cubicBezTo>
                <a:cubicBezTo>
                  <a:pt x="67" y="143"/>
                  <a:pt x="67" y="143"/>
                  <a:pt x="67" y="143"/>
                </a:cubicBezTo>
                <a:cubicBezTo>
                  <a:pt x="67" y="36"/>
                  <a:pt x="67" y="36"/>
                  <a:pt x="67" y="36"/>
                </a:cubicBezTo>
                <a:close/>
                <a:moveTo>
                  <a:pt x="55" y="34"/>
                </a:moveTo>
                <a:cubicBezTo>
                  <a:pt x="53" y="34"/>
                  <a:pt x="51" y="34"/>
                  <a:pt x="49" y="35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51" y="143"/>
                  <a:pt x="53" y="143"/>
                  <a:pt x="55" y="143"/>
                </a:cubicBezTo>
                <a:cubicBezTo>
                  <a:pt x="55" y="34"/>
                  <a:pt x="55" y="34"/>
                  <a:pt x="55" y="34"/>
                </a:cubicBezTo>
                <a:close/>
                <a:moveTo>
                  <a:pt x="43" y="36"/>
                </a:moveTo>
                <a:cubicBezTo>
                  <a:pt x="40" y="36"/>
                  <a:pt x="38" y="37"/>
                  <a:pt x="37" y="37"/>
                </a:cubicBezTo>
                <a:cubicBezTo>
                  <a:pt x="37" y="140"/>
                  <a:pt x="37" y="140"/>
                  <a:pt x="37" y="140"/>
                </a:cubicBezTo>
                <a:cubicBezTo>
                  <a:pt x="38" y="140"/>
                  <a:pt x="40" y="141"/>
                  <a:pt x="43" y="142"/>
                </a:cubicBezTo>
                <a:cubicBezTo>
                  <a:pt x="43" y="36"/>
                  <a:pt x="43" y="36"/>
                  <a:pt x="43" y="36"/>
                </a:cubicBezTo>
                <a:close/>
                <a:moveTo>
                  <a:pt x="31" y="40"/>
                </a:moveTo>
                <a:cubicBezTo>
                  <a:pt x="28" y="41"/>
                  <a:pt x="26" y="42"/>
                  <a:pt x="25" y="43"/>
                </a:cubicBezTo>
                <a:cubicBezTo>
                  <a:pt x="25" y="134"/>
                  <a:pt x="25" y="134"/>
                  <a:pt x="25" y="134"/>
                </a:cubicBezTo>
                <a:cubicBezTo>
                  <a:pt x="26" y="135"/>
                  <a:pt x="28" y="136"/>
                  <a:pt x="31" y="137"/>
                </a:cubicBezTo>
                <a:cubicBezTo>
                  <a:pt x="31" y="40"/>
                  <a:pt x="31" y="40"/>
                  <a:pt x="31" y="40"/>
                </a:cubicBezTo>
                <a:close/>
                <a:moveTo>
                  <a:pt x="18" y="48"/>
                </a:moveTo>
                <a:cubicBezTo>
                  <a:pt x="16" y="50"/>
                  <a:pt x="14" y="52"/>
                  <a:pt x="12" y="54"/>
                </a:cubicBezTo>
                <a:cubicBezTo>
                  <a:pt x="12" y="123"/>
                  <a:pt x="12" y="123"/>
                  <a:pt x="12" y="123"/>
                </a:cubicBezTo>
                <a:cubicBezTo>
                  <a:pt x="14" y="125"/>
                  <a:pt x="16" y="127"/>
                  <a:pt x="18" y="129"/>
                </a:cubicBezTo>
                <a:cubicBezTo>
                  <a:pt x="18" y="48"/>
                  <a:pt x="18" y="48"/>
                  <a:pt x="18" y="48"/>
                </a:cubicBezTo>
                <a:close/>
                <a:moveTo>
                  <a:pt x="6" y="63"/>
                </a:moveTo>
                <a:cubicBezTo>
                  <a:pt x="3" y="70"/>
                  <a:pt x="1" y="77"/>
                  <a:pt x="0" y="84"/>
                </a:cubicBezTo>
                <a:cubicBezTo>
                  <a:pt x="0" y="93"/>
                  <a:pt x="0" y="93"/>
                  <a:pt x="0" y="93"/>
                </a:cubicBezTo>
                <a:cubicBezTo>
                  <a:pt x="1" y="100"/>
                  <a:pt x="3" y="107"/>
                  <a:pt x="6" y="114"/>
                </a:cubicBezTo>
                <a:cubicBezTo>
                  <a:pt x="6" y="63"/>
                  <a:pt x="6" y="63"/>
                  <a:pt x="6" y="63"/>
                </a:cubicBezTo>
                <a:close/>
                <a:moveTo>
                  <a:pt x="85" y="143"/>
                </a:moveTo>
                <a:cubicBezTo>
                  <a:pt x="91" y="143"/>
                  <a:pt x="91" y="143"/>
                  <a:pt x="91" y="143"/>
                </a:cubicBezTo>
                <a:cubicBezTo>
                  <a:pt x="91" y="16"/>
                  <a:pt x="91" y="16"/>
                  <a:pt x="91" y="16"/>
                </a:cubicBezTo>
                <a:cubicBezTo>
                  <a:pt x="89" y="18"/>
                  <a:pt x="87" y="20"/>
                  <a:pt x="85" y="22"/>
                </a:cubicBezTo>
                <a:cubicBezTo>
                  <a:pt x="85" y="143"/>
                  <a:pt x="85" y="143"/>
                  <a:pt x="85" y="143"/>
                </a:cubicBezTo>
                <a:close/>
                <a:moveTo>
                  <a:pt x="97" y="143"/>
                </a:moveTo>
                <a:cubicBezTo>
                  <a:pt x="103" y="143"/>
                  <a:pt x="103" y="143"/>
                  <a:pt x="103" y="143"/>
                </a:cubicBezTo>
                <a:cubicBezTo>
                  <a:pt x="103" y="8"/>
                  <a:pt x="103" y="8"/>
                  <a:pt x="103" y="8"/>
                </a:cubicBezTo>
                <a:cubicBezTo>
                  <a:pt x="101" y="9"/>
                  <a:pt x="99" y="11"/>
                  <a:pt x="97" y="12"/>
                </a:cubicBezTo>
                <a:cubicBezTo>
                  <a:pt x="97" y="143"/>
                  <a:pt x="97" y="143"/>
                  <a:pt x="97" y="143"/>
                </a:cubicBezTo>
                <a:close/>
                <a:moveTo>
                  <a:pt x="109" y="143"/>
                </a:moveTo>
                <a:cubicBezTo>
                  <a:pt x="115" y="143"/>
                  <a:pt x="115" y="143"/>
                  <a:pt x="115" y="143"/>
                </a:cubicBezTo>
                <a:cubicBezTo>
                  <a:pt x="115" y="3"/>
                  <a:pt x="115" y="3"/>
                  <a:pt x="115" y="3"/>
                </a:cubicBezTo>
                <a:cubicBezTo>
                  <a:pt x="113" y="4"/>
                  <a:pt x="111" y="5"/>
                  <a:pt x="109" y="5"/>
                </a:cubicBezTo>
                <a:cubicBezTo>
                  <a:pt x="109" y="143"/>
                  <a:pt x="109" y="143"/>
                  <a:pt x="109" y="143"/>
                </a:cubicBezTo>
                <a:close/>
                <a:moveTo>
                  <a:pt x="121" y="143"/>
                </a:moveTo>
                <a:cubicBezTo>
                  <a:pt x="127" y="143"/>
                  <a:pt x="127" y="143"/>
                  <a:pt x="127" y="143"/>
                </a:cubicBezTo>
                <a:cubicBezTo>
                  <a:pt x="127" y="0"/>
                  <a:pt x="127" y="0"/>
                  <a:pt x="127" y="0"/>
                </a:cubicBezTo>
                <a:cubicBezTo>
                  <a:pt x="125" y="1"/>
                  <a:pt x="123" y="1"/>
                  <a:pt x="121" y="1"/>
                </a:cubicBezTo>
                <a:cubicBezTo>
                  <a:pt x="121" y="143"/>
                  <a:pt x="121" y="143"/>
                  <a:pt x="121" y="143"/>
                </a:cubicBezTo>
                <a:close/>
                <a:moveTo>
                  <a:pt x="133" y="143"/>
                </a:moveTo>
                <a:cubicBezTo>
                  <a:pt x="139" y="143"/>
                  <a:pt x="139" y="143"/>
                  <a:pt x="139" y="143"/>
                </a:cubicBezTo>
                <a:cubicBezTo>
                  <a:pt x="139" y="0"/>
                  <a:pt x="139" y="0"/>
                  <a:pt x="139" y="0"/>
                </a:cubicBezTo>
                <a:cubicBezTo>
                  <a:pt x="138" y="0"/>
                  <a:pt x="137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5" y="0"/>
                  <a:pt x="134" y="0"/>
                  <a:pt x="133" y="0"/>
                </a:cubicBezTo>
                <a:cubicBezTo>
                  <a:pt x="133" y="143"/>
                  <a:pt x="133" y="143"/>
                  <a:pt x="133" y="143"/>
                </a:cubicBezTo>
                <a:close/>
                <a:moveTo>
                  <a:pt x="145" y="143"/>
                </a:moveTo>
                <a:cubicBezTo>
                  <a:pt x="151" y="143"/>
                  <a:pt x="151" y="143"/>
                  <a:pt x="151" y="143"/>
                </a:cubicBezTo>
                <a:cubicBezTo>
                  <a:pt x="151" y="1"/>
                  <a:pt x="151" y="1"/>
                  <a:pt x="151" y="1"/>
                </a:cubicBezTo>
                <a:cubicBezTo>
                  <a:pt x="149" y="1"/>
                  <a:pt x="147" y="0"/>
                  <a:pt x="145" y="0"/>
                </a:cubicBezTo>
                <a:cubicBezTo>
                  <a:pt x="145" y="143"/>
                  <a:pt x="145" y="143"/>
                  <a:pt x="145" y="143"/>
                </a:cubicBezTo>
                <a:close/>
                <a:moveTo>
                  <a:pt x="157" y="143"/>
                </a:moveTo>
                <a:cubicBezTo>
                  <a:pt x="163" y="143"/>
                  <a:pt x="163" y="143"/>
                  <a:pt x="163" y="143"/>
                </a:cubicBezTo>
                <a:cubicBezTo>
                  <a:pt x="163" y="5"/>
                  <a:pt x="163" y="5"/>
                  <a:pt x="163" y="5"/>
                </a:cubicBezTo>
                <a:cubicBezTo>
                  <a:pt x="161" y="4"/>
                  <a:pt x="159" y="3"/>
                  <a:pt x="157" y="3"/>
                </a:cubicBezTo>
                <a:cubicBezTo>
                  <a:pt x="157" y="143"/>
                  <a:pt x="157" y="143"/>
                  <a:pt x="157" y="143"/>
                </a:cubicBezTo>
                <a:close/>
                <a:moveTo>
                  <a:pt x="169" y="143"/>
                </a:moveTo>
                <a:cubicBezTo>
                  <a:pt x="175" y="143"/>
                  <a:pt x="175" y="143"/>
                  <a:pt x="175" y="143"/>
                </a:cubicBezTo>
                <a:cubicBezTo>
                  <a:pt x="175" y="11"/>
                  <a:pt x="175" y="11"/>
                  <a:pt x="175" y="11"/>
                </a:cubicBezTo>
                <a:cubicBezTo>
                  <a:pt x="173" y="9"/>
                  <a:pt x="171" y="8"/>
                  <a:pt x="169" y="7"/>
                </a:cubicBezTo>
                <a:cubicBezTo>
                  <a:pt x="169" y="143"/>
                  <a:pt x="169" y="143"/>
                  <a:pt x="169" y="143"/>
                </a:cubicBezTo>
                <a:close/>
                <a:moveTo>
                  <a:pt x="181" y="143"/>
                </a:moveTo>
                <a:cubicBezTo>
                  <a:pt x="187" y="143"/>
                  <a:pt x="187" y="143"/>
                  <a:pt x="187" y="143"/>
                </a:cubicBezTo>
                <a:cubicBezTo>
                  <a:pt x="187" y="20"/>
                  <a:pt x="187" y="20"/>
                  <a:pt x="187" y="20"/>
                </a:cubicBezTo>
                <a:cubicBezTo>
                  <a:pt x="185" y="18"/>
                  <a:pt x="183" y="17"/>
                  <a:pt x="181" y="15"/>
                </a:cubicBezTo>
                <a:cubicBezTo>
                  <a:pt x="181" y="143"/>
                  <a:pt x="181" y="143"/>
                  <a:pt x="181" y="143"/>
                </a:cubicBezTo>
                <a:close/>
                <a:moveTo>
                  <a:pt x="193" y="143"/>
                </a:moveTo>
                <a:cubicBezTo>
                  <a:pt x="199" y="143"/>
                  <a:pt x="199" y="143"/>
                  <a:pt x="199" y="143"/>
                </a:cubicBezTo>
                <a:cubicBezTo>
                  <a:pt x="199" y="36"/>
                  <a:pt x="199" y="36"/>
                  <a:pt x="199" y="36"/>
                </a:cubicBezTo>
                <a:cubicBezTo>
                  <a:pt x="197" y="33"/>
                  <a:pt x="195" y="30"/>
                  <a:pt x="193" y="27"/>
                </a:cubicBezTo>
                <a:cubicBezTo>
                  <a:pt x="193" y="143"/>
                  <a:pt x="193" y="143"/>
                  <a:pt x="193" y="143"/>
                </a:cubicBezTo>
                <a:close/>
                <a:moveTo>
                  <a:pt x="205" y="143"/>
                </a:moveTo>
                <a:cubicBezTo>
                  <a:pt x="211" y="143"/>
                  <a:pt x="211" y="143"/>
                  <a:pt x="211" y="143"/>
                </a:cubicBezTo>
                <a:cubicBezTo>
                  <a:pt x="211" y="68"/>
                  <a:pt x="211" y="68"/>
                  <a:pt x="211" y="68"/>
                </a:cubicBezTo>
                <a:cubicBezTo>
                  <a:pt x="210" y="68"/>
                  <a:pt x="209" y="68"/>
                  <a:pt x="208" y="68"/>
                </a:cubicBezTo>
                <a:cubicBezTo>
                  <a:pt x="208" y="68"/>
                  <a:pt x="208" y="68"/>
                  <a:pt x="208" y="68"/>
                </a:cubicBezTo>
                <a:cubicBezTo>
                  <a:pt x="208" y="62"/>
                  <a:pt x="207" y="56"/>
                  <a:pt x="205" y="50"/>
                </a:cubicBezTo>
                <a:cubicBezTo>
                  <a:pt x="205" y="143"/>
                  <a:pt x="205" y="143"/>
                  <a:pt x="205" y="143"/>
                </a:cubicBezTo>
                <a:close/>
                <a:moveTo>
                  <a:pt x="217" y="143"/>
                </a:moveTo>
                <a:cubicBezTo>
                  <a:pt x="223" y="143"/>
                  <a:pt x="223" y="143"/>
                  <a:pt x="223" y="143"/>
                </a:cubicBezTo>
                <a:cubicBezTo>
                  <a:pt x="223" y="143"/>
                  <a:pt x="223" y="143"/>
                  <a:pt x="223" y="143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1" y="66"/>
                  <a:pt x="219" y="66"/>
                  <a:pt x="217" y="66"/>
                </a:cubicBezTo>
                <a:cubicBezTo>
                  <a:pt x="217" y="143"/>
                  <a:pt x="217" y="143"/>
                  <a:pt x="217" y="143"/>
                </a:cubicBezTo>
                <a:close/>
                <a:moveTo>
                  <a:pt x="229" y="142"/>
                </a:moveTo>
                <a:cubicBezTo>
                  <a:pt x="231" y="142"/>
                  <a:pt x="233" y="142"/>
                  <a:pt x="235" y="141"/>
                </a:cubicBezTo>
                <a:cubicBezTo>
                  <a:pt x="235" y="68"/>
                  <a:pt x="235" y="68"/>
                  <a:pt x="235" y="68"/>
                </a:cubicBezTo>
                <a:cubicBezTo>
                  <a:pt x="233" y="67"/>
                  <a:pt x="231" y="67"/>
                  <a:pt x="229" y="66"/>
                </a:cubicBezTo>
                <a:cubicBezTo>
                  <a:pt x="229" y="142"/>
                  <a:pt x="229" y="142"/>
                  <a:pt x="229" y="142"/>
                </a:cubicBezTo>
                <a:close/>
                <a:moveTo>
                  <a:pt x="241" y="138"/>
                </a:moveTo>
                <a:cubicBezTo>
                  <a:pt x="243" y="137"/>
                  <a:pt x="245" y="136"/>
                  <a:pt x="247" y="134"/>
                </a:cubicBezTo>
                <a:cubicBezTo>
                  <a:pt x="247" y="74"/>
                  <a:pt x="247" y="74"/>
                  <a:pt x="247" y="74"/>
                </a:cubicBezTo>
                <a:cubicBezTo>
                  <a:pt x="245" y="73"/>
                  <a:pt x="243" y="71"/>
                  <a:pt x="241" y="70"/>
                </a:cubicBezTo>
                <a:cubicBezTo>
                  <a:pt x="241" y="138"/>
                  <a:pt x="241" y="138"/>
                  <a:pt x="241" y="138"/>
                </a:cubicBezTo>
                <a:close/>
                <a:moveTo>
                  <a:pt x="253" y="128"/>
                </a:moveTo>
                <a:cubicBezTo>
                  <a:pt x="256" y="125"/>
                  <a:pt x="258" y="121"/>
                  <a:pt x="259" y="117"/>
                </a:cubicBezTo>
                <a:cubicBezTo>
                  <a:pt x="259" y="91"/>
                  <a:pt x="259" y="91"/>
                  <a:pt x="259" y="91"/>
                </a:cubicBezTo>
                <a:cubicBezTo>
                  <a:pt x="258" y="87"/>
                  <a:pt x="256" y="84"/>
                  <a:pt x="253" y="80"/>
                </a:cubicBezTo>
                <a:cubicBezTo>
                  <a:pt x="253" y="128"/>
                  <a:pt x="253" y="128"/>
                  <a:pt x="253" y="128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6" name="Freeform 50"/>
          <p:cNvSpPr>
            <a:spLocks/>
          </p:cNvSpPr>
          <p:nvPr/>
        </p:nvSpPr>
        <p:spPr bwMode="auto">
          <a:xfrm>
            <a:off x="329735" y="1923871"/>
            <a:ext cx="804862" cy="439738"/>
          </a:xfrm>
          <a:custGeom>
            <a:avLst/>
            <a:gdLst>
              <a:gd name="T0" fmla="*/ 60 w 214"/>
              <a:gd name="T1" fmla="*/ 31 h 117"/>
              <a:gd name="T2" fmla="*/ 45 w 214"/>
              <a:gd name="T3" fmla="*/ 28 h 117"/>
              <a:gd name="T4" fmla="*/ 45 w 214"/>
              <a:gd name="T5" fmla="*/ 28 h 117"/>
              <a:gd name="T6" fmla="*/ 0 w 214"/>
              <a:gd name="T7" fmla="*/ 72 h 117"/>
              <a:gd name="T8" fmla="*/ 0 w 214"/>
              <a:gd name="T9" fmla="*/ 72 h 117"/>
              <a:gd name="T10" fmla="*/ 45 w 214"/>
              <a:gd name="T11" fmla="*/ 117 h 117"/>
              <a:gd name="T12" fmla="*/ 45 w 214"/>
              <a:gd name="T13" fmla="*/ 117 h 117"/>
              <a:gd name="T14" fmla="*/ 182 w 214"/>
              <a:gd name="T15" fmla="*/ 117 h 117"/>
              <a:gd name="T16" fmla="*/ 214 w 214"/>
              <a:gd name="T17" fmla="*/ 85 h 117"/>
              <a:gd name="T18" fmla="*/ 182 w 214"/>
              <a:gd name="T19" fmla="*/ 54 h 117"/>
              <a:gd name="T20" fmla="*/ 182 w 214"/>
              <a:gd name="T21" fmla="*/ 54 h 117"/>
              <a:gd name="T22" fmla="*/ 171 w 214"/>
              <a:gd name="T23" fmla="*/ 56 h 117"/>
              <a:gd name="T24" fmla="*/ 171 w 214"/>
              <a:gd name="T25" fmla="*/ 56 h 117"/>
              <a:gd name="T26" fmla="*/ 112 w 214"/>
              <a:gd name="T27" fmla="*/ 0 h 117"/>
              <a:gd name="T28" fmla="*/ 112 w 214"/>
              <a:gd name="T29" fmla="*/ 0 h 117"/>
              <a:gd name="T30" fmla="*/ 60 w 214"/>
              <a:gd name="T31" fmla="*/ 31 h 117"/>
              <a:gd name="T32" fmla="*/ 60 w 214"/>
              <a:gd name="T33" fmla="*/ 31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4" h="117">
                <a:moveTo>
                  <a:pt x="60" y="31"/>
                </a:moveTo>
                <a:cubicBezTo>
                  <a:pt x="55" y="29"/>
                  <a:pt x="50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20" y="28"/>
                  <a:pt x="0" y="48"/>
                  <a:pt x="0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97"/>
                  <a:pt x="20" y="117"/>
                  <a:pt x="45" y="11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182" y="117"/>
                  <a:pt x="182" y="117"/>
                  <a:pt x="182" y="117"/>
                </a:cubicBezTo>
                <a:cubicBezTo>
                  <a:pt x="200" y="117"/>
                  <a:pt x="214" y="103"/>
                  <a:pt x="214" y="85"/>
                </a:cubicBezTo>
                <a:cubicBezTo>
                  <a:pt x="214" y="68"/>
                  <a:pt x="200" y="54"/>
                  <a:pt x="182" y="54"/>
                </a:cubicBezTo>
                <a:cubicBezTo>
                  <a:pt x="182" y="54"/>
                  <a:pt x="182" y="54"/>
                  <a:pt x="182" y="54"/>
                </a:cubicBezTo>
                <a:cubicBezTo>
                  <a:pt x="178" y="54"/>
                  <a:pt x="174" y="54"/>
                  <a:pt x="171" y="56"/>
                </a:cubicBezTo>
                <a:cubicBezTo>
                  <a:pt x="171" y="56"/>
                  <a:pt x="171" y="56"/>
                  <a:pt x="171" y="56"/>
                </a:cubicBezTo>
                <a:cubicBezTo>
                  <a:pt x="169" y="25"/>
                  <a:pt x="144" y="0"/>
                  <a:pt x="112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90" y="0"/>
                  <a:pt x="70" y="12"/>
                  <a:pt x="60" y="31"/>
                </a:cubicBezTo>
                <a:cubicBezTo>
                  <a:pt x="60" y="31"/>
                  <a:pt x="60" y="31"/>
                  <a:pt x="60" y="31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 flipH="1">
            <a:off x="396266" y="2671481"/>
            <a:ext cx="2529399" cy="4983341"/>
            <a:chOff x="3833813" y="787401"/>
            <a:chExt cx="1330324" cy="2620962"/>
          </a:xfrm>
        </p:grpSpPr>
        <p:sp>
          <p:nvSpPr>
            <p:cNvPr id="28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6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0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5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6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7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4235558" y="150602"/>
            <a:ext cx="37208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000" dirty="0">
                <a:solidFill>
                  <a:srgbClr val="FF0000"/>
                </a:solidFill>
                <a:latin typeface="iCiel Soup of Justice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GÓC CHIA SẺ </a:t>
            </a:r>
            <a:endParaRPr lang="zh-CN" altLang="en-US" sz="5000" dirty="0">
              <a:solidFill>
                <a:srgbClr val="FF0000"/>
              </a:solidFill>
              <a:latin typeface="iCiel Soup of Justice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3463" y="2462144"/>
            <a:ext cx="26630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  <a:latin typeface="iCiel Cadena" pitchFamily="50" charset="0"/>
              </a:rPr>
              <a:t>Chia sẻ với bạn </a:t>
            </a:r>
            <a:r>
              <a:rPr lang="en-US" altLang="zh-CN" sz="2400" dirty="0">
                <a:solidFill>
                  <a:srgbClr val="00B050"/>
                </a:solidFill>
                <a:latin typeface="iCiel Cadena" pitchFamily="50" charset="0"/>
                <a:ea typeface="inpin heiti" panose="00000500000000000000" pitchFamily="2" charset="-122"/>
                <a:sym typeface="inpin heiti" panose="00000500000000000000" pitchFamily="2" charset="-122"/>
              </a:rPr>
              <a:t>kế  hoạch rèn luyện đức tính cần có phù hợp với nghề em yêu thích.</a:t>
            </a:r>
            <a:endParaRPr lang="en-US" sz="2400" dirty="0">
              <a:solidFill>
                <a:srgbClr val="00B050"/>
              </a:solidFill>
              <a:latin typeface="iCiel Cadena" pitchFamily="50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89983" y="2350931"/>
            <a:ext cx="23716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solidFill>
                  <a:srgbClr val="00B050"/>
                </a:solidFill>
                <a:latin typeface="iCiel Cadena" pitchFamily="50" charset="0"/>
                <a:ea typeface="inpin heiti" panose="00000500000000000000" pitchFamily="2" charset="-122"/>
                <a:sym typeface="inpin heiti" panose="00000500000000000000" pitchFamily="2" charset="-122"/>
              </a:rPr>
              <a:t>Trình bày kế  hoạch rèn luyện đức tính cần có phù hợp với nghề em yêu thích.</a:t>
            </a:r>
            <a:endParaRPr lang="en-US" sz="2400" dirty="0">
              <a:solidFill>
                <a:srgbClr val="00B050"/>
              </a:solidFill>
              <a:latin typeface="iCiel Cadena" pitchFamily="50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769" y="5116368"/>
            <a:ext cx="2876915" cy="1767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65" y="5067976"/>
            <a:ext cx="2995261" cy="161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1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56" grpId="0"/>
      <p:bldP spid="8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22" y="5794593"/>
            <a:ext cx="866775" cy="12954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639"/>
              </p:ext>
            </p:extLst>
          </p:nvPr>
        </p:nvGraphicFramePr>
        <p:xfrm>
          <a:off x="188687" y="639366"/>
          <a:ext cx="11858172" cy="5643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2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2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2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059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Đức</a:t>
                      </a:r>
                      <a:r>
                        <a:rPr lang="en-US" sz="2800" baseline="0" dirty="0"/>
                        <a:t> tính cần có của nghề 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/>
                        <a:t>Đức tính</a:t>
                      </a:r>
                      <a:r>
                        <a:rPr lang="en-US" sz="2800" baseline="0" dirty="0"/>
                        <a:t> em đã có hoặc muốn có liên quan đến nghề 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Cách</a:t>
                      </a:r>
                      <a:r>
                        <a:rPr lang="en-US" sz="2800" baseline="0" dirty="0"/>
                        <a:t> thực hiện 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320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effectLst/>
                        </a:rPr>
                        <a:t>Có trách nhiệm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8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>
                          <a:effectLst/>
                        </a:rPr>
                        <a:t>Có trách nhiệm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8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>
                          <a:effectLst/>
                        </a:rPr>
                        <a:t>Hoàn thành các nhiệm vụ đúng thời hạn.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4735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effectLst/>
                        </a:rPr>
                        <a:t>Kỉ luật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8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effectLst/>
                        </a:rPr>
                        <a:t>Kỉ luật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8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dirty="0">
                          <a:effectLst/>
                        </a:rPr>
                        <a:t>Tuân thủ giờ giấc và những kế hoạch, nhiệm vụ đã đề ra.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473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>
                          <a:effectLst/>
                        </a:rPr>
                        <a:t>Có tinh thần đồng đội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8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dirty="0">
                          <a:effectLst/>
                        </a:rPr>
                        <a:t>Có tinh thần đồng đội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8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dirty="0">
                          <a:effectLst/>
                        </a:rPr>
                        <a:t>Tích cực, đoàn kết trong các hoạt động nhóm.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48346" y="72604"/>
            <a:ext cx="1169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iCiel Cadena" pitchFamily="50" charset="0"/>
              </a:rPr>
              <a:t>KẾ HOẠCH RÈN LUYỆN ĐỨC TÍNH CẦN CÓ CỦA NGHỀ CÔNG AN </a:t>
            </a:r>
          </a:p>
        </p:txBody>
      </p:sp>
    </p:spTree>
    <p:extLst>
      <p:ext uri="{BB962C8B-B14F-4D97-AF65-F5344CB8AC3E}">
        <p14:creationId xmlns:p14="http://schemas.microsoft.com/office/powerpoint/2010/main" val="237035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661313" y="91796"/>
            <a:ext cx="8871045" cy="566910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5284" y="1589643"/>
            <a:ext cx="6207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iCiel Cadena" pitchFamily="50" charset="0"/>
                <a:cs typeface="iCiel Gotham Ultra" pitchFamily="50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1288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6005" b="291"/>
          <a:stretch/>
        </p:blipFill>
        <p:spPr>
          <a:xfrm>
            <a:off x="1110" y="-15363"/>
            <a:ext cx="12219312" cy="68733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2595" y="2099588"/>
            <a:ext cx="1691081" cy="14235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9932" y="2965507"/>
            <a:ext cx="1458168" cy="1941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9107" y="2325734"/>
            <a:ext cx="1726033" cy="12795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9622" y="1355953"/>
            <a:ext cx="1348093" cy="18222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9599" y="719258"/>
            <a:ext cx="1764020" cy="10062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7875" y="3936999"/>
            <a:ext cx="2366107" cy="250712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510" y="4423247"/>
            <a:ext cx="1948290" cy="1926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6487" y="4180474"/>
            <a:ext cx="1317051" cy="191007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4978" y="2930585"/>
            <a:ext cx="1396005" cy="238957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9850" y="2690347"/>
            <a:ext cx="2743200" cy="324196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0956" y="4027520"/>
            <a:ext cx="2415312" cy="240710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9286" y="4065567"/>
            <a:ext cx="1978651" cy="155305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0202" y="4065567"/>
            <a:ext cx="2240217" cy="224528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681" y="2383441"/>
            <a:ext cx="484594" cy="518065"/>
          </a:xfrm>
          <a:prstGeom prst="rect">
            <a:avLst/>
          </a:prstGeom>
        </p:spPr>
      </p:pic>
      <p:pic>
        <p:nvPicPr>
          <p:cNvPr id="76" name="Picture 8" descr="GIF bird robin animation - animated GIF on GIFER"/>
          <p:cNvPicPr>
            <a:picLocks noChangeAspect="1" noChangeArrowheads="1" noCrop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490" y="-391766"/>
            <a:ext cx="1682119" cy="153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GIF bird robin animation - animated GIF on GIFER"/>
          <p:cNvPicPr>
            <a:picLocks noChangeAspect="1" noChangeArrowheads="1" noCrop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04" y="-60658"/>
            <a:ext cx="1682119" cy="153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82707" y="1112804"/>
            <a:ext cx="9243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endParaRPr lang="en-US" sz="6600" dirty="0">
              <a:solidFill>
                <a:prstClr val="white"/>
              </a:solidFill>
              <a:latin typeface="Bungee Inline" pitchFamily="2" charset="0"/>
            </a:endParaRPr>
          </a:p>
          <a:p>
            <a:pPr algn="ctr" defTabSz="914400"/>
            <a:r>
              <a:rPr lang="en-US" sz="6600" dirty="0">
                <a:solidFill>
                  <a:prstClr val="white"/>
                </a:solidFill>
                <a:latin typeface="Bungee Inline" pitchFamily="2" charset="0"/>
              </a:rPr>
              <a:t>VUI CHƠI BÃI BIỂN</a:t>
            </a:r>
          </a:p>
        </p:txBody>
      </p:sp>
    </p:spTree>
    <p:extLst>
      <p:ext uri="{BB962C8B-B14F-4D97-AF65-F5344CB8AC3E}">
        <p14:creationId xmlns:p14="http://schemas.microsoft.com/office/powerpoint/2010/main" val="997729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4.58333E-6 -2.59259E-6 C 0.00391 -0.00162 0.01355 -0.00463 0.01784 -0.00856 C 0.02123 -0.01157 0.02266 -0.01319 0.02618 -0.01481 L 0.03568 -0.01898 C 0.04701 -0.03935 0.03256 -0.01527 0.04284 -0.02754 C 0.04427 -0.02916 0.04506 -0.03194 0.04636 -0.03379 C 0.04753 -0.03541 0.04883 -0.0368 0.05 -0.03819 C 0.05417 -0.04953 0.0543 -0.04745 0.05586 -0.05717 C 0.05638 -0.05995 0.05664 -0.06273 0.05717 -0.06551 C 0.05664 -0.06921 0.0569 -0.07314 0.05586 -0.07615 C 0.05482 -0.07963 0.05065 -0.08148 0.04883 -0.0824 C 0.04323 -0.08171 0.0375 -0.08264 0.03217 -0.08032 C 0.02175 -0.07639 0.03217 -0.07291 0.02383 -0.07199 C 0.01276 -0.0706 0.00157 -0.0706 -0.0095 -0.0699 C -0.01185 -0.06713 -0.0151 -0.06551 -0.01666 -0.06134 C -0.01979 -0.05301 -0.01783 -0.05648 -0.02265 -0.05069 C -0.02304 -0.04791 -0.02369 -0.04514 -0.02382 -0.04236 C -0.02448 -0.02824 -0.02317 -0.01389 -0.025 -2.59259E-6 C -0.02539 0.00301 -0.02825 0.00255 -0.02981 0.00417 C -0.03216 0.00672 -0.0345 0.00973 -0.03685 0.01273 L -0.04049 0.0169 C -0.04218 0.02616 -0.04323 0.02755 -0.03932 0.04005 C -0.03867 0.04213 -0.03685 0.04144 -0.03567 0.04236 C -0.03177 0.04144 -0.02773 0.04167 -0.02382 0.04005 C -0.01992 0.03843 -0.01692 0.02709 -0.01549 0.02315 L -0.01067 0.01042 L -0.00716 0.00625 C -0.00677 0.00417 -0.00703 0.00116 -0.00599 -2.59259E-6 C -0.0039 -0.00254 -0.00104 -2.59259E-6 -4.58333E-6 -2.59259E-6 Z " pathEditMode="relative" ptsTypes="AAAAAAAAAAAAAAAAAAAAAAAAAAAAAA">
                                      <p:cBhvr>
                                        <p:cTn id="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0601" cy="9888569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6634" y="-638550"/>
            <a:ext cx="12595571" cy="11630607"/>
          </a:xfrm>
          <a:prstGeom prst="rect">
            <a:avLst/>
          </a:prstGeom>
        </p:spPr>
      </p:pic>
      <p:pic>
        <p:nvPicPr>
          <p:cNvPr id="36" name="CẤM BUÔN BÁN, CẤM REUP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9599" y="719258"/>
            <a:ext cx="1764020" cy="1006254"/>
          </a:xfrm>
          <a:prstGeom prst="rect">
            <a:avLst/>
          </a:prstGeom>
        </p:spPr>
      </p:pic>
      <p:pic>
        <p:nvPicPr>
          <p:cNvPr id="51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7875" y="3936999"/>
            <a:ext cx="2366107" cy="2507121"/>
          </a:xfrm>
          <a:prstGeom prst="rect">
            <a:avLst/>
          </a:prstGeom>
        </p:spPr>
      </p:pic>
      <p:pic>
        <p:nvPicPr>
          <p:cNvPr id="52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510" y="4423247"/>
            <a:ext cx="1948290" cy="1926642"/>
          </a:xfrm>
          <a:prstGeom prst="rect">
            <a:avLst/>
          </a:prstGeom>
        </p:spPr>
      </p:pic>
      <p:pic>
        <p:nvPicPr>
          <p:cNvPr id="53" name="CẤM BUÔN BÁN, CẤM REUP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719" y="4161013"/>
            <a:ext cx="1317051" cy="1846552"/>
          </a:xfrm>
          <a:prstGeom prst="rect">
            <a:avLst/>
          </a:prstGeom>
        </p:spPr>
      </p:pic>
      <p:pic>
        <p:nvPicPr>
          <p:cNvPr id="55" name="ĐC SHARE MIỄN PHÍ BỞI NK POWERSKILLS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9850" y="2690347"/>
            <a:ext cx="2743200" cy="3241964"/>
          </a:xfrm>
          <a:prstGeom prst="rect">
            <a:avLst/>
          </a:prstGeom>
        </p:spPr>
      </p:pic>
      <p:pic>
        <p:nvPicPr>
          <p:cNvPr id="56" name="CẤM BUÔN BÁN, CẤM REUP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0956" y="4027520"/>
            <a:ext cx="2415312" cy="2407108"/>
          </a:xfrm>
          <a:prstGeom prst="rect">
            <a:avLst/>
          </a:prstGeom>
        </p:spPr>
      </p:pic>
      <p:pic>
        <p:nvPicPr>
          <p:cNvPr id="57" name="Vào http://fb.com/nkpowerskills tải game miễn phí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9286" y="4065567"/>
            <a:ext cx="1978651" cy="1553059"/>
          </a:xfrm>
          <a:prstGeom prst="rect">
            <a:avLst/>
          </a:prstGeom>
        </p:spPr>
      </p:pic>
      <p:pic>
        <p:nvPicPr>
          <p:cNvPr id="58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0202" y="4065567"/>
            <a:ext cx="2240217" cy="2245289"/>
          </a:xfrm>
          <a:prstGeom prst="rect">
            <a:avLst/>
          </a:prstGeom>
        </p:spPr>
      </p:pic>
      <p:pic>
        <p:nvPicPr>
          <p:cNvPr id="59" name="CẤM BUÔN BÁN, CẤM REUP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681" y="2383441"/>
            <a:ext cx="484594" cy="518065"/>
          </a:xfrm>
          <a:prstGeom prst="rect">
            <a:avLst/>
          </a:prstGeom>
        </p:spPr>
      </p:pic>
      <p:pic>
        <p:nvPicPr>
          <p:cNvPr id="70" name="Vào http://fb.com/nkpowerskills tải game miễn phí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/>
          <a:srcRect l="3063" t="3063" r="1904" b="3776"/>
          <a:stretch/>
        </p:blipFill>
        <p:spPr>
          <a:xfrm>
            <a:off x="382877" y="75965"/>
            <a:ext cx="957372" cy="938515"/>
          </a:xfrm>
          <a:prstGeom prst="rect">
            <a:avLst/>
          </a:prstGeom>
        </p:spPr>
      </p:pic>
      <p:pic>
        <p:nvPicPr>
          <p:cNvPr id="72" name="CẤM BUÔN BÁN, CẤM REUP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01343" y="75965"/>
            <a:ext cx="1012348" cy="1012348"/>
          </a:xfrm>
          <a:prstGeom prst="rect">
            <a:avLst/>
          </a:prstGeom>
        </p:spPr>
      </p:pic>
      <p:pic>
        <p:nvPicPr>
          <p:cNvPr id="73" name="Vào http://fb.com/nkpowerskills tải game miễn phí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74785" y="75965"/>
            <a:ext cx="1012348" cy="1012348"/>
          </a:xfrm>
          <a:prstGeom prst="rect">
            <a:avLst/>
          </a:prstGeom>
        </p:spPr>
      </p:pic>
      <p:pic>
        <p:nvPicPr>
          <p:cNvPr id="76" name="CẤM BUÔN BÁN, CẤM REUP" descr="GIF bird robin animation - animated GIF on GIFER"/>
          <p:cNvPicPr>
            <a:picLocks noChangeAspect="1" noChangeArrowheads="1" noCrop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490" y="-391766"/>
            <a:ext cx="1682119" cy="153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Vào http://fb.com/nkpowerskills tải game miễn phí" descr="GIF bird robin animation - animated GIF on GIFER"/>
          <p:cNvPicPr>
            <a:picLocks noChangeAspect="1" noChangeArrowheads="1" noCrop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919" y="448631"/>
            <a:ext cx="1682119" cy="153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21" action="ppaction://hlinksldjump"/>
          </p:cNvPr>
          <p:cNvSpPr/>
          <p:nvPr/>
        </p:nvSpPr>
        <p:spPr>
          <a:xfrm>
            <a:off x="10643959" y="35655"/>
            <a:ext cx="1207657" cy="54714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98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4.58333E-6 -2.59259E-6 C 0.00391 -0.00162 0.01355 -0.00463 0.01784 -0.00856 C 0.02123 -0.01157 0.02266 -0.01319 0.02618 -0.01481 L 0.03568 -0.01898 C 0.04701 -0.03935 0.03256 -0.01527 0.04284 -0.02754 C 0.04427 -0.02916 0.04506 -0.03194 0.04636 -0.03379 C 0.04753 -0.03541 0.04883 -0.0368 0.05 -0.03819 C 0.05417 -0.04953 0.0543 -0.04745 0.05586 -0.05717 C 0.05638 -0.05995 0.05664 -0.06273 0.05717 -0.06551 C 0.05664 -0.06921 0.0569 -0.07314 0.05586 -0.07615 C 0.05482 -0.07963 0.05065 -0.08148 0.04883 -0.0824 C 0.04323 -0.08171 0.0375 -0.08264 0.03217 -0.08032 C 0.02175 -0.07639 0.03217 -0.07291 0.02383 -0.07199 C 0.01276 -0.0706 0.00157 -0.0706 -0.0095 -0.0699 C -0.01185 -0.06713 -0.0151 -0.06551 -0.01666 -0.06134 C -0.01979 -0.05301 -0.01783 -0.05648 -0.02265 -0.05069 C -0.02304 -0.04791 -0.02369 -0.04514 -0.02382 -0.04236 C -0.02448 -0.02824 -0.02317 -0.01389 -0.025 -2.59259E-6 C -0.02539 0.00301 -0.02825 0.00255 -0.02981 0.00417 C -0.03216 0.00672 -0.0345 0.00973 -0.03685 0.01273 L -0.04049 0.0169 C -0.04218 0.02616 -0.04323 0.02755 -0.03932 0.04005 C -0.03867 0.04213 -0.03685 0.04144 -0.03567 0.04236 C -0.03177 0.04144 -0.02773 0.04167 -0.02382 0.04005 C -0.01992 0.03843 -0.01692 0.02709 -0.01549 0.02315 L -0.01067 0.01042 L -0.00716 0.00625 C -0.00677 0.00417 -0.00703 0.00116 -0.00599 -2.59259E-6 C -0.0039 -0.00254 -0.00104 -2.59259E-6 -4.58333E-6 -2.59259E-6 Z " pathEditMode="relative" ptsTypes="AAAAAAAAAAAAAAAAAAAAAAAAAAAAAA">
                                      <p:cBhvr>
                                        <p:cTn id="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-4.81481E-6 C -0.00234 -0.00556 -0.00417 -0.01227 -0.00716 -0.0169 C -0.00833 -0.01898 -0.01029 -0.01829 -0.01198 -0.01898 C -0.01432 -0.02037 -0.01693 -0.02106 -0.01901 -0.02338 C -0.03464 -0.03912 -0.02044 -0.02593 -0.03451 -0.03588 C -0.04492 -0.04352 -0.03425 -0.03681 -0.04284 -0.04444 C -0.04453 -0.04583 -0.05 -0.04954 -0.05234 -0.05069 C -0.05391 -0.05162 -0.0556 -0.05231 -0.05716 -0.05301 C -0.06146 -0.05741 -0.06341 -0.05995 -0.06784 -0.06343 C -0.06979 -0.06505 -0.07188 -0.0662 -0.07383 -0.06782 C -0.07539 -0.06898 -0.07682 -0.07106 -0.07852 -0.07199 C -0.08125 -0.07338 -0.08412 -0.07338 -0.08685 -0.07407 C -0.09701 -0.08009 -0.09154 -0.07778 -0.10352 -0.08032 C -0.10508 -0.08194 -0.10664 -0.08333 -0.10833 -0.08472 C -0.11276 -0.08796 -0.12031 -0.08958 -0.12383 -0.09097 C -0.12695 -0.09236 -0.13333 -0.09514 -0.13333 -0.09514 C -0.14557 -0.09444 -0.15794 -0.09491 -0.17018 -0.09306 C -0.17227 -0.09282 -0.17409 -0.09028 -0.17617 -0.08889 C -0.18086 -0.08588 -0.18073 -0.08657 -0.18685 -0.08472 C -0.18802 -0.08403 -0.18932 -0.08333 -0.19037 -0.08264 C -0.19206 -0.08125 -0.19349 -0.07917 -0.19518 -0.07824 C -0.19753 -0.07708 -0.2 -0.07685 -0.20234 -0.07616 C -0.2043 -0.07477 -0.20625 -0.07315 -0.20833 -0.07199 C -0.21107 -0.07037 -0.2138 -0.06921 -0.21667 -0.06782 C -0.22305 -0.06412 -0.22956 -0.06042 -0.23568 -0.05509 C -0.23776 -0.05324 -0.23958 -0.05046 -0.24167 -0.04861 C -0.24349 -0.04699 -0.2457 -0.0463 -0.24753 -0.04444 C -0.25833 -0.0338 -0.24727 -0.0412 -0.25586 -0.03588 C -0.2582 -0.0331 -0.26042 -0.02986 -0.26302 -0.02755 C -0.26458 -0.02616 -0.26628 -0.025 -0.26784 -0.02338 C -0.27109 -0.01944 -0.27396 -0.01458 -0.27734 -0.01065 C -0.27852 -0.00926 -0.27982 -0.00787 -0.28086 -0.00625 C -0.28216 -0.0044 -0.28333 -0.00231 -0.28451 -4.81481E-6 C -0.28542 0.00185 -0.28581 0.00463 -0.28685 0.00625 C -0.28893 0.00972 -0.29401 0.01481 -0.29401 0.01481 C -0.29479 0.0169 -0.2957 0.01875 -0.29635 0.02106 C -0.2974 0.02523 -0.30117 0.03449 -0.2987 0.0338 C -0.29635 0.0331 -0.29401 0.03264 -0.29154 0.03171 C -0.28789 0.03032 -0.28672 0.02963 -0.2832 0.02755 C -0.27734 0.01713 -0.28216 0.02477 -0.27617 0.0169 C -0.27292 0.01273 -0.26875 0.01019 -0.26654 0.00417 C -0.26576 0.00208 -0.2651 -0.00023 -0.26419 -0.00208 C -0.25938 -0.01181 -0.25755 -0.01435 -0.25234 -0.02106 C -0.25117 -0.02269 -0.25 -0.02407 -0.2487 -0.02546 C -0.24675 -0.02755 -0.24466 -0.02917 -0.24284 -0.03171 C -0.24141 -0.03356 -0.24063 -0.03634 -0.23919 -0.03819 C -0.23776 -0.04005 -0.23594 -0.04074 -0.23451 -0.04236 C -0.2332 -0.04352 -0.23216 -0.04537 -0.23086 -0.04653 C -0.22982 -0.04745 -0.22839 -0.04769 -0.22734 -0.04861 C -0.21354 -0.06204 -0.22292 -0.05741 -0.21185 -0.06134 C -0.21029 -0.06273 -0.20872 -0.06458 -0.20703 -0.06551 C -0.20234 -0.06875 -0.19453 -0.06898 -0.19037 -0.06991 L -0.17018 -0.07407 C -0.15195 -0.07338 -0.13372 -0.07361 -0.1155 -0.07199 C -0.11068 -0.07153 -0.10586 -0.06921 -0.10117 -0.06782 C -0.07292 -0.0588 -0.12096 -0.07338 -0.08802 -0.06343 C -0.08451 -0.05856 -0.0806 -0.0544 -0.07734 -0.04861 C -0.07526 -0.04491 -0.07318 -0.04028 -0.07018 -0.03819 C -0.06875 -0.03704 -0.06706 -0.03681 -0.0655 -0.03588 C -0.06341 -0.03472 -0.06146 -0.0331 -0.05951 -0.03171 C -0.05833 -0.03102 -0.05703 -0.03079 -0.05599 -0.02963 C -0.05339 -0.02708 -0.0513 -0.02338 -0.04883 -0.02106 C -0.04557 -0.01829 -0.04219 -0.0162 -0.03932 -0.01273 C -0.03685 -0.00995 -0.03412 -0.00787 -0.03216 -0.00417 C -0.02995 -0.00046 -0.02787 0.00417 -0.025 0.00625 C -0.02344 0.00741 -0.02188 0.00787 -0.02018 0.00856 C -0.01914 0.00995 -0.01367 0.01759 -0.01198 0.01898 C -0.01081 0.02014 -0.00951 0.02014 -0.00833 0.02106 C -0.00703 0.02222 -0.00599 0.02407 -0.00482 0.02546 C -0.00065 0.02963 -0.00039 0.0294 0.00352 0.03171 C 0.00469 0.03102 0.00677 0.03171 0.00716 0.02963 C 0.00781 0.025 0.0043 0.0081 0.00352 0.00417 C 0.00221 -0.00278 0.00052 0.00069 -2.91667E-6 -4.81481E-6 Z " pathEditMode="relative" ptsTypes="AAAAAAAAAAAAAAAAAAAAAAAAAAAAAAAAAAAAAAAAAAAAAAAAAAAAAAAAAAAAAAAAAAAAAAAAAA">
                                      <p:cBhvr>
                                        <p:cTn id="7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661313" y="91796"/>
            <a:ext cx="8871045" cy="566910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5284" y="1589643"/>
            <a:ext cx="6207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iCiel Cadena" pitchFamily="50" charset="0"/>
                <a:cs typeface="iCiel Gotham Ultra" pitchFamily="50" charset="0"/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1110" y="-15363"/>
            <a:ext cx="12219312" cy="6873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9107" y="2325734"/>
            <a:ext cx="1726033" cy="12795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9599" y="719258"/>
            <a:ext cx="1764020" cy="1006254"/>
          </a:xfrm>
          <a:prstGeom prst="rect">
            <a:avLst/>
          </a:prstGeom>
        </p:spPr>
      </p:pic>
      <p:pic>
        <p:nvPicPr>
          <p:cNvPr id="76" name="Picture 8" descr="GIF bird robin animation - animated GIF on GIFER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490" y="-391766"/>
            <a:ext cx="1682119" cy="153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GIF bird robin animation - animated GIF on GIFER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04" y="-60658"/>
            <a:ext cx="1682119" cy="153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iCiel Cadena" pitchFamily="50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white"/>
                </a:solidFill>
                <a:latin typeface="iCiel Cadena" pitchFamily="50" charset="0"/>
              </a:rPr>
              <a:t>Câu hỏi 1 : Muốn trở thành giáo viên em cần rèn luyện đức tính nào sau đây?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529199" y="5186031"/>
            <a:ext cx="4864516" cy="7813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  <a:latin typeface="iCiel Cadena" pitchFamily="50" charset="0"/>
              </a:rPr>
              <a:t>Chăm chỉ, kiên nhẫn, trách nhiệm.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  <a:latin typeface="iCiel Cadena" pitchFamily="50" charset="0"/>
              </a:rPr>
              <a:t>Trách nhiệm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529198" y="4213819"/>
            <a:ext cx="4864517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  <a:latin typeface="iCiel Cadena" pitchFamily="50" charset="0"/>
              </a:rPr>
              <a:t>Kiên nhẫn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  <a:latin typeface="iCiel Cadena" pitchFamily="50" charset="0"/>
              </a:rPr>
              <a:t>Chăm chỉ</a:t>
            </a:r>
          </a:p>
        </p:txBody>
      </p:sp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71419" y="37429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093906" y="507741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1304" y="1052755"/>
            <a:ext cx="4133276" cy="413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694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4.58333E-6 -2.59259E-6 C 0.00391 -0.00162 0.01355 -0.00463 0.01784 -0.00856 C 0.02123 -0.01157 0.02266 -0.01319 0.02618 -0.01481 L 0.03568 -0.01898 C 0.04701 -0.03935 0.03256 -0.01527 0.04284 -0.02754 C 0.04427 -0.02916 0.04506 -0.03194 0.04636 -0.03379 C 0.04753 -0.03541 0.04883 -0.0368 0.05 -0.03819 C 0.05417 -0.04953 0.0543 -0.04745 0.05586 -0.05717 C 0.05638 -0.05995 0.05664 -0.06273 0.05717 -0.06551 C 0.05664 -0.06921 0.0569 -0.07314 0.05586 -0.07615 C 0.05482 -0.07963 0.05065 -0.08148 0.04883 -0.0824 C 0.04323 -0.08171 0.0375 -0.08264 0.03217 -0.08032 C 0.02175 -0.07639 0.03217 -0.07291 0.02383 -0.07199 C 0.01276 -0.0706 0.00157 -0.0706 -0.0095 -0.0699 C -0.01185 -0.06713 -0.0151 -0.06551 -0.01666 -0.06134 C -0.01979 -0.05301 -0.01783 -0.05648 -0.02265 -0.05069 C -0.02304 -0.04791 -0.02369 -0.04514 -0.02382 -0.04236 C -0.02448 -0.02824 -0.02317 -0.01389 -0.025 -2.59259E-6 C -0.02539 0.00301 -0.02825 0.00255 -0.02981 0.00417 C -0.03216 0.00672 -0.0345 0.00973 -0.03685 0.01273 L -0.04049 0.0169 C -0.04218 0.02616 -0.04323 0.02755 -0.03932 0.04005 C -0.03867 0.04213 -0.03685 0.04144 -0.03567 0.04236 C -0.03177 0.04144 -0.02773 0.04167 -0.02382 0.04005 C -0.01992 0.03843 -0.01692 0.02709 -0.01549 0.02315 L -0.01067 0.01042 L -0.00716 0.00625 C -0.00677 0.00417 -0.00703 0.00116 -0.00599 -2.59259E-6 C -0.0039 -0.00254 -0.00104 -2.59259E-6 -4.58333E-6 -2.59259E-6 Z " pathEditMode="relative" ptsTypes="AAAAAAAAAAAAAAAAAAAAAAAAAAAAAA">
                                      <p:cBhvr>
                                        <p:cTn id="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1110" y="-15363"/>
            <a:ext cx="12219312" cy="6873363"/>
          </a:xfrm>
          <a:prstGeom prst="rect">
            <a:avLst/>
          </a:prstGeom>
        </p:spPr>
      </p:pic>
      <p:pic>
        <p:nvPicPr>
          <p:cNvPr id="76" name="Picture 8" descr="GIF bird robin animation - animated GIF on GIFER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490" y="-391766"/>
            <a:ext cx="1682119" cy="153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GIF bird robin animation - animated GIF on GIFER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6" y="116234"/>
            <a:ext cx="1682119" cy="153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GIF bird robin animation - animated GIF on GIFER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919" y="0"/>
            <a:ext cx="1682119" cy="153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iCiel Cadena" pitchFamily="50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schemeClr val="bg1"/>
                </a:solidFill>
                <a:latin typeface="iCiel Cadena" pitchFamily="50" charset="0"/>
              </a:rPr>
              <a:t>Câu hỏi 2: Bản kế hoạch rèn luyện </a:t>
            </a:r>
            <a:r>
              <a:rPr lang="en-US" sz="2800" dirty="0">
                <a:solidFill>
                  <a:schemeClr val="bg1"/>
                </a:solidFill>
                <a:latin typeface="iCiel Cadena"/>
              </a:rPr>
              <a:t>đức tính cần có phù hợp với nghề em yêu thích, có mấy cột ?</a:t>
            </a:r>
            <a:endParaRPr lang="en-US" sz="2800" dirty="0">
              <a:solidFill>
                <a:prstClr val="white"/>
              </a:solidFill>
              <a:latin typeface="iCiel Cadena" pitchFamily="50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  <a:latin typeface="iCiel Cadena" pitchFamily="50" charset="0"/>
              </a:rPr>
              <a:t>3 cột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  <a:latin typeface="iCiel Cadena" pitchFamily="50" charset="0"/>
              </a:rPr>
              <a:t>2 cột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  <a:latin typeface="iCiel Cadena" pitchFamily="50" charset="0"/>
              </a:rPr>
              <a:t>4 cột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  <a:latin typeface="iCiel Cadena" pitchFamily="50" charset="0"/>
              </a:rPr>
              <a:t>1 cột</a:t>
            </a:r>
          </a:p>
        </p:txBody>
      </p:sp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9876" y="1297667"/>
            <a:ext cx="3806119" cy="380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967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6005" b="291"/>
          <a:stretch/>
        </p:blipFill>
        <p:spPr>
          <a:xfrm>
            <a:off x="1110" y="-15363"/>
            <a:ext cx="12219312" cy="6873363"/>
          </a:xfrm>
          <a:prstGeom prst="rect">
            <a:avLst/>
          </a:prstGeom>
        </p:spPr>
      </p:pic>
      <p:pic>
        <p:nvPicPr>
          <p:cNvPr id="76" name="Picture 8" descr="GIF bird robin animation - animated GIF on GIFER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490" y="-391766"/>
            <a:ext cx="1682119" cy="153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GIF bird robin animation - animated GIF on GIFER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6" y="116234"/>
            <a:ext cx="1682119" cy="153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GIF bird robin animation - animated GIF on GIFER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919" y="0"/>
            <a:ext cx="1682119" cy="153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  <a:latin typeface="iCiel Cadena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white"/>
                </a:solidFill>
                <a:latin typeface="iCiel Cadena" pitchFamily="50" charset="0"/>
              </a:rPr>
              <a:t>Câu hỏi 3: Những đức tính nào sau đây em cần rèn luyện để phát triển nghề nghiệp em yêu thích?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8352" y="52924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  <a:latin typeface="iCiel Cadena" pitchFamily="50" charset="0"/>
              </a:rPr>
              <a:t>Tất cả đức tính trên.</a:t>
            </a: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  <a:latin typeface="iCiel Cadena" pitchFamily="50" charset="0"/>
              </a:rPr>
              <a:t>Đoàn kết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15516" y="410769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  <a:latin typeface="iCiel Cadena" pitchFamily="50" charset="0"/>
              </a:rPr>
              <a:t>Trung thực, trách nhiệm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>
                <a:solidFill>
                  <a:prstClr val="white"/>
                </a:solidFill>
                <a:latin typeface="iCiel Cadena" pitchFamily="50" charset="0"/>
              </a:rPr>
              <a:t>Yêu nước, chăm chỉ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7373" y="38440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6901" y="563847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2562" y="1230040"/>
            <a:ext cx="3878691" cy="387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186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30" y="663389"/>
            <a:ext cx="8287656" cy="36163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72114" y="1625619"/>
            <a:ext cx="3730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iCiel Cadena" pitchFamily="50" charset="0"/>
              </a:rPr>
              <a:t>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192270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647" y="0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66" y="347662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9566593" y="31158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002507" y="136478"/>
            <a:ext cx="5909481" cy="966231"/>
            <a:chOff x="3002507" y="136478"/>
            <a:chExt cx="5909481" cy="966231"/>
          </a:xfrm>
        </p:grpSpPr>
        <p:sp>
          <p:nvSpPr>
            <p:cNvPr id="17" name="Rounded Rectangle 16"/>
            <p:cNvSpPr/>
            <p:nvPr/>
          </p:nvSpPr>
          <p:spPr>
            <a:xfrm>
              <a:off x="3002507" y="136478"/>
              <a:ext cx="5909481" cy="966231"/>
            </a:xfrm>
            <a:prstGeom prst="roundRect">
              <a:avLst>
                <a:gd name="adj" fmla="val 50000"/>
              </a:avLst>
            </a:prstGeom>
            <a:solidFill>
              <a:srgbClr val="FFE7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文本框 13"/>
            <p:cNvSpPr txBox="1"/>
            <p:nvPr/>
          </p:nvSpPr>
          <p:spPr>
            <a:xfrm>
              <a:off x="3352769" y="173776"/>
              <a:ext cx="50770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0000"/>
                  </a:solidFill>
                  <a:latin typeface="iCiel Soup of Justice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TRÒ CHƠI GIẢI CÂU ĐỐ </a:t>
              </a:r>
              <a:endParaRPr lang="zh-CN" altLang="en-US" sz="4000" dirty="0">
                <a:solidFill>
                  <a:srgbClr val="FF0000"/>
                </a:solidFill>
                <a:latin typeface="iCiel Soup of Justice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4" y="1468477"/>
            <a:ext cx="5431979" cy="38631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8804" y="1927266"/>
            <a:ext cx="42906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B050"/>
                </a:solidFill>
              </a:rPr>
              <a:t>Ai là người đến lớp</a:t>
            </a:r>
            <a:br>
              <a:rPr lang="vi-VN" sz="3200" dirty="0">
                <a:solidFill>
                  <a:srgbClr val="00B050"/>
                </a:solidFill>
              </a:rPr>
            </a:br>
            <a:r>
              <a:rPr lang="vi-VN" sz="3200" dirty="0">
                <a:solidFill>
                  <a:srgbClr val="00B050"/>
                </a:solidFill>
              </a:rPr>
              <a:t>Chăm chỉ sớm chiều</a:t>
            </a:r>
            <a:br>
              <a:rPr lang="vi-VN" sz="3200" dirty="0">
                <a:solidFill>
                  <a:srgbClr val="00B050"/>
                </a:solidFill>
              </a:rPr>
            </a:br>
            <a:r>
              <a:rPr lang="vi-VN" sz="3200" dirty="0">
                <a:solidFill>
                  <a:srgbClr val="00B050"/>
                </a:solidFill>
              </a:rPr>
              <a:t>Dạy bảo mọi điều</a:t>
            </a:r>
            <a:br>
              <a:rPr lang="vi-VN" sz="3200" dirty="0">
                <a:solidFill>
                  <a:srgbClr val="00B050"/>
                </a:solidFill>
              </a:rPr>
            </a:br>
            <a:r>
              <a:rPr lang="vi-VN" sz="3200" dirty="0">
                <a:solidFill>
                  <a:srgbClr val="00B050"/>
                </a:solidFill>
              </a:rPr>
              <a:t>Cho con khôn lớn?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21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924" y="1617785"/>
            <a:ext cx="5431979" cy="36693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989424" y="1981190"/>
            <a:ext cx="4290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2138310" y="4065557"/>
            <a:ext cx="2813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Giáo viên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200444" y="2018543"/>
            <a:ext cx="48924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Ai mặc áo trắng</a:t>
            </a:r>
            <a:br>
              <a:rPr lang="en-US" sz="3200" dirty="0">
                <a:solidFill>
                  <a:srgbClr val="00B050"/>
                </a:solidFill>
              </a:rPr>
            </a:br>
            <a:r>
              <a:rPr lang="en-US" sz="3200" dirty="0">
                <a:solidFill>
                  <a:srgbClr val="00B050"/>
                </a:solidFill>
              </a:rPr>
              <a:t>Có chữ thập xinh</a:t>
            </a:r>
            <a:br>
              <a:rPr lang="en-US" sz="3200" dirty="0">
                <a:solidFill>
                  <a:srgbClr val="00B050"/>
                </a:solidFill>
              </a:rPr>
            </a:br>
            <a:r>
              <a:rPr lang="en-US" sz="3200" dirty="0">
                <a:solidFill>
                  <a:srgbClr val="00B050"/>
                </a:solidFill>
              </a:rPr>
              <a:t>Tiêm thuốc chúng mình</a:t>
            </a:r>
            <a:br>
              <a:rPr lang="en-US" sz="3200" dirty="0">
                <a:solidFill>
                  <a:srgbClr val="00B050"/>
                </a:solidFill>
              </a:rPr>
            </a:br>
            <a:r>
              <a:rPr lang="en-US" sz="3200" dirty="0">
                <a:solidFill>
                  <a:srgbClr val="00B050"/>
                </a:solidFill>
              </a:rPr>
              <a:t>Sẽ mau lành bệnh?</a:t>
            </a:r>
          </a:p>
          <a:p>
            <a:pPr algn="ctr"/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8575087" y="4088995"/>
            <a:ext cx="2813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Bác sĩ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100000" l="557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30" y="5029412"/>
            <a:ext cx="2665953" cy="199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00" b="89000" l="10000" r="90000">
                        <a14:foregroundMark x1="50000" y1="7600" x2="50000" y2="7600"/>
                        <a14:foregroundMark x1="50000" y1="7600" x2="50000" y2="7600"/>
                        <a14:foregroundMark x1="49800" y1="7000" x2="49800" y2="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537" y="4947709"/>
            <a:ext cx="2846292" cy="215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40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647" y="0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66" y="347662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9566593" y="31158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002507" y="136478"/>
            <a:ext cx="5909481" cy="966231"/>
          </a:xfrm>
          <a:prstGeom prst="roundRect">
            <a:avLst>
              <a:gd name="adj" fmla="val 50000"/>
            </a:avLst>
          </a:prstGeom>
          <a:solidFill>
            <a:srgbClr val="FFE7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文本框 13"/>
          <p:cNvSpPr txBox="1"/>
          <p:nvPr/>
        </p:nvSpPr>
        <p:spPr>
          <a:xfrm>
            <a:off x="3352769" y="173776"/>
            <a:ext cx="5077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iCiel Soup of Justice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TRÒ CHƠI GIẢI CÂU ĐỐ </a:t>
            </a:r>
            <a:endParaRPr lang="zh-CN" altLang="en-US" sz="4000" dirty="0">
              <a:solidFill>
                <a:srgbClr val="FF0000"/>
              </a:solidFill>
              <a:latin typeface="iCiel Soup of Justice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3" y="1573086"/>
            <a:ext cx="5431979" cy="3863173"/>
          </a:xfrm>
          <a:prstGeom prst="rect">
            <a:avLst/>
          </a:prstGeom>
        </p:spPr>
      </p:pic>
      <p:pic>
        <p:nvPicPr>
          <p:cNvPr id="21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203" y="1722394"/>
            <a:ext cx="5431979" cy="366931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999703" y="2085799"/>
            <a:ext cx="4290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61180" y="4355837"/>
            <a:ext cx="4499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Cảnh sát giao thông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258500" y="2134655"/>
            <a:ext cx="48924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</a:rPr>
              <a:t>Ai người đo vải</a:t>
            </a:r>
            <a:br>
              <a:rPr lang="vi-VN" sz="3200" dirty="0">
                <a:solidFill>
                  <a:srgbClr val="00B050"/>
                </a:solidFill>
              </a:rPr>
            </a:br>
            <a:r>
              <a:rPr lang="vi-VN" sz="3200" dirty="0">
                <a:solidFill>
                  <a:srgbClr val="00B050"/>
                </a:solidFill>
              </a:rPr>
              <a:t>Rồi lại cắt may</a:t>
            </a:r>
            <a:br>
              <a:rPr lang="vi-VN" sz="3200" dirty="0">
                <a:solidFill>
                  <a:srgbClr val="00B050"/>
                </a:solidFill>
              </a:rPr>
            </a:br>
            <a:r>
              <a:rPr lang="vi-VN" sz="3200" dirty="0">
                <a:solidFill>
                  <a:srgbClr val="00B050"/>
                </a:solidFill>
              </a:rPr>
              <a:t>Áo quần mới, đẹp</a:t>
            </a:r>
            <a:br>
              <a:rPr lang="vi-VN" sz="3200" dirty="0">
                <a:solidFill>
                  <a:srgbClr val="00B050"/>
                </a:solidFill>
              </a:rPr>
            </a:br>
            <a:r>
              <a:rPr lang="vi-VN" sz="3200" dirty="0">
                <a:solidFill>
                  <a:srgbClr val="00B050"/>
                </a:solidFill>
              </a:rPr>
              <a:t>Nhờ bàn tay ai?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75087" y="4088995"/>
            <a:ext cx="2813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Thợ may</a:t>
            </a:r>
          </a:p>
        </p:txBody>
      </p:sp>
      <p:sp>
        <p:nvSpPr>
          <p:cNvPr id="3" name="Rectangle 2"/>
          <p:cNvSpPr/>
          <p:nvPr/>
        </p:nvSpPr>
        <p:spPr>
          <a:xfrm>
            <a:off x="1161180" y="1906580"/>
            <a:ext cx="47946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</a:rPr>
              <a:t>Chú mặc áo vàng</a:t>
            </a:r>
            <a:br>
              <a:rPr lang="vi-VN" sz="3200" dirty="0">
                <a:solidFill>
                  <a:srgbClr val="00B050"/>
                </a:solidFill>
              </a:rPr>
            </a:br>
            <a:r>
              <a:rPr lang="vi-VN" sz="3200" dirty="0">
                <a:solidFill>
                  <a:srgbClr val="00B050"/>
                </a:solidFill>
              </a:rPr>
              <a:t>Đứng ở ngã ba</a:t>
            </a:r>
            <a:br>
              <a:rPr lang="vi-VN" sz="3200" dirty="0">
                <a:solidFill>
                  <a:srgbClr val="00B050"/>
                </a:solidFill>
              </a:rPr>
            </a:br>
            <a:r>
              <a:rPr lang="vi-VN" sz="3200" dirty="0">
                <a:solidFill>
                  <a:srgbClr val="00B050"/>
                </a:solidFill>
              </a:rPr>
              <a:t>Trên mọi đường phố</a:t>
            </a:r>
            <a:br>
              <a:rPr lang="vi-VN" sz="3200" dirty="0">
                <a:solidFill>
                  <a:srgbClr val="00B050"/>
                </a:solidFill>
              </a:rPr>
            </a:br>
            <a:r>
              <a:rPr lang="vi-VN" sz="3200" dirty="0">
                <a:solidFill>
                  <a:srgbClr val="00B050"/>
                </a:solidFill>
              </a:rPr>
              <a:t>Chỉ lối xe đi</a:t>
            </a:r>
            <a:br>
              <a:rPr lang="vi-VN" sz="3200" dirty="0">
                <a:solidFill>
                  <a:srgbClr val="00B050"/>
                </a:solidFill>
              </a:rPr>
            </a:br>
            <a:r>
              <a:rPr lang="vi-VN" sz="3200" dirty="0">
                <a:solidFill>
                  <a:srgbClr val="00B050"/>
                </a:solidFill>
              </a:rPr>
              <a:t>Nghề gì thế nhỉ?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92" b="93436" l="9899" r="89989">
                        <a14:foregroundMark x1="47244" y1="27235" x2="47244" y2="27235"/>
                        <a14:foregroundMark x1="47244" y1="27235" x2="47244" y2="27235"/>
                        <a14:foregroundMark x1="47694" y1="25838" x2="47694" y2="25838"/>
                        <a14:foregroundMark x1="49044" y1="23324" x2="49044" y2="23324"/>
                        <a14:foregroundMark x1="49044" y1="23324" x2="49044" y2="23324"/>
                        <a14:foregroundMark x1="49044" y1="23324" x2="49044" y2="23324"/>
                        <a14:foregroundMark x1="45669" y1="23324" x2="45669" y2="23324"/>
                        <a14:foregroundMark x1="44994" y1="23324" x2="44994" y2="23324"/>
                        <a14:foregroundMark x1="44094" y1="23603" x2="44094" y2="23603"/>
                        <a14:foregroundMark x1="42970" y1="24581" x2="42970" y2="24581"/>
                        <a14:foregroundMark x1="42295" y1="27933" x2="42295" y2="28911"/>
                        <a14:foregroundMark x1="42295" y1="29609" x2="42295" y2="29609"/>
                        <a14:foregroundMark x1="49494" y1="31844" x2="49494" y2="31844"/>
                        <a14:foregroundMark x1="49494" y1="31844" x2="49494" y2="31844"/>
                        <a14:foregroundMark x1="53093" y1="28352" x2="53993" y2="27793"/>
                        <a14:foregroundMark x1="55681" y1="25698" x2="55681" y2="25698"/>
                        <a14:foregroundMark x1="55681" y1="23883" x2="55681" y2="23883"/>
                        <a14:foregroundMark x1="55681" y1="23184" x2="55681" y2="23184"/>
                        <a14:foregroundMark x1="55118" y1="23324" x2="52868" y2="25000"/>
                        <a14:foregroundMark x1="52868" y1="25000" x2="52868" y2="25000"/>
                        <a14:foregroundMark x1="52868" y1="25000" x2="52868" y2="25000"/>
                        <a14:foregroundMark x1="51069" y1="26397" x2="50394" y2="27095"/>
                        <a14:foregroundMark x1="48594" y1="27095" x2="47919" y2="27235"/>
                        <a14:foregroundMark x1="46344" y1="25838" x2="46344" y2="25838"/>
                        <a14:foregroundMark x1="45444" y1="24581" x2="45444" y2="24581"/>
                        <a14:foregroundMark x1="42745" y1="22207" x2="42070" y2="22626"/>
                        <a14:foregroundMark x1="42070" y1="22626" x2="42070" y2="22626"/>
                        <a14:foregroundMark x1="42070" y1="22626" x2="42070" y2="24581"/>
                        <a14:foregroundMark x1="43870" y1="26816" x2="44319" y2="28212"/>
                        <a14:foregroundMark x1="45444" y1="29330" x2="45444" y2="29330"/>
                        <a14:foregroundMark x1="46119" y1="29609" x2="47244" y2="30307"/>
                        <a14:foregroundMark x1="48144" y1="30028" x2="49719" y2="31006"/>
                        <a14:foregroundMark x1="51969" y1="39665" x2="51969" y2="39665"/>
                        <a14:foregroundMark x1="51969" y1="39665" x2="51969" y2="39665"/>
                        <a14:foregroundMark x1="51969" y1="39665" x2="52643" y2="41061"/>
                        <a14:foregroundMark x1="53768" y1="41480" x2="53768" y2="41480"/>
                        <a14:foregroundMark x1="30034" y1="34218" x2="30034" y2="34218"/>
                        <a14:foregroundMark x1="30034" y1="33520" x2="30034" y2="33520"/>
                        <a14:foregroundMark x1="30034" y1="33520" x2="30034" y2="33520"/>
                        <a14:foregroundMark x1="29359" y1="31704" x2="29359" y2="31704"/>
                        <a14:foregroundMark x1="29359" y1="31704" x2="29359" y2="31704"/>
                        <a14:foregroundMark x1="52418" y1="82961" x2="52418" y2="82961"/>
                        <a14:foregroundMark x1="52418" y1="83380" x2="52418" y2="83380"/>
                        <a14:foregroundMark x1="52868" y1="83520" x2="52868" y2="83520"/>
                        <a14:foregroundMark x1="53093" y1="87291" x2="53093" y2="87291"/>
                        <a14:foregroundMark x1="53318" y1="87430" x2="53318" y2="87430"/>
                        <a14:foregroundMark x1="50619" y1="85196" x2="50619" y2="85196"/>
                        <a14:foregroundMark x1="43645" y1="84078" x2="43645" y2="84078"/>
                        <a14:foregroundMark x1="43870" y1="83380" x2="43870" y2="83380"/>
                        <a14:foregroundMark x1="44544" y1="82263" x2="44544" y2="82263"/>
                        <a14:foregroundMark x1="44994" y1="81285" x2="44994" y2="81285"/>
                        <a14:foregroundMark x1="44994" y1="81285" x2="44319" y2="85615"/>
                        <a14:foregroundMark x1="44319" y1="86313" x2="44094" y2="87291"/>
                        <a14:foregroundMark x1="44094" y1="88408" x2="44094" y2="88408"/>
                        <a14:foregroundMark x1="43870" y1="88687" x2="43870" y2="88687"/>
                        <a14:foregroundMark x1="43195" y1="90223" x2="43195" y2="90223"/>
                        <a14:foregroundMark x1="44994" y1="33240" x2="44994" y2="33240"/>
                        <a14:foregroundMark x1="45219" y1="30726" x2="45219" y2="30726"/>
                        <a14:foregroundMark x1="45219" y1="30726" x2="45219" y2="30726"/>
                        <a14:foregroundMark x1="55906" y1="87291" x2="55906" y2="87291"/>
                        <a14:foregroundMark x1="55906" y1="87430" x2="55906" y2="87430"/>
                        <a14:foregroundMark x1="55456" y1="90922" x2="55456" y2="90922"/>
                        <a14:foregroundMark x1="56355" y1="89525" x2="56355" y2="89525"/>
                        <a14:foregroundMark x1="56580" y1="81285" x2="56580" y2="81285"/>
                        <a14:foregroundMark x1="56580" y1="81285" x2="56580" y2="81285"/>
                        <a14:foregroundMark x1="56580" y1="81285" x2="56580" y2="81285"/>
                        <a14:foregroundMark x1="53768" y1="86173" x2="53768" y2="86173"/>
                        <a14:foregroundMark x1="53768" y1="85615" x2="53768" y2="85615"/>
                        <a14:foregroundMark x1="53768" y1="85615" x2="53768" y2="85615"/>
                        <a14:foregroundMark x1="53768" y1="85475" x2="53768" y2="85475"/>
                        <a14:foregroundMark x1="54443" y1="84777" x2="54443" y2="84777"/>
                        <a14:foregroundMark x1="54893" y1="84078" x2="54893" y2="84078"/>
                        <a14:foregroundMark x1="55118" y1="83380" x2="55118" y2="83380"/>
                        <a14:foregroundMark x1="55118" y1="83380" x2="55118" y2="8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355" y="5086907"/>
            <a:ext cx="3798433" cy="192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893" l="4750" r="98625">
                        <a14:foregroundMark x1="11875" y1="87085" x2="11875" y2="87085"/>
                        <a14:foregroundMark x1="14750" y1="77768" x2="14750" y2="77768"/>
                        <a14:foregroundMark x1="32125" y1="80258" x2="37000" y2="80258"/>
                        <a14:foregroundMark x1="47625" y1="79151" x2="47625" y2="79151"/>
                        <a14:foregroundMark x1="52875" y1="77768" x2="52875" y2="77768"/>
                        <a14:foregroundMark x1="59125" y1="79520" x2="59125" y2="79520"/>
                        <a14:foregroundMark x1="60125" y1="84594" x2="60125" y2="84594"/>
                        <a14:foregroundMark x1="61125" y1="89576" x2="61125" y2="89576"/>
                        <a14:foregroundMark x1="8500" y1="89945" x2="8500" y2="89945"/>
                        <a14:foregroundMark x1="10500" y1="80996" x2="10500" y2="80996"/>
                        <a14:foregroundMark x1="10500" y1="80996" x2="10500" y2="8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277" y="5075035"/>
            <a:ext cx="2221077" cy="193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16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661313" y="91796"/>
            <a:ext cx="8871045" cy="566910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5284" y="1589643"/>
            <a:ext cx="6207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iCiel Cadena" pitchFamily="50" charset="0"/>
                <a:cs typeface="iCiel Gotham Ultra" pitchFamily="50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247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38260" y="667644"/>
            <a:ext cx="7158890" cy="1611100"/>
            <a:chOff x="2638260" y="261252"/>
            <a:chExt cx="7158890" cy="1604376"/>
          </a:xfrm>
        </p:grpSpPr>
        <p:sp>
          <p:nvSpPr>
            <p:cNvPr id="9" name="Rounded Rectangle 8"/>
            <p:cNvSpPr/>
            <p:nvPr/>
          </p:nvSpPr>
          <p:spPr>
            <a:xfrm>
              <a:off x="2638260" y="261252"/>
              <a:ext cx="6897636" cy="1303018"/>
            </a:xfrm>
            <a:prstGeom prst="roundRect">
              <a:avLst>
                <a:gd name="adj" fmla="val 9900"/>
              </a:avLst>
            </a:prstGeom>
            <a:solidFill>
              <a:srgbClr val="FFE7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83400" y="696077"/>
              <a:ext cx="701375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dirty="0">
                  <a:solidFill>
                    <a:srgbClr val="E53238"/>
                  </a:solidFill>
                  <a:latin typeface="iCiel Cadena"/>
                </a:rPr>
                <a:t>Giới thiệu về nghề em yêu thích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5149" y="2235205"/>
            <a:ext cx="5138057" cy="2772230"/>
            <a:chOff x="961476" y="2362903"/>
            <a:chExt cx="4018099" cy="231783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" name="Hexagon 1"/>
            <p:cNvSpPr/>
            <p:nvPr/>
          </p:nvSpPr>
          <p:spPr>
            <a:xfrm>
              <a:off x="961476" y="2362903"/>
              <a:ext cx="4018099" cy="2317838"/>
            </a:xfrm>
            <a:prstGeom prst="hexagon">
              <a:avLst>
                <a:gd name="adj" fmla="val 0"/>
                <a:gd name="vf" fmla="val 115470"/>
              </a:avLst>
            </a:prstGeom>
            <a:grpFill/>
            <a:ln w="3810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95503" y="2745854"/>
              <a:ext cx="3484624" cy="13123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B050"/>
                  </a:solidFill>
                  <a:latin typeface="iCiel Cadena" pitchFamily="50" charset="0"/>
                </a:rPr>
                <a:t>Chia sẻ cuốn an–bum nghề em yêu thích với các bạn trong nhóm.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8" b="100000" l="0" r="100000">
                        <a14:foregroundMark x1="16600" y1="55720" x2="16600" y2="55720"/>
                        <a14:foregroundMark x1="35800" y1="55720" x2="35800" y2="55720"/>
                        <a14:foregroundMark x1="34600" y1="50923" x2="34600" y2="50923"/>
                        <a14:foregroundMark x1="34600" y1="50923" x2="34600" y2="50923"/>
                        <a14:foregroundMark x1="27600" y1="52399" x2="27600" y2="52399"/>
                        <a14:foregroundMark x1="27600" y1="52399" x2="27600" y2="52399"/>
                        <a14:foregroundMark x1="30400" y1="55351" x2="30400" y2="55351"/>
                        <a14:foregroundMark x1="31600" y1="55351" x2="31600" y2="55351"/>
                        <a14:foregroundMark x1="46800" y1="71218" x2="46800" y2="71218"/>
                        <a14:foregroundMark x1="46800" y1="71218" x2="46800" y2="71218"/>
                        <a14:foregroundMark x1="46800" y1="71218" x2="46800" y2="71218"/>
                        <a14:foregroundMark x1="43800" y1="69373" x2="43800" y2="69373"/>
                        <a14:foregroundMark x1="43800" y1="69373" x2="43800" y2="69373"/>
                        <a14:foregroundMark x1="26000" y1="84502" x2="26000" y2="84502"/>
                        <a14:foregroundMark x1="26000" y1="84502" x2="26000" y2="84502"/>
                        <a14:foregroundMark x1="26000" y1="84502" x2="26000" y2="84502"/>
                        <a14:foregroundMark x1="24800" y1="84502" x2="24800" y2="84502"/>
                        <a14:foregroundMark x1="24000" y1="82288" x2="24000" y2="82288"/>
                        <a14:foregroundMark x1="24000" y1="82288" x2="24000" y2="82288"/>
                        <a14:foregroundMark x1="24000" y1="82288" x2="24000" y2="82288"/>
                        <a14:foregroundMark x1="24000" y1="82288" x2="24000" y2="82288"/>
                        <a14:foregroundMark x1="28800" y1="84133" x2="28800" y2="84133"/>
                        <a14:foregroundMark x1="28800" y1="83026" x2="28800" y2="83026"/>
                        <a14:foregroundMark x1="45800" y1="72325" x2="45800" y2="72325"/>
                        <a14:foregroundMark x1="45800" y1="72325" x2="45800" y2="72325"/>
                        <a14:foregroundMark x1="63800" y1="41697" x2="63800" y2="41697"/>
                        <a14:foregroundMark x1="76000" y1="28782" x2="76000" y2="28782"/>
                        <a14:foregroundMark x1="77000" y1="28782" x2="77000" y2="28782"/>
                        <a14:foregroundMark x1="51400" y1="65314" x2="51400" y2="65314"/>
                        <a14:foregroundMark x1="71200" y1="52399" x2="71200" y2="52399"/>
                        <a14:foregroundMark x1="59600" y1="52399" x2="59600" y2="52399"/>
                        <a14:foregroundMark x1="34200" y1="52030" x2="34200" y2="52030"/>
                        <a14:foregroundMark x1="29200" y1="53137" x2="29200" y2="53137"/>
                        <a14:foregroundMark x1="30000" y1="54244" x2="30400" y2="55720"/>
                        <a14:foregroundMark x1="30400" y1="56458" x2="30400" y2="56458"/>
                        <a14:foregroundMark x1="6800" y1="70480" x2="6800" y2="70480"/>
                        <a14:foregroundMark x1="6800" y1="77860" x2="6800" y2="77860"/>
                        <a14:foregroundMark x1="6800" y1="78229" x2="6800" y2="78229"/>
                        <a14:foregroundMark x1="6800" y1="74908" x2="6800" y2="74908"/>
                        <a14:foregroundMark x1="6800" y1="74908" x2="6800" y2="74908"/>
                        <a14:foregroundMark x1="24200" y1="85240" x2="24200" y2="85240"/>
                        <a14:foregroundMark x1="30000" y1="56827" x2="30000" y2="56827"/>
                        <a14:foregroundMark x1="40600" y1="92989" x2="40600" y2="92989"/>
                        <a14:foregroundMark x1="40600" y1="90775" x2="40600" y2="90775"/>
                        <a14:foregroundMark x1="40600" y1="90775" x2="40600" y2="90775"/>
                        <a14:foregroundMark x1="40600" y1="90775" x2="40600" y2="90775"/>
                        <a14:foregroundMark x1="38200" y1="89668" x2="38200" y2="89668"/>
                        <a14:foregroundMark x1="38200" y1="89668" x2="38200" y2="89668"/>
                        <a14:foregroundMark x1="38000" y1="89668" x2="38000" y2="89668"/>
                        <a14:foregroundMark x1="34200" y1="92989" x2="34200" y2="92989"/>
                        <a14:foregroundMark x1="34200" y1="92989" x2="34200" y2="92989"/>
                        <a14:foregroundMark x1="39800" y1="90037" x2="39800" y2="90037"/>
                        <a14:foregroundMark x1="40000" y1="90037" x2="40000" y2="90037"/>
                        <a14:foregroundMark x1="40400" y1="89668" x2="40400" y2="89668"/>
                        <a14:foregroundMark x1="40600" y1="89668" x2="40600" y2="89668"/>
                        <a14:foregroundMark x1="40600" y1="89668" x2="40600" y2="89668"/>
                        <a14:foregroundMark x1="36200" y1="91144" x2="36200" y2="91144"/>
                        <a14:foregroundMark x1="36200" y1="91144" x2="36200" y2="91144"/>
                        <a14:foregroundMark x1="49800" y1="92251" x2="49800" y2="92251"/>
                        <a14:foregroundMark x1="57400" y1="89668" x2="57400" y2="89668"/>
                        <a14:foregroundMark x1="57800" y1="88930" x2="57800" y2="88930"/>
                        <a14:foregroundMark x1="57800" y1="88930" x2="57800" y2="88930"/>
                        <a14:foregroundMark x1="57800" y1="88930" x2="57800" y2="88930"/>
                        <a14:foregroundMark x1="67800" y1="83395" x2="67800" y2="83395"/>
                        <a14:foregroundMark x1="67800" y1="83395" x2="67800" y2="83395"/>
                        <a14:foregroundMark x1="63800" y1="83395" x2="63800" y2="83395"/>
                        <a14:foregroundMark x1="63800" y1="83395" x2="63800" y2="83395"/>
                        <a14:foregroundMark x1="54400" y1="91882" x2="54400" y2="91882"/>
                        <a14:foregroundMark x1="77000" y1="78967" x2="77000" y2="78967"/>
                        <a14:foregroundMark x1="77200" y1="78229" x2="77200" y2="78229"/>
                        <a14:foregroundMark x1="61400" y1="51292" x2="61400" y2="51292"/>
                        <a14:foregroundMark x1="8400" y1="87454" x2="8400" y2="87454"/>
                        <a14:foregroundMark x1="93400" y1="63838" x2="93400" y2="63838"/>
                        <a14:foregroundMark x1="28800" y1="87454" x2="28800" y2="87454"/>
                        <a14:foregroundMark x1="27600" y1="81181" x2="27600" y2="81181"/>
                        <a14:foregroundMark x1="27200" y1="80074" x2="27200" y2="80074"/>
                        <a14:foregroundMark x1="27200" y1="80074" x2="27200" y2="80074"/>
                        <a14:foregroundMark x1="30000" y1="64207" x2="30000" y2="64207"/>
                        <a14:foregroundMark x1="33600" y1="55351" x2="33600" y2="55351"/>
                        <a14:foregroundMark x1="34800" y1="53137" x2="34800" y2="53137"/>
                        <a14:foregroundMark x1="30000" y1="55351" x2="30000" y2="55351"/>
                        <a14:foregroundMark x1="28800" y1="53137" x2="28800" y2="53137"/>
                        <a14:foregroundMark x1="28800" y1="53137" x2="28800" y2="53137"/>
                        <a14:foregroundMark x1="27800" y1="51292" x2="27800" y2="51292"/>
                        <a14:foregroundMark x1="27600" y1="50923" x2="27600" y2="50923"/>
                        <a14:foregroundMark x1="28400" y1="75646" x2="28400" y2="75646"/>
                        <a14:foregroundMark x1="28400" y1="74539" x2="28400" y2="74539"/>
                        <a14:foregroundMark x1="22000" y1="92251" x2="22000" y2="92251"/>
                        <a14:foregroundMark x1="22000" y1="92251" x2="22000" y2="92251"/>
                        <a14:foregroundMark x1="15600" y1="94096" x2="15600" y2="94096"/>
                        <a14:foregroundMark x1="15600" y1="94096" x2="15600" y2="94096"/>
                        <a14:foregroundMark x1="15400" y1="94096" x2="15400" y2="94096"/>
                        <a14:foregroundMark x1="15000" y1="94096" x2="15000" y2="94096"/>
                        <a14:foregroundMark x1="60400" y1="75646" x2="60400" y2="75646"/>
                        <a14:foregroundMark x1="60400" y1="75646" x2="60400" y2="75646"/>
                        <a14:foregroundMark x1="71400" y1="91882" x2="71400" y2="91882"/>
                        <a14:foregroundMark x1="84800" y1="97417" x2="84800" y2="97417"/>
                        <a14:foregroundMark x1="58000" y1="49077" x2="58000" y2="49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59" y="5050974"/>
            <a:ext cx="3912294" cy="192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796" b="91211" l="23000" r="73000">
                        <a14:foregroundMark x1="28833" y1="77197" x2="28833" y2="77197"/>
                        <a14:foregroundMark x1="27333" y1="78860" x2="27333" y2="78860"/>
                        <a14:foregroundMark x1="27167" y1="79454" x2="27167" y2="79454"/>
                        <a14:foregroundMark x1="26667" y1="79572" x2="26667" y2="79572"/>
                        <a14:foregroundMark x1="24667" y1="75297" x2="24667" y2="75297"/>
                        <a14:foregroundMark x1="48833" y1="74584" x2="48833" y2="74584"/>
                        <a14:foregroundMark x1="35833" y1="78860" x2="35833" y2="78860"/>
                        <a14:foregroundMark x1="35833" y1="78860" x2="35833" y2="78860"/>
                        <a14:foregroundMark x1="24667" y1="79572" x2="24667" y2="79572"/>
                        <a14:foregroundMark x1="24333" y1="75416" x2="24333" y2="75416"/>
                        <a14:foregroundMark x1="23833" y1="75059" x2="23833" y2="75059"/>
                        <a14:foregroundMark x1="24833" y1="82660" x2="24833" y2="82660"/>
                        <a14:foregroundMark x1="24833" y1="85511" x2="24833" y2="85511"/>
                        <a14:foregroundMark x1="25500" y1="87767" x2="25500" y2="87767"/>
                        <a14:foregroundMark x1="28167" y1="85392" x2="28167" y2="85392"/>
                        <a14:foregroundMark x1="28333" y1="85392" x2="28333" y2="85392"/>
                        <a14:foregroundMark x1="28500" y1="84917" x2="28500" y2="84917"/>
                        <a14:foregroundMark x1="49333" y1="84679" x2="49333" y2="84679"/>
                        <a14:foregroundMark x1="49500" y1="84323" x2="49500" y2="84323"/>
                        <a14:foregroundMark x1="49500" y1="84204" x2="49500" y2="84204"/>
                        <a14:foregroundMark x1="47000" y1="82067" x2="47000" y2="82067"/>
                        <a14:foregroundMark x1="47833" y1="76722" x2="47833" y2="76722"/>
                        <a14:foregroundMark x1="69167" y1="75891" x2="69167" y2="75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6628" r="23000" b="8194"/>
          <a:stretch/>
        </p:blipFill>
        <p:spPr bwMode="auto">
          <a:xfrm>
            <a:off x="6096000" y="2235204"/>
            <a:ext cx="5167086" cy="28157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Decagon 23"/>
          <p:cNvSpPr/>
          <p:nvPr/>
        </p:nvSpPr>
        <p:spPr>
          <a:xfrm>
            <a:off x="4972670" y="134449"/>
            <a:ext cx="2227596" cy="910559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iCiel Cadena" pitchFamily="50" charset="0"/>
              </a:rPr>
              <a:t>Thảo luận nhóm 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9535896" y="886463"/>
            <a:ext cx="2801247" cy="136326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797150" y="1161149"/>
            <a:ext cx="2394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Nghề mình yêu thích nhất là nghề giáo viên</a:t>
            </a:r>
          </a:p>
        </p:txBody>
      </p:sp>
    </p:spTree>
    <p:extLst>
      <p:ext uri="{BB962C8B-B14F-4D97-AF65-F5344CB8AC3E}">
        <p14:creationId xmlns:p14="http://schemas.microsoft.com/office/powerpoint/2010/main" val="101217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2679058" y="1493502"/>
            <a:ext cx="7771227" cy="4006048"/>
            <a:chOff x="6576587" y="1638642"/>
            <a:chExt cx="4295570" cy="4006048"/>
          </a:xfrm>
        </p:grpSpPr>
        <p:grpSp>
          <p:nvGrpSpPr>
            <p:cNvPr id="2" name="组合 1"/>
            <p:cNvGrpSpPr/>
            <p:nvPr/>
          </p:nvGrpSpPr>
          <p:grpSpPr>
            <a:xfrm>
              <a:off x="6682645" y="2195288"/>
              <a:ext cx="3798559" cy="3449402"/>
              <a:chOff x="758629" y="733564"/>
              <a:chExt cx="3797899" cy="3448337"/>
            </a:xfrm>
          </p:grpSpPr>
          <p:pic>
            <p:nvPicPr>
              <p:cNvPr id="3" name="Picture 242" descr="C:\Users\Thinkpad\Desktop\新建文件夹 (2)\2_0005_图层-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6487" y="733564"/>
                <a:ext cx="3585583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Freeform 14"/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5" name="Picture 243" descr="C:\Users\Thinkpad\Desktop\新建文件夹 (2)\2_0000_图层-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45" descr="C:\Users\Thinkpad\Desktop\新建文件夹 (2)\2_0002_图层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本框 8"/>
            <p:cNvSpPr txBox="1"/>
            <p:nvPr/>
          </p:nvSpPr>
          <p:spPr>
            <a:xfrm>
              <a:off x="7162891" y="3355172"/>
              <a:ext cx="28454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solidFill>
                    <a:srgbClr val="00B050"/>
                  </a:solidFill>
                  <a:latin typeface="iCiel Cadena" pitchFamily="50" charset="0"/>
                </a:rPr>
                <a:t>Giới thiệu cuốn an -bum </a:t>
              </a:r>
            </a:p>
            <a:p>
              <a:pPr algn="just"/>
              <a:r>
                <a:rPr lang="en-US" sz="3600" dirty="0">
                  <a:solidFill>
                    <a:srgbClr val="00B050"/>
                  </a:solidFill>
                  <a:latin typeface="iCiel Cadena" pitchFamily="50" charset="0"/>
                </a:rPr>
                <a:t>về nghề em yêu thích.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0148500" y="8878"/>
            <a:ext cx="1810456" cy="1575875"/>
            <a:chOff x="4860032" y="-408065"/>
            <a:chExt cx="3102623" cy="3102623"/>
          </a:xfrm>
        </p:grpSpPr>
        <p:sp>
          <p:nvSpPr>
            <p:cNvPr id="11" name="五角星 10"/>
            <p:cNvSpPr/>
            <p:nvPr/>
          </p:nvSpPr>
          <p:spPr>
            <a:xfrm>
              <a:off x="4860032" y="-408065"/>
              <a:ext cx="3102623" cy="3102623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五角星 11"/>
            <p:cNvSpPr/>
            <p:nvPr/>
          </p:nvSpPr>
          <p:spPr>
            <a:xfrm>
              <a:off x="5007187" y="-236562"/>
              <a:ext cx="2808312" cy="2808312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9506219">
            <a:off x="150193" y="305547"/>
            <a:ext cx="1854463" cy="1940618"/>
            <a:chOff x="6982395" y="1128627"/>
            <a:chExt cx="2205362" cy="2205362"/>
          </a:xfrm>
        </p:grpSpPr>
        <p:sp>
          <p:nvSpPr>
            <p:cNvPr id="14" name="五角星 13"/>
            <p:cNvSpPr/>
            <p:nvPr/>
          </p:nvSpPr>
          <p:spPr>
            <a:xfrm rot="1005818">
              <a:off x="6982395" y="1128627"/>
              <a:ext cx="2205362" cy="2205362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五角星 14"/>
            <p:cNvSpPr/>
            <p:nvPr/>
          </p:nvSpPr>
          <p:spPr>
            <a:xfrm rot="1005818">
              <a:off x="7108049" y="1276717"/>
              <a:ext cx="1942199" cy="1942199"/>
            </a:xfrm>
            <a:prstGeom prst="star5">
              <a:avLst>
                <a:gd name="adj" fmla="val 32772"/>
                <a:gd name="hf" fmla="val 105146"/>
                <a:gd name="vf" fmla="val 110557"/>
              </a:avLst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24" y="5524333"/>
            <a:ext cx="1315898" cy="10016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39" y="5524333"/>
            <a:ext cx="3647761" cy="1528585"/>
          </a:xfrm>
          <a:prstGeom prst="rect">
            <a:avLst/>
          </a:prstGeom>
        </p:spPr>
      </p:pic>
      <p:sp>
        <p:nvSpPr>
          <p:cNvPr id="24" name="Decagon 23"/>
          <p:cNvSpPr/>
          <p:nvPr/>
        </p:nvSpPr>
        <p:spPr>
          <a:xfrm>
            <a:off x="3715663" y="265050"/>
            <a:ext cx="5094514" cy="1171868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iCiel Cadena" pitchFamily="50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60473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4" y="1787863"/>
            <a:ext cx="7392812" cy="378029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745292" y="2749301"/>
            <a:ext cx="5819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00B050"/>
                </a:solidFill>
                <a:latin typeface="iCiel Cadena"/>
              </a:rPr>
              <a:t>Giới thiệu về nghề em yêu thích. 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926" y="0"/>
            <a:ext cx="2139700" cy="43434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122"/>
            <a:ext cx="3745292" cy="28314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5" name="Decagon 14"/>
          <p:cNvSpPr/>
          <p:nvPr/>
        </p:nvSpPr>
        <p:spPr>
          <a:xfrm>
            <a:off x="3889829" y="308617"/>
            <a:ext cx="4484913" cy="1346008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C000"/>
                </a:solidFill>
                <a:latin typeface="iCiel Cadena" pitchFamily="50" charset="0"/>
              </a:rPr>
              <a:t>Triển lãm </a:t>
            </a:r>
          </a:p>
        </p:txBody>
      </p:sp>
    </p:spTree>
    <p:extLst>
      <p:ext uri="{BB962C8B-B14F-4D97-AF65-F5344CB8AC3E}">
        <p14:creationId xmlns:p14="http://schemas.microsoft.com/office/powerpoint/2010/main" val="22038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38518" r="56146" b="16851"/>
          <a:stretch/>
        </p:blipFill>
        <p:spPr>
          <a:xfrm>
            <a:off x="4423726" y="4683199"/>
            <a:ext cx="1974623" cy="15301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t="27778" r="41979" b="28148"/>
          <a:stretch/>
        </p:blipFill>
        <p:spPr>
          <a:xfrm>
            <a:off x="499876" y="387864"/>
            <a:ext cx="1275544" cy="212293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16200000">
            <a:off x="10001831" y="395130"/>
            <a:ext cx="2033080" cy="2018548"/>
            <a:chOff x="8678463" y="2285008"/>
            <a:chExt cx="1420418" cy="141026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54" t="42222" r="43541" b="42037"/>
            <a:stretch/>
          </p:blipFill>
          <p:spPr>
            <a:xfrm>
              <a:off x="9151366" y="2285008"/>
              <a:ext cx="947515" cy="66560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87" t="42222" r="28126" b="39074"/>
            <a:stretch/>
          </p:blipFill>
          <p:spPr>
            <a:xfrm rot="20681583">
              <a:off x="8678463" y="2733248"/>
              <a:ext cx="1343026" cy="962025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0" y="2841435"/>
            <a:ext cx="4997679" cy="4016565"/>
            <a:chOff x="1727690" y="3748391"/>
            <a:chExt cx="3059592" cy="235556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690" y="3748391"/>
              <a:ext cx="3059592" cy="235556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2147524" y="4443298"/>
              <a:ext cx="2377438" cy="920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iCiel Panton Black" pitchFamily="50" charset="0"/>
                  <a:sym typeface="Wingdings 2"/>
                </a:rPr>
                <a:t></a:t>
              </a:r>
              <a:r>
                <a:rPr lang="en-US" sz="2400" dirty="0">
                  <a:solidFill>
                    <a:srgbClr val="00B050"/>
                  </a:solidFill>
                  <a:latin typeface="iCiel Panton Black" pitchFamily="50" charset="0"/>
                </a:rPr>
                <a:t> Em có những cảm nhận gì sau khi tham quan triển lãm an-bum về nghề em yêu thích?</a:t>
              </a: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1">
            <a:off x="5951847" y="3203981"/>
            <a:ext cx="6290577" cy="377311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981380" y="4151521"/>
            <a:ext cx="43397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B050"/>
                </a:solidFill>
                <a:latin typeface="iCiel Panton Black" pitchFamily="50" charset="0"/>
                <a:sym typeface="Wingdings 2"/>
              </a:rPr>
              <a:t></a:t>
            </a:r>
            <a:r>
              <a:rPr lang="en-US" sz="2400" dirty="0">
                <a:solidFill>
                  <a:srgbClr val="00B050"/>
                </a:solidFill>
                <a:latin typeface="iCiel Panton Black" pitchFamily="50" charset="0"/>
              </a:rPr>
              <a:t> Em đã học được điều gì sau khi thực hiện làm an-bum về nghề em yêu thích và tham quan triển lãm an-bum cùng các bạn?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2859313" y="159657"/>
            <a:ext cx="6206648" cy="3500125"/>
            <a:chOff x="4505216" y="1616700"/>
            <a:chExt cx="3181568" cy="244947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5216" y="1616700"/>
              <a:ext cx="3181568" cy="24494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4959115" y="2298548"/>
              <a:ext cx="2377438" cy="1098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accent5"/>
                  </a:solidFill>
                  <a:latin typeface="iCiel Panton Black" pitchFamily="50" charset="0"/>
                  <a:sym typeface="Wingdings 2"/>
                </a:rPr>
                <a:t></a:t>
              </a:r>
              <a:r>
                <a:rPr lang="en-US" sz="2400" dirty="0">
                  <a:solidFill>
                    <a:schemeClr val="accent5"/>
                  </a:solidFill>
                  <a:latin typeface="iCiel Panton Black" pitchFamily="50" charset="0"/>
                </a:rPr>
                <a:t> Trong hoạt động tham quan triển lãm vừa rồi, em ấn tượng nhất với cuốn an-bum của bạn nào? Tại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3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787</TotalTime>
  <Words>735</Words>
  <Application>Microsoft Office PowerPoint</Application>
  <PresentationFormat>Widescreen</PresentationFormat>
  <Paragraphs>99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微软雅黑</vt:lpstr>
      <vt:lpstr>Arial</vt:lpstr>
      <vt:lpstr>Bungee Inline</vt:lpstr>
      <vt:lpstr>Calibri</vt:lpstr>
      <vt:lpstr>Calibri Light</vt:lpstr>
      <vt:lpstr>iCiel Cadena</vt:lpstr>
      <vt:lpstr>iCiel Panton Black</vt:lpstr>
      <vt:lpstr>iCiel Soup of Justice</vt:lpstr>
      <vt:lpstr>inpin heiti</vt:lpstr>
      <vt:lpstr>包图主题2</vt:lpstr>
      <vt:lpstr>Office Theme</vt:lpstr>
      <vt:lpstr>1_Office Theme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FPT</dc:creator>
  <cp:lastModifiedBy>Thương Phạm</cp:lastModifiedBy>
  <cp:revision>1</cp:revision>
  <dcterms:created xsi:type="dcterms:W3CDTF">2017-08-18T03:02:00Z</dcterms:created>
  <dcterms:modified xsi:type="dcterms:W3CDTF">2025-04-28T07:12:18Z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