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74954" y="1670922"/>
            <a:ext cx="6242094" cy="91961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3: </a:t>
            </a:r>
            <a:r>
              <a:rPr lang="en-US" sz="48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2: </a:t>
            </a:r>
            <a:r>
              <a:rPr lang="en-US" sz="48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48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tập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1008615-3DDE-45ED-8FB5-004843827F00}"/>
              </a:ext>
            </a:extLst>
          </p:cNvPr>
          <p:cNvGrpSpPr/>
          <p:nvPr/>
        </p:nvGrpSpPr>
        <p:grpSpPr>
          <a:xfrm>
            <a:off x="3642978" y="879967"/>
            <a:ext cx="6966724" cy="658838"/>
            <a:chOff x="1824226" y="3918823"/>
            <a:chExt cx="6966724" cy="6588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40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6A306A-0845-4290-AFDC-471602B8B4B3}"/>
                </a:ext>
              </a:extLst>
            </p:cNvPr>
            <p:cNvSpPr/>
            <p:nvPr/>
          </p:nvSpPr>
          <p:spPr>
            <a:xfrm>
              <a:off x="4514743" y="3918824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70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0BC330-29F7-42EF-B715-69523312A47A}"/>
                </a:ext>
              </a:extLst>
            </p:cNvPr>
            <p:cNvSpPr/>
            <p:nvPr/>
          </p:nvSpPr>
          <p:spPr>
            <a:xfrm>
              <a:off x="7205260" y="3918823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90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729863-2C80-43B4-8761-B7CC004E5B12}"/>
              </a:ext>
            </a:extLst>
          </p:cNvPr>
          <p:cNvCxnSpPr/>
          <p:nvPr/>
        </p:nvCxnSpPr>
        <p:spPr>
          <a:xfrm>
            <a:off x="3786371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53B498D-C783-47C2-890D-CAE558448C52}"/>
              </a:ext>
            </a:extLst>
          </p:cNvPr>
          <p:cNvCxnSpPr/>
          <p:nvPr/>
        </p:nvCxnSpPr>
        <p:spPr>
          <a:xfrm>
            <a:off x="4711048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312E1A-32A8-4C8F-A61C-7BCBAD56FA1E}"/>
              </a:ext>
            </a:extLst>
          </p:cNvPr>
          <p:cNvSpPr txBox="1"/>
          <p:nvPr/>
        </p:nvSpPr>
        <p:spPr>
          <a:xfrm>
            <a:off x="4087881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7908E3F-BD71-424C-B07B-D05DB4A2170B}"/>
              </a:ext>
            </a:extLst>
          </p:cNvPr>
          <p:cNvSpPr txBox="1"/>
          <p:nvPr/>
        </p:nvSpPr>
        <p:spPr>
          <a:xfrm>
            <a:off x="4380366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6B3EBDC-0466-4367-B4FE-8A1D24900D44}"/>
              </a:ext>
            </a:extLst>
          </p:cNvPr>
          <p:cNvCxnSpPr/>
          <p:nvPr/>
        </p:nvCxnSpPr>
        <p:spPr>
          <a:xfrm>
            <a:off x="6472879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43D523E-65E5-4F54-8831-7887688A5092}"/>
              </a:ext>
            </a:extLst>
          </p:cNvPr>
          <p:cNvCxnSpPr/>
          <p:nvPr/>
        </p:nvCxnSpPr>
        <p:spPr>
          <a:xfrm>
            <a:off x="7397556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E248C0C1-0750-412A-968A-2CD8F717F20D}"/>
              </a:ext>
            </a:extLst>
          </p:cNvPr>
          <p:cNvSpPr txBox="1"/>
          <p:nvPr/>
        </p:nvSpPr>
        <p:spPr>
          <a:xfrm>
            <a:off x="6774389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26DBF8-F709-41A0-B7AB-3E61865E3868}"/>
              </a:ext>
            </a:extLst>
          </p:cNvPr>
          <p:cNvSpPr txBox="1"/>
          <p:nvPr/>
        </p:nvSpPr>
        <p:spPr>
          <a:xfrm>
            <a:off x="7066874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91C536D-4EBD-4F5B-83DE-4F2F2075C9C5}"/>
              </a:ext>
            </a:extLst>
          </p:cNvPr>
          <p:cNvCxnSpPr/>
          <p:nvPr/>
        </p:nvCxnSpPr>
        <p:spPr>
          <a:xfrm>
            <a:off x="9167307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29D13A8-21E1-4553-BF30-AE6971BEA494}"/>
              </a:ext>
            </a:extLst>
          </p:cNvPr>
          <p:cNvCxnSpPr/>
          <p:nvPr/>
        </p:nvCxnSpPr>
        <p:spPr>
          <a:xfrm>
            <a:off x="10091984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B9DD9464-1A8A-42F1-8377-CF0C76ECCD9F}"/>
              </a:ext>
            </a:extLst>
          </p:cNvPr>
          <p:cNvSpPr txBox="1"/>
          <p:nvPr/>
        </p:nvSpPr>
        <p:spPr>
          <a:xfrm>
            <a:off x="9468817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42BB5E8-961F-4506-A961-7715E05B7CA9}"/>
              </a:ext>
            </a:extLst>
          </p:cNvPr>
          <p:cNvSpPr txBox="1"/>
          <p:nvPr/>
        </p:nvSpPr>
        <p:spPr>
          <a:xfrm>
            <a:off x="9761302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9761DEC-BAC2-4692-A7B1-5420BE91C44C}"/>
              </a:ext>
            </a:extLst>
          </p:cNvPr>
          <p:cNvSpPr/>
          <p:nvPr/>
        </p:nvSpPr>
        <p:spPr>
          <a:xfrm>
            <a:off x="974416" y="2355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55C4861-268D-4ADE-8E49-748EA3DC9D7C}"/>
              </a:ext>
            </a:extLst>
          </p:cNvPr>
          <p:cNvSpPr txBox="1"/>
          <p:nvPr/>
        </p:nvSpPr>
        <p:spPr>
          <a:xfrm>
            <a:off x="1411738" y="2355741"/>
            <a:ext cx="980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Bình xăng của một ô tô có 42</a:t>
            </a:r>
            <a:r>
              <a:rPr lang="vi-VN" sz="2400" i="1" dirty="0"/>
              <a:t>l </a:t>
            </a:r>
            <a:r>
              <a:rPr lang="vi-VN" sz="2400" dirty="0"/>
              <a:t>xăng. Ô tô đã đi một quãng đường hết 15</a:t>
            </a:r>
            <a:r>
              <a:rPr lang="vi-VN" sz="2400" i="1" dirty="0"/>
              <a:t>l </a:t>
            </a:r>
            <a:r>
              <a:rPr lang="vi-VN" sz="2400" dirty="0"/>
              <a:t>xăng. Hỏi bình xăng của ô tô còn lại bao nhiêu lít xăng?</a:t>
            </a:r>
          </a:p>
        </p:txBody>
      </p:sp>
      <p:pic>
        <p:nvPicPr>
          <p:cNvPr id="1026" name="Picture 2" descr="How to Draw a Cartoon Car | Easy Step-by-Step Drawing Guides | Cartoon car  drawing, Car cartoon, Cars coloring pages">
            <a:extLst>
              <a:ext uri="{FF2B5EF4-FFF2-40B4-BE49-F238E27FC236}">
                <a16:creationId xmlns:a16="http://schemas.microsoft.com/office/drawing/2014/main" id="{67D247C1-9389-4682-9661-5A454F3EC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15" y="3186737"/>
            <a:ext cx="3554611" cy="31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F3C29BC6-0000-4953-B4EB-52C06D77072A}"/>
              </a:ext>
            </a:extLst>
          </p:cNvPr>
          <p:cNvSpPr txBox="1"/>
          <p:nvPr/>
        </p:nvSpPr>
        <p:spPr>
          <a:xfrm>
            <a:off x="6871541" y="34048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C627C32-2475-4DFE-847A-951B7FEDC30B}"/>
              </a:ext>
            </a:extLst>
          </p:cNvPr>
          <p:cNvSpPr txBox="1"/>
          <p:nvPr/>
        </p:nvSpPr>
        <p:spPr>
          <a:xfrm>
            <a:off x="4529025" y="3928054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Bình xăng của ô tô còn lại số lít xăng là: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5E535D2-F78C-4F53-946D-5ACC6219F72E}"/>
              </a:ext>
            </a:extLst>
          </p:cNvPr>
          <p:cNvSpPr txBox="1"/>
          <p:nvPr/>
        </p:nvSpPr>
        <p:spPr>
          <a:xfrm>
            <a:off x="5228668" y="458207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42 – 15 = 27 (</a:t>
            </a:r>
            <a:r>
              <a:rPr lang="vi-VN" sz="2800" i="1" dirty="0">
                <a:solidFill>
                  <a:srgbClr val="FF0000"/>
                </a:solidFill>
              </a:rPr>
              <a:t>l</a:t>
            </a:r>
            <a:r>
              <a:rPr lang="vi-VN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922F34A-5E82-4B80-9119-B9A98B364F25}"/>
              </a:ext>
            </a:extLst>
          </p:cNvPr>
          <p:cNvSpPr txBox="1"/>
          <p:nvPr/>
        </p:nvSpPr>
        <p:spPr>
          <a:xfrm>
            <a:off x="7022855" y="5236104"/>
            <a:ext cx="355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27</a:t>
            </a:r>
            <a:r>
              <a:rPr lang="vi-VN" sz="2800" i="1">
                <a:solidFill>
                  <a:srgbClr val="FF0000"/>
                </a:solidFill>
              </a:rPr>
              <a:t>l </a:t>
            </a:r>
            <a:r>
              <a:rPr lang="vi-VN" sz="2800">
                <a:solidFill>
                  <a:srgbClr val="FF0000"/>
                </a:solidFill>
              </a:rPr>
              <a:t>xăng.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99" grpId="0"/>
      <p:bldP spid="102" grpId="0"/>
      <p:bldP spid="103" grpId="0"/>
      <p:bldP spid="114" grpId="0"/>
      <p:bldP spid="115" grpId="0"/>
      <p:bldP spid="116" grpId="0" animBg="1"/>
      <p:bldP spid="117" grpId="0"/>
      <p:bldP spid="118" grpId="0"/>
      <p:bldP spid="119" grpId="0"/>
      <p:bldP spid="120" grpId="0"/>
      <p:bldP spid="1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2A1168-6F03-4ED6-96FA-826398755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0653"/>
          <a:stretch/>
        </p:blipFill>
        <p:spPr>
          <a:xfrm>
            <a:off x="1854753" y="512487"/>
            <a:ext cx="2385943" cy="344991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5675458-E89C-4C22-BABC-70DF3F0BC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281" r="31043"/>
          <a:stretch/>
        </p:blipFill>
        <p:spPr>
          <a:xfrm>
            <a:off x="4479235" y="512487"/>
            <a:ext cx="2981739" cy="34499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339A57C-C22B-40C5-A43A-F1A56D606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957"/>
          <a:stretch/>
        </p:blipFill>
        <p:spPr>
          <a:xfrm>
            <a:off x="7460974" y="512487"/>
            <a:ext cx="2523808" cy="344991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F31D383-AE08-451A-8146-4C671122E57C}"/>
              </a:ext>
            </a:extLst>
          </p:cNvPr>
          <p:cNvSpPr txBox="1"/>
          <p:nvPr/>
        </p:nvSpPr>
        <p:spPr>
          <a:xfrm>
            <a:off x="800929" y="4146076"/>
            <a:ext cx="666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Rô-bốt có thân dạng khối lập phương ghi phép tính có kết quả bằng bao nhiêu?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FB02CF-4EB6-4B1C-81B2-288F69E000DB}"/>
              </a:ext>
            </a:extLst>
          </p:cNvPr>
          <p:cNvSpPr txBox="1"/>
          <p:nvPr/>
        </p:nvSpPr>
        <p:spPr>
          <a:xfrm>
            <a:off x="800927" y="4977073"/>
            <a:ext cx="1017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Rô-bốt nào ghi phép tính có kết quả lớn nhất?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B6A2B-7EFE-4603-ABC0-50A632D7DC98}"/>
              </a:ext>
            </a:extLst>
          </p:cNvPr>
          <p:cNvSpPr/>
          <p:nvPr/>
        </p:nvSpPr>
        <p:spPr>
          <a:xfrm>
            <a:off x="7816021" y="4299771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28 =  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86C80F-BA8E-4465-B58D-65D7B308E7FE}"/>
              </a:ext>
            </a:extLst>
          </p:cNvPr>
          <p:cNvSpPr txBox="1"/>
          <p:nvPr/>
        </p:nvSpPr>
        <p:spPr>
          <a:xfrm>
            <a:off x="9384040" y="439229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B052688-C957-43F7-AC8E-C5F4657FC268}"/>
              </a:ext>
            </a:extLst>
          </p:cNvPr>
          <p:cNvGrpSpPr/>
          <p:nvPr/>
        </p:nvGrpSpPr>
        <p:grpSpPr>
          <a:xfrm>
            <a:off x="2388186" y="2811709"/>
            <a:ext cx="793899" cy="662828"/>
            <a:chOff x="1750173" y="2926500"/>
            <a:chExt cx="793899" cy="66282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B7F38FC-0C17-4901-AAA3-4BEF72E4FD1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1834517-2F15-456D-BB43-4ABC3E11D3D4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C3CED07-5B56-4DDB-95DD-035FD1BE760B}"/>
              </a:ext>
            </a:extLst>
          </p:cNvPr>
          <p:cNvGrpSpPr/>
          <p:nvPr/>
        </p:nvGrpSpPr>
        <p:grpSpPr>
          <a:xfrm>
            <a:off x="5629177" y="2607059"/>
            <a:ext cx="807151" cy="662828"/>
            <a:chOff x="1750173" y="2926500"/>
            <a:chExt cx="807151" cy="66282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68F8C29-6826-412F-9E99-E81DA799972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AE3C585-34BF-4F66-8BF3-6ED5F69E2A7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A348FA4-0D81-43FA-A126-2BD693856481}"/>
              </a:ext>
            </a:extLst>
          </p:cNvPr>
          <p:cNvGrpSpPr/>
          <p:nvPr/>
        </p:nvGrpSpPr>
        <p:grpSpPr>
          <a:xfrm>
            <a:off x="8534351" y="2753275"/>
            <a:ext cx="807151" cy="662828"/>
            <a:chOff x="1750173" y="2926500"/>
            <a:chExt cx="807151" cy="66282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DC5E52A-3C4E-48ED-8491-02B0947632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1EE7DEE-C524-4DEE-B376-A429442D00BD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EC7A04F-0F63-4E88-9856-968467B67464}"/>
              </a:ext>
            </a:extLst>
          </p:cNvPr>
          <p:cNvSpPr txBox="1"/>
          <p:nvPr/>
        </p:nvSpPr>
        <p:spPr>
          <a:xfrm>
            <a:off x="906946" y="5494551"/>
            <a:ext cx="984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Rô-bốt có dạng khối hộp chữ nhật có kết quả lớn nhất.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/>
      <p:bldP spid="40" grpId="0"/>
      <p:bldP spid="41" grpId="0" animBg="1"/>
      <p:bldP spid="42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3080992" y="64601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518314" y="646012"/>
            <a:ext cx="495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quần phù hợp với áo.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E9CA69-91EE-4362-B89A-3DAD6EAC88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595" y="1192305"/>
            <a:ext cx="8868809" cy="5019683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587C048-6CA2-487E-A717-F2466A03D0D4}"/>
              </a:ext>
            </a:extLst>
          </p:cNvPr>
          <p:cNvSpPr/>
          <p:nvPr/>
        </p:nvSpPr>
        <p:spPr>
          <a:xfrm>
            <a:off x="2703443" y="3591339"/>
            <a:ext cx="3352800" cy="848139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B48AC9-4BBF-4FA2-BFA8-B07D2C899909}"/>
              </a:ext>
            </a:extLst>
          </p:cNvPr>
          <p:cNvSpPr/>
          <p:nvPr/>
        </p:nvSpPr>
        <p:spPr>
          <a:xfrm>
            <a:off x="5625547" y="3591339"/>
            <a:ext cx="3352800" cy="1073426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173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76</cp:revision>
  <dcterms:created xsi:type="dcterms:W3CDTF">2021-06-02T01:34:28Z</dcterms:created>
  <dcterms:modified xsi:type="dcterms:W3CDTF">2025-12-02T07:54:10Z</dcterms:modified>
</cp:coreProperties>
</file>