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8F731-CE44-45EB-831C-EAB69317D7C5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254BB-AED7-402F-B49A-2CDE19C2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820D6-6FC0-4C22-956D-B5E7783C09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31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12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833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83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311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140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58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40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09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37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8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0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1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2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34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59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83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3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32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7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6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Hai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A766-C6AE-4742-9746-1013E53647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11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37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54BB-AED7-402F-B49A-2CDE19C259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0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8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7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43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5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67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3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1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3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7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8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42CB0-0EF0-41D8-A0B8-EB6BFC24D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E78D8-5538-4E27-B138-1490955E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Relationship Id="rId5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6.gif"/><Relationship Id="rId10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6" y="154480"/>
            <a:ext cx="12469586" cy="701414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55892" y="311647"/>
            <a:ext cx="6241599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BÁT TRANG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485" y="4094167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20" y="5133115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4735" y="469274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73137" y="1159671"/>
            <a:ext cx="5195454" cy="16002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304792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609585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914377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1219170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TUẦN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</a:t>
            </a:r>
            <a:endParaRPr lang="en-US" alt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939880" y="3124528"/>
            <a:ext cx="37260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F65F6-68EB-0887-345D-B7209F785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5671" y="1354056"/>
            <a:ext cx="7480440" cy="170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32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9AD671-6579-8547-A544-E04A692CBA88}"/>
              </a:ext>
            </a:extLst>
          </p:cNvPr>
          <p:cNvSpPr txBox="1"/>
          <p:nvPr/>
        </p:nvSpPr>
        <p:spPr>
          <a:xfrm>
            <a:off x="1298121" y="535551"/>
            <a:ext cx="10599965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Tách mỗi câu dưới đây thành hai thành phần. </a:t>
            </a:r>
            <a:endParaRPr kumimoji="0" lang="en-VN" sz="32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4A5A9E-9BB7-05F2-AF03-B001EED87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27" y="1583237"/>
            <a:ext cx="10338848" cy="308133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448E7A7-EFFD-E5DB-BBF1-52CC8B2A1BE8}"/>
              </a:ext>
            </a:extLst>
          </p:cNvPr>
          <p:cNvGrpSpPr/>
          <p:nvPr/>
        </p:nvGrpSpPr>
        <p:grpSpPr>
          <a:xfrm>
            <a:off x="4097891" y="4529001"/>
            <a:ext cx="4278451" cy="2175001"/>
            <a:chOff x="892354" y="3758439"/>
            <a:chExt cx="4278451" cy="2175001"/>
          </a:xfrm>
        </p:grpSpPr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DB1BFF79-2CF1-13D2-4895-4C534986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9DCAFE-52C2-794C-E564-B4F127D8484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596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DBC6F4-87A6-F147-C3B5-09B3DCAC50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1384" y="657546"/>
          <a:ext cx="10757043" cy="54144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36994">
                  <a:extLst>
                    <a:ext uri="{9D8B030D-6E8A-4147-A177-3AD203B41FA5}">
                      <a16:colId xmlns:a16="http://schemas.microsoft.com/office/drawing/2014/main" val="1077920222"/>
                    </a:ext>
                  </a:extLst>
                </a:gridCol>
                <a:gridCol w="3237748">
                  <a:extLst>
                    <a:ext uri="{9D8B030D-6E8A-4147-A177-3AD203B41FA5}">
                      <a16:colId xmlns:a16="http://schemas.microsoft.com/office/drawing/2014/main" val="2851642956"/>
                    </a:ext>
                  </a:extLst>
                </a:gridCol>
                <a:gridCol w="2989780">
                  <a:extLst>
                    <a:ext uri="{9D8B030D-6E8A-4147-A177-3AD203B41FA5}">
                      <a16:colId xmlns:a16="http://schemas.microsoft.com/office/drawing/2014/main" val="1617181088"/>
                    </a:ext>
                  </a:extLst>
                </a:gridCol>
                <a:gridCol w="3092521">
                  <a:extLst>
                    <a:ext uri="{9D8B030D-6E8A-4147-A177-3AD203B41FA5}">
                      <a16:colId xmlns:a16="http://schemas.microsoft.com/office/drawing/2014/main" val="2403152775"/>
                    </a:ext>
                  </a:extLst>
                </a:gridCol>
              </a:tblGrid>
              <a:tr h="10123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phần thứ nhất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phần thứ hai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547510"/>
                  </a:ext>
                </a:extLst>
              </a:tr>
              <a:tr h="10123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Ông Bụt đã cứu con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 Bụt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 cứu con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805874"/>
                  </a:ext>
                </a:extLst>
              </a:tr>
              <a:tr h="10123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 thu vàng óng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142851"/>
                  </a:ext>
                </a:extLst>
              </a:tr>
              <a:tr h="10123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 lan ấy rất đẹp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152681"/>
                  </a:ext>
                </a:extLst>
              </a:tr>
              <a:tr h="13651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 Văn Cao là tác giả bài hát Tiên quân ca.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0063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4CAF631-B086-815C-81E5-1FC98FC19244}"/>
              </a:ext>
            </a:extLst>
          </p:cNvPr>
          <p:cNvSpPr txBox="1"/>
          <p:nvPr/>
        </p:nvSpPr>
        <p:spPr>
          <a:xfrm>
            <a:off x="5784350" y="2907587"/>
            <a:ext cx="307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EB422A-4B91-444E-8C2A-5D8185A156CF}"/>
              </a:ext>
            </a:extLst>
          </p:cNvPr>
          <p:cNvSpPr txBox="1"/>
          <p:nvPr/>
        </p:nvSpPr>
        <p:spPr>
          <a:xfrm>
            <a:off x="9226193" y="2887038"/>
            <a:ext cx="215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 óng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F58608-BDE6-338E-6BAD-02C04EB185E5}"/>
              </a:ext>
            </a:extLst>
          </p:cNvPr>
          <p:cNvSpPr txBox="1"/>
          <p:nvPr/>
        </p:nvSpPr>
        <p:spPr>
          <a:xfrm>
            <a:off x="5763801" y="3842535"/>
            <a:ext cx="307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 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9CBC10-1BD9-124F-5A6A-06964502B16F}"/>
              </a:ext>
            </a:extLst>
          </p:cNvPr>
          <p:cNvSpPr txBox="1"/>
          <p:nvPr/>
        </p:nvSpPr>
        <p:spPr>
          <a:xfrm>
            <a:off x="9205644" y="3821986"/>
            <a:ext cx="215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đẹp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CD679-ED02-2B2F-C85C-C8EFB1C2E68A}"/>
              </a:ext>
            </a:extLst>
          </p:cNvPr>
          <p:cNvSpPr txBox="1"/>
          <p:nvPr/>
        </p:nvSpPr>
        <p:spPr>
          <a:xfrm>
            <a:off x="5619963" y="5034338"/>
            <a:ext cx="307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 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59B83E-2048-B354-D9D8-890B86952FD0}"/>
              </a:ext>
            </a:extLst>
          </p:cNvPr>
          <p:cNvSpPr txBox="1"/>
          <p:nvPr/>
        </p:nvSpPr>
        <p:spPr>
          <a:xfrm>
            <a:off x="8445357" y="4900773"/>
            <a:ext cx="3133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58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D29113-3C63-69D5-FC81-493A1BDB6CD5}"/>
              </a:ext>
            </a:extLst>
          </p:cNvPr>
          <p:cNvSpPr/>
          <p:nvPr/>
        </p:nvSpPr>
        <p:spPr>
          <a:xfrm>
            <a:off x="1746606" y="636997"/>
            <a:ext cx="2835668" cy="105823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37770D-68A5-E42C-C2C2-8863271C3321}"/>
              </a:ext>
            </a:extLst>
          </p:cNvPr>
          <p:cNvSpPr/>
          <p:nvPr/>
        </p:nvSpPr>
        <p:spPr>
          <a:xfrm>
            <a:off x="7274103" y="595902"/>
            <a:ext cx="2835668" cy="11096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D19456-8F72-BF71-F1EA-15EE83D0044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3164440" y="1695235"/>
            <a:ext cx="0" cy="11609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8E7F730-D0A6-A46A-D108-1E3BB5B8A7B7}"/>
              </a:ext>
            </a:extLst>
          </p:cNvPr>
          <p:cNvSpPr txBox="1"/>
          <p:nvPr/>
        </p:nvSpPr>
        <p:spPr>
          <a:xfrm>
            <a:off x="595901" y="2888878"/>
            <a:ext cx="5075435" cy="1815882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ồm những từ ngữ nêu người, vật, hiện tượng tự nhiên </a:t>
            </a:r>
            <a:r>
              <a:rPr lang="vi-VN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(ông Bụt, nắng mùa thu, nhành lan ấy, nhạc sĩ Văn Cao)</a:t>
            </a:r>
            <a:endParaRPr kumimoji="0" lang="en-VN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CB20A2-1462-8F9A-7D43-72674CCF464D}"/>
              </a:ext>
            </a:extLst>
          </p:cNvPr>
          <p:cNvCxnSpPr>
            <a:cxnSpLocks/>
          </p:cNvCxnSpPr>
          <p:nvPr/>
        </p:nvCxnSpPr>
        <p:spPr>
          <a:xfrm>
            <a:off x="8702211" y="1705509"/>
            <a:ext cx="0" cy="11609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C9AB9EB-A19E-7D1B-2334-B568C51EFCE5}"/>
              </a:ext>
            </a:extLst>
          </p:cNvPr>
          <p:cNvSpPr txBox="1"/>
          <p:nvPr/>
        </p:nvSpPr>
        <p:spPr>
          <a:xfrm>
            <a:off x="6133672" y="2899152"/>
            <a:ext cx="5383658" cy="1815882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con)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ca). </a:t>
            </a:r>
            <a:endParaRPr kumimoji="0" lang="en-VN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F19BFB62-60B1-2557-DD42-6CE06B1B6BDE}"/>
              </a:ext>
            </a:extLst>
          </p:cNvPr>
          <p:cNvSpPr/>
          <p:nvPr/>
        </p:nvSpPr>
        <p:spPr>
          <a:xfrm rot="5400000">
            <a:off x="5584004" y="2039418"/>
            <a:ext cx="626723" cy="5979563"/>
          </a:xfrm>
          <a:prstGeom prst="rightBrace">
            <a:avLst>
              <a:gd name="adj1" fmla="val 44355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FC1CC6E-4329-D02F-5191-CAC5C43B8D5C}"/>
              </a:ext>
            </a:extLst>
          </p:cNvPr>
          <p:cNvSpPr/>
          <p:nvPr/>
        </p:nvSpPr>
        <p:spPr>
          <a:xfrm>
            <a:off x="2609636" y="5388794"/>
            <a:ext cx="7561780" cy="13921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thành phần này được gọi là hai thành phần chính của câu, thường không thể vắng mặt trong câu Tiếng Việt.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33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5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E01EA2-4F3D-D94E-A55B-28A5C145C062}"/>
              </a:ext>
            </a:extLst>
          </p:cNvPr>
          <p:cNvSpPr txBox="1"/>
          <p:nvPr/>
        </p:nvSpPr>
        <p:spPr>
          <a:xfrm>
            <a:off x="945222" y="602395"/>
            <a:ext cx="10274158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kết quả ở bài tập 1, thực hiện các yêu cầu sau:</a:t>
            </a:r>
            <a:endParaRPr kumimoji="0" lang="vi-VN" sz="36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1070A-A73B-8C2B-DB07-7494C65ED5E1}"/>
              </a:ext>
            </a:extLst>
          </p:cNvPr>
          <p:cNvSpPr txBox="1"/>
          <p:nvPr/>
        </p:nvSpPr>
        <p:spPr>
          <a:xfrm>
            <a:off x="760288" y="1530849"/>
            <a:ext cx="985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DA80D5-3044-CF03-A185-49FA6906B5E4}"/>
              </a:ext>
            </a:extLst>
          </p:cNvPr>
          <p:cNvGrpSpPr/>
          <p:nvPr/>
        </p:nvGrpSpPr>
        <p:grpSpPr>
          <a:xfrm>
            <a:off x="631433" y="2044557"/>
            <a:ext cx="3334392" cy="3482939"/>
            <a:chOff x="878013" y="2003460"/>
            <a:chExt cx="3591246" cy="3482939"/>
          </a:xfrm>
        </p:grpSpPr>
        <p:pic>
          <p:nvPicPr>
            <p:cNvPr id="5" name="Picture 4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DEAE26DD-95EF-9DFA-2E3C-F738A477F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C45971-B302-69EE-54D7-CAF13E7A35A9}"/>
                </a:ext>
              </a:extLst>
            </p:cNvPr>
            <p:cNvSpPr txBox="1"/>
            <p:nvPr/>
          </p:nvSpPr>
          <p:spPr>
            <a:xfrm>
              <a:off x="1438383" y="3431568"/>
              <a:ext cx="2373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7CA167-88CD-7B49-5493-C82417E947F1}"/>
              </a:ext>
            </a:extLst>
          </p:cNvPr>
          <p:cNvGrpSpPr/>
          <p:nvPr/>
        </p:nvGrpSpPr>
        <p:grpSpPr>
          <a:xfrm>
            <a:off x="4247936" y="2044557"/>
            <a:ext cx="3334392" cy="3482939"/>
            <a:chOff x="878013" y="2003460"/>
            <a:chExt cx="3591246" cy="3482939"/>
          </a:xfrm>
        </p:grpSpPr>
        <p:pic>
          <p:nvPicPr>
            <p:cNvPr id="11" name="Picture 10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0C51122-9F06-6C8E-7D96-B3FFBC23F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E1908A-3134-2C47-CD84-56E9DAF15659}"/>
                </a:ext>
              </a:extLst>
            </p:cNvPr>
            <p:cNvSpPr txBox="1"/>
            <p:nvPr/>
          </p:nvSpPr>
          <p:spPr>
            <a:xfrm>
              <a:off x="1438383" y="3431568"/>
              <a:ext cx="2373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C37A55-A4F8-B813-3F6E-97557797CC1C}"/>
              </a:ext>
            </a:extLst>
          </p:cNvPr>
          <p:cNvGrpSpPr/>
          <p:nvPr/>
        </p:nvGrpSpPr>
        <p:grpSpPr>
          <a:xfrm>
            <a:off x="7977456" y="2137025"/>
            <a:ext cx="3652890" cy="3482939"/>
            <a:chOff x="878013" y="2003460"/>
            <a:chExt cx="3591246" cy="3482939"/>
          </a:xfrm>
        </p:grpSpPr>
        <p:pic>
          <p:nvPicPr>
            <p:cNvPr id="14" name="Picture 13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48AD0F1-16AC-EAA5-B0C7-CC2930EF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365423-FD27-F3B6-907F-602F659B4113}"/>
                </a:ext>
              </a:extLst>
            </p:cNvPr>
            <p:cNvSpPr txBox="1"/>
            <p:nvPr/>
          </p:nvSpPr>
          <p:spPr>
            <a:xfrm>
              <a:off x="1438383" y="3318552"/>
              <a:ext cx="23733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60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5DA80D5-3044-CF03-A185-49FA6906B5E4}"/>
              </a:ext>
            </a:extLst>
          </p:cNvPr>
          <p:cNvGrpSpPr/>
          <p:nvPr/>
        </p:nvGrpSpPr>
        <p:grpSpPr>
          <a:xfrm>
            <a:off x="785545" y="102741"/>
            <a:ext cx="3334392" cy="3482939"/>
            <a:chOff x="878013" y="2003460"/>
            <a:chExt cx="3591246" cy="3482939"/>
          </a:xfrm>
        </p:grpSpPr>
        <p:pic>
          <p:nvPicPr>
            <p:cNvPr id="5" name="Picture 4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DEAE26DD-95EF-9DFA-2E3C-F738A477F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C45971-B302-69EE-54D7-CAF13E7A35A9}"/>
                </a:ext>
              </a:extLst>
            </p:cNvPr>
            <p:cNvSpPr txBox="1"/>
            <p:nvPr/>
          </p:nvSpPr>
          <p:spPr>
            <a:xfrm>
              <a:off x="1438383" y="3431568"/>
              <a:ext cx="2373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7CA167-88CD-7B49-5493-C82417E947F1}"/>
              </a:ext>
            </a:extLst>
          </p:cNvPr>
          <p:cNvGrpSpPr/>
          <p:nvPr/>
        </p:nvGrpSpPr>
        <p:grpSpPr>
          <a:xfrm>
            <a:off x="4607531" y="0"/>
            <a:ext cx="3334392" cy="3482939"/>
            <a:chOff x="878013" y="2003460"/>
            <a:chExt cx="3591246" cy="3482939"/>
          </a:xfrm>
        </p:grpSpPr>
        <p:pic>
          <p:nvPicPr>
            <p:cNvPr id="11" name="Picture 10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0C51122-9F06-6C8E-7D96-B3FFBC23F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E1908A-3134-2C47-CD84-56E9DAF15659}"/>
                </a:ext>
              </a:extLst>
            </p:cNvPr>
            <p:cNvSpPr txBox="1"/>
            <p:nvPr/>
          </p:nvSpPr>
          <p:spPr>
            <a:xfrm>
              <a:off x="1438383" y="3431568"/>
              <a:ext cx="2373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C37A55-A4F8-B813-3F6E-97557797CC1C}"/>
              </a:ext>
            </a:extLst>
          </p:cNvPr>
          <p:cNvGrpSpPr/>
          <p:nvPr/>
        </p:nvGrpSpPr>
        <p:grpSpPr>
          <a:xfrm>
            <a:off x="8090471" y="113016"/>
            <a:ext cx="3652890" cy="3482939"/>
            <a:chOff x="878013" y="2003460"/>
            <a:chExt cx="3591246" cy="3482939"/>
          </a:xfrm>
        </p:grpSpPr>
        <p:pic>
          <p:nvPicPr>
            <p:cNvPr id="14" name="Picture 13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48AD0F1-16AC-EAA5-B0C7-CC2930EF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365423-FD27-F3B6-907F-602F659B4113}"/>
                </a:ext>
              </a:extLst>
            </p:cNvPr>
            <p:cNvSpPr txBox="1"/>
            <p:nvPr/>
          </p:nvSpPr>
          <p:spPr>
            <a:xfrm>
              <a:off x="1438383" y="3318552"/>
              <a:ext cx="23733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F4C44B-1A32-4D66-C476-4E38FCFB4477}"/>
              </a:ext>
            </a:extLst>
          </p:cNvPr>
          <p:cNvSpPr txBox="1"/>
          <p:nvPr/>
        </p:nvSpPr>
        <p:spPr>
          <a:xfrm>
            <a:off x="1202077" y="3195263"/>
            <a:ext cx="3236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Bụt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D0219-C7ED-ECB3-7AF4-451EC7D1E4B7}"/>
              </a:ext>
            </a:extLst>
          </p:cNvPr>
          <p:cNvSpPr txBox="1"/>
          <p:nvPr/>
        </p:nvSpPr>
        <p:spPr>
          <a:xfrm>
            <a:off x="4510355" y="3174714"/>
            <a:ext cx="3986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E910D-B1DC-7B36-936B-6E095EA886F9}"/>
              </a:ext>
            </a:extLst>
          </p:cNvPr>
          <p:cNvSpPr txBox="1"/>
          <p:nvPr/>
        </p:nvSpPr>
        <p:spPr>
          <a:xfrm>
            <a:off x="8370014" y="3277456"/>
            <a:ext cx="382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36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4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E01EA2-4F3D-D94E-A55B-28A5C145C062}"/>
              </a:ext>
            </a:extLst>
          </p:cNvPr>
          <p:cNvSpPr txBox="1"/>
          <p:nvPr/>
        </p:nvSpPr>
        <p:spPr>
          <a:xfrm>
            <a:off x="945222" y="602395"/>
            <a:ext cx="10274158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 kết quả ở bài tập 1, thực hiện các yêu cầu sau: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1070A-A73B-8C2B-DB07-7494C65ED5E1}"/>
              </a:ext>
            </a:extLst>
          </p:cNvPr>
          <p:cNvSpPr txBox="1"/>
          <p:nvPr/>
        </p:nvSpPr>
        <p:spPr>
          <a:xfrm>
            <a:off x="760288" y="1530849"/>
            <a:ext cx="985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DA80D5-3044-CF03-A185-49FA6906B5E4}"/>
              </a:ext>
            </a:extLst>
          </p:cNvPr>
          <p:cNvGrpSpPr/>
          <p:nvPr/>
        </p:nvGrpSpPr>
        <p:grpSpPr>
          <a:xfrm>
            <a:off x="631433" y="2044557"/>
            <a:ext cx="3334392" cy="3482939"/>
            <a:chOff x="878013" y="2003460"/>
            <a:chExt cx="3591246" cy="3482939"/>
          </a:xfrm>
        </p:grpSpPr>
        <p:pic>
          <p:nvPicPr>
            <p:cNvPr id="5" name="Picture 4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DEAE26DD-95EF-9DFA-2E3C-F738A477F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C45971-B302-69EE-54D7-CAF13E7A35A9}"/>
                </a:ext>
              </a:extLst>
            </p:cNvPr>
            <p:cNvSpPr txBox="1"/>
            <p:nvPr/>
          </p:nvSpPr>
          <p:spPr>
            <a:xfrm>
              <a:off x="1381958" y="3359649"/>
              <a:ext cx="24297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7CA167-88CD-7B49-5493-C82417E947F1}"/>
              </a:ext>
            </a:extLst>
          </p:cNvPr>
          <p:cNvGrpSpPr/>
          <p:nvPr/>
        </p:nvGrpSpPr>
        <p:grpSpPr>
          <a:xfrm>
            <a:off x="4247936" y="2044557"/>
            <a:ext cx="3334392" cy="3482939"/>
            <a:chOff x="878013" y="2003460"/>
            <a:chExt cx="3591246" cy="3482939"/>
          </a:xfrm>
        </p:grpSpPr>
        <p:pic>
          <p:nvPicPr>
            <p:cNvPr id="11" name="Picture 10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0C51122-9F06-6C8E-7D96-B3FFBC23F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E1908A-3134-2C47-CD84-56E9DAF15659}"/>
                </a:ext>
              </a:extLst>
            </p:cNvPr>
            <p:cNvSpPr txBox="1"/>
            <p:nvPr/>
          </p:nvSpPr>
          <p:spPr>
            <a:xfrm>
              <a:off x="1438383" y="3431568"/>
              <a:ext cx="2373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C37A55-A4F8-B813-3F6E-97557797CC1C}"/>
              </a:ext>
            </a:extLst>
          </p:cNvPr>
          <p:cNvGrpSpPr/>
          <p:nvPr/>
        </p:nvGrpSpPr>
        <p:grpSpPr>
          <a:xfrm>
            <a:off x="7977456" y="2137025"/>
            <a:ext cx="3652890" cy="3482939"/>
            <a:chOff x="878013" y="2003460"/>
            <a:chExt cx="3591246" cy="3482939"/>
          </a:xfrm>
        </p:grpSpPr>
        <p:pic>
          <p:nvPicPr>
            <p:cNvPr id="14" name="Picture 13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48AD0F1-16AC-EAA5-B0C7-CC2930EF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365423-FD27-F3B6-907F-602F659B4113}"/>
                </a:ext>
              </a:extLst>
            </p:cNvPr>
            <p:cNvSpPr txBox="1"/>
            <p:nvPr/>
          </p:nvSpPr>
          <p:spPr>
            <a:xfrm>
              <a:off x="1438383" y="3318552"/>
              <a:ext cx="23733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745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5DA80D5-3044-CF03-A185-49FA6906B5E4}"/>
              </a:ext>
            </a:extLst>
          </p:cNvPr>
          <p:cNvGrpSpPr/>
          <p:nvPr/>
        </p:nvGrpSpPr>
        <p:grpSpPr>
          <a:xfrm>
            <a:off x="395128" y="-226032"/>
            <a:ext cx="3334392" cy="3482939"/>
            <a:chOff x="878013" y="2003460"/>
            <a:chExt cx="3591246" cy="3482939"/>
          </a:xfrm>
        </p:grpSpPr>
        <p:pic>
          <p:nvPicPr>
            <p:cNvPr id="5" name="Picture 4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DEAE26DD-95EF-9DFA-2E3C-F738A477F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C45971-B302-69EE-54D7-CAF13E7A35A9}"/>
                </a:ext>
              </a:extLst>
            </p:cNvPr>
            <p:cNvSpPr txBox="1"/>
            <p:nvPr/>
          </p:nvSpPr>
          <p:spPr>
            <a:xfrm>
              <a:off x="1381958" y="3359649"/>
              <a:ext cx="24297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7CA167-88CD-7B49-5493-C82417E947F1}"/>
              </a:ext>
            </a:extLst>
          </p:cNvPr>
          <p:cNvGrpSpPr/>
          <p:nvPr/>
        </p:nvGrpSpPr>
        <p:grpSpPr>
          <a:xfrm>
            <a:off x="4011631" y="-226032"/>
            <a:ext cx="3334392" cy="3482939"/>
            <a:chOff x="878013" y="2003460"/>
            <a:chExt cx="3591246" cy="3482939"/>
          </a:xfrm>
        </p:grpSpPr>
        <p:pic>
          <p:nvPicPr>
            <p:cNvPr id="11" name="Picture 10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0C51122-9F06-6C8E-7D96-B3FFBC23F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E1908A-3134-2C47-CD84-56E9DAF15659}"/>
                </a:ext>
              </a:extLst>
            </p:cNvPr>
            <p:cNvSpPr txBox="1"/>
            <p:nvPr/>
          </p:nvSpPr>
          <p:spPr>
            <a:xfrm>
              <a:off x="1438383" y="3431568"/>
              <a:ext cx="2373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C37A55-A4F8-B813-3F6E-97557797CC1C}"/>
              </a:ext>
            </a:extLst>
          </p:cNvPr>
          <p:cNvGrpSpPr/>
          <p:nvPr/>
        </p:nvGrpSpPr>
        <p:grpSpPr>
          <a:xfrm>
            <a:off x="7741151" y="-133564"/>
            <a:ext cx="3652890" cy="3482939"/>
            <a:chOff x="878013" y="2003460"/>
            <a:chExt cx="3591246" cy="3482939"/>
          </a:xfrm>
        </p:grpSpPr>
        <p:pic>
          <p:nvPicPr>
            <p:cNvPr id="14" name="Picture 13" descr="A white cloud with blue border&#10;&#10;Description automatically generated">
              <a:extLst>
                <a:ext uri="{FF2B5EF4-FFF2-40B4-BE49-F238E27FC236}">
                  <a16:creationId xmlns:a16="http://schemas.microsoft.com/office/drawing/2014/main" id="{C48AD0F1-16AC-EAA5-B0C7-CC2930EF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13" y="2003460"/>
              <a:ext cx="3591246" cy="34829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365423-FD27-F3B6-907F-602F659B4113}"/>
                </a:ext>
              </a:extLst>
            </p:cNvPr>
            <p:cNvSpPr txBox="1"/>
            <p:nvPr/>
          </p:nvSpPr>
          <p:spPr>
            <a:xfrm>
              <a:off x="1438383" y="3318552"/>
              <a:ext cx="23733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B464784-96A0-3818-3EF1-CF70065D5C1E}"/>
              </a:ext>
            </a:extLst>
          </p:cNvPr>
          <p:cNvSpPr txBox="1"/>
          <p:nvPr/>
        </p:nvSpPr>
        <p:spPr>
          <a:xfrm>
            <a:off x="554805" y="2887038"/>
            <a:ext cx="323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F7E0D-F103-E44F-D3B4-834C531FA09B}"/>
              </a:ext>
            </a:extLst>
          </p:cNvPr>
          <p:cNvSpPr txBox="1"/>
          <p:nvPr/>
        </p:nvSpPr>
        <p:spPr>
          <a:xfrm>
            <a:off x="4479532" y="2845941"/>
            <a:ext cx="323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77DA2-A49B-CC84-B704-613DB56DEF4D}"/>
              </a:ext>
            </a:extLst>
          </p:cNvPr>
          <p:cNvSpPr txBox="1"/>
          <p:nvPr/>
        </p:nvSpPr>
        <p:spPr>
          <a:xfrm>
            <a:off x="4479532" y="3750067"/>
            <a:ext cx="323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E0E50-6EE9-C870-C9C5-FF2CF3FA9D33}"/>
              </a:ext>
            </a:extLst>
          </p:cNvPr>
          <p:cNvSpPr txBox="1"/>
          <p:nvPr/>
        </p:nvSpPr>
        <p:spPr>
          <a:xfrm>
            <a:off x="8188504" y="2989778"/>
            <a:ext cx="3236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9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E95A08A6-43DB-C54A-AA43-CB38B5839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CACBC3DB-DCD1-4145-B109-FD8A3FF7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29" y="1632264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33C88-BFFD-F24B-9738-1101A5368337}"/>
              </a:ext>
            </a:extLst>
          </p:cNvPr>
          <p:cNvSpPr txBox="1"/>
          <p:nvPr/>
        </p:nvSpPr>
        <p:spPr>
          <a:xfrm>
            <a:off x="2018536" y="854596"/>
            <a:ext cx="8738506" cy="1200329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các thành phần câu trong bài tập 1.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B5893F-1865-E59C-0D36-425535386550}"/>
              </a:ext>
            </a:extLst>
          </p:cNvPr>
          <p:cNvSpPr/>
          <p:nvPr/>
        </p:nvSpPr>
        <p:spPr>
          <a:xfrm>
            <a:off x="4613097" y="2563401"/>
            <a:ext cx="5198723" cy="17928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 </a:t>
            </a:r>
          </a:p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</a:p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8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E95A08A6-43DB-C54A-AA43-CB38B5839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CACBC3DB-DCD1-4145-B109-FD8A3FF7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29" y="1632264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B5893F-1865-E59C-0D36-425535386550}"/>
              </a:ext>
            </a:extLst>
          </p:cNvPr>
          <p:cNvSpPr/>
          <p:nvPr/>
        </p:nvSpPr>
        <p:spPr>
          <a:xfrm>
            <a:off x="3051424" y="662681"/>
            <a:ext cx="7417941" cy="12894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BA94C2-1924-2929-DE42-C2FB173F2C00}"/>
              </a:ext>
            </a:extLst>
          </p:cNvPr>
          <p:cNvSpPr/>
          <p:nvPr/>
        </p:nvSpPr>
        <p:spPr>
          <a:xfrm>
            <a:off x="3174714" y="2255176"/>
            <a:ext cx="7417941" cy="12894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5D192C-E436-58A5-5659-FF9280363861}"/>
              </a:ext>
            </a:extLst>
          </p:cNvPr>
          <p:cNvSpPr/>
          <p:nvPr/>
        </p:nvSpPr>
        <p:spPr>
          <a:xfrm>
            <a:off x="2691828" y="3919590"/>
            <a:ext cx="9376881" cy="13510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Cao).</a:t>
            </a:r>
          </a:p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Cao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ai?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2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E95A08A6-43DB-C54A-AA43-CB38B5839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17284DD-0465-0DB3-5405-D08CD9B5DDFD}"/>
              </a:ext>
            </a:extLst>
          </p:cNvPr>
          <p:cNvSpPr/>
          <p:nvPr/>
        </p:nvSpPr>
        <p:spPr>
          <a:xfrm>
            <a:off x="1931541" y="523982"/>
            <a:ext cx="8280971" cy="1345915"/>
          </a:xfrm>
          <a:prstGeom prst="wedgeRoundRectCallout">
            <a:avLst>
              <a:gd name="adj1" fmla="val -45140"/>
              <a:gd name="adj2" fmla="val 731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EEC02-0ABB-C3F8-6151-48D52613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630" y="2510124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B94DB-CD65-A5FF-48D2-DEE4DE575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67" y="2149932"/>
            <a:ext cx="2540758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D8C2443-162D-68E0-1C34-C93923688212}"/>
              </a:ext>
            </a:extLst>
          </p:cNvPr>
          <p:cNvSpPr/>
          <p:nvPr/>
        </p:nvSpPr>
        <p:spPr>
          <a:xfrm>
            <a:off x="3503486" y="2414427"/>
            <a:ext cx="6082303" cy="1397285"/>
          </a:xfrm>
          <a:prstGeom prst="wedgeRoundRectCallout">
            <a:avLst>
              <a:gd name="adj1" fmla="val 44475"/>
              <a:gd name="adj2" fmla="val 670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xác định thành phần thứ nhất của câu, ta đặt được những câu hỏi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cái gì, ….</a:t>
            </a:r>
            <a:endParaRPr lang="en-US" sz="2800" b="1" i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8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0" y="675992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grpSp>
        <p:nvGrpSpPr>
          <p:cNvPr id="32" name="TOP-PPT-5">
            <a:extLst>
              <a:ext uri="{FF2B5EF4-FFF2-40B4-BE49-F238E27FC236}">
                <a16:creationId xmlns:a16="http://schemas.microsoft.com/office/drawing/2014/main" id="{4337FD6C-6123-40DC-A17C-AAAFBE6EFAEE}"/>
              </a:ext>
            </a:extLst>
          </p:cNvPr>
          <p:cNvGrpSpPr/>
          <p:nvPr/>
        </p:nvGrpSpPr>
        <p:grpSpPr>
          <a:xfrm>
            <a:off x="7801897" y="720877"/>
            <a:ext cx="3952568" cy="1283691"/>
            <a:chOff x="6486812" y="1367784"/>
            <a:chExt cx="4102724" cy="759434"/>
          </a:xfrm>
        </p:grpSpPr>
        <p:sp>
          <p:nvSpPr>
            <p:cNvPr id="33" name="TOP-PPT-5-1">
              <a:extLst>
                <a:ext uri="{FF2B5EF4-FFF2-40B4-BE49-F238E27FC236}">
                  <a16:creationId xmlns:a16="http://schemas.microsoft.com/office/drawing/2014/main" id="{BAC10D6C-B42C-4640-BD7B-80940C5D5329}"/>
                </a:ext>
              </a:extLst>
            </p:cNvPr>
            <p:cNvSpPr/>
            <p:nvPr/>
          </p:nvSpPr>
          <p:spPr>
            <a:xfrm>
              <a:off x="6492778" y="1367784"/>
              <a:ext cx="1822421" cy="7594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endParaRPr>
            </a:p>
          </p:txBody>
        </p:sp>
        <p:sp>
          <p:nvSpPr>
            <p:cNvPr id="34" name="TOP-PPT-5-2">
              <a:extLst>
                <a:ext uri="{FF2B5EF4-FFF2-40B4-BE49-F238E27FC236}">
                  <a16:creationId xmlns:a16="http://schemas.microsoft.com/office/drawing/2014/main" id="{73B3B128-566D-42FC-B958-625C72BEBED9}"/>
                </a:ext>
              </a:extLst>
            </p:cNvPr>
            <p:cNvSpPr txBox="1"/>
            <p:nvPr/>
          </p:nvSpPr>
          <p:spPr>
            <a:xfrm>
              <a:off x="6486812" y="1448426"/>
              <a:ext cx="2036497" cy="600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17号-萌趣果冻体" panose="02000000000000000000" pitchFamily="2" charset="-122"/>
                  <a:cs typeface="Calibri" panose="020F0502020204030204" pitchFamily="34" charset="0"/>
                  <a:sym typeface="字魂17号-萌趣果冻体" panose="02000000000000000000" pitchFamily="2" charset="-122"/>
                </a:rPr>
                <a:t>01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17号-萌趣果冻体" panose="02000000000000000000" pitchFamily="2" charset="-122"/>
                <a:cs typeface="Calibri" panose="020F0502020204030204" pitchFamily="34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35" name="TOP-PPT-5-3">
              <a:extLst>
                <a:ext uri="{FF2B5EF4-FFF2-40B4-BE49-F238E27FC236}">
                  <a16:creationId xmlns:a16="http://schemas.microsoft.com/office/drawing/2014/main" id="{119D9326-15A0-4238-818A-971673D1B49E}"/>
                </a:ext>
              </a:extLst>
            </p:cNvPr>
            <p:cNvSpPr txBox="1"/>
            <p:nvPr/>
          </p:nvSpPr>
          <p:spPr>
            <a:xfrm>
              <a:off x="7549204" y="1396359"/>
              <a:ext cx="3040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261EFA9-F439-455D-B3CB-B37293A77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2" y="720877"/>
            <a:ext cx="5053010" cy="5053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30DAA9-44B4-5C4A-93EA-C64D37A84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600" y="1960861"/>
            <a:ext cx="6725264" cy="3108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8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E95A08A6-43DB-C54A-AA43-CB38B5839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17284DD-0465-0DB3-5405-D08CD9B5DDFD}"/>
              </a:ext>
            </a:extLst>
          </p:cNvPr>
          <p:cNvSpPr/>
          <p:nvPr/>
        </p:nvSpPr>
        <p:spPr>
          <a:xfrm>
            <a:off x="1931541" y="523982"/>
            <a:ext cx="8280971" cy="1345915"/>
          </a:xfrm>
          <a:prstGeom prst="wedgeRoundRectCallout">
            <a:avLst>
              <a:gd name="adj1" fmla="val -45140"/>
              <a:gd name="adj2" fmla="val 731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vi-VN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xác định thành phần thứ hai của câu, ta đặt được những câu hỏi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EEC02-0ABB-C3F8-6151-48D52613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630" y="2510124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B94DB-CD65-A5FF-48D2-DEE4DE575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67" y="2149932"/>
            <a:ext cx="2540758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D8C2443-162D-68E0-1C34-C93923688212}"/>
              </a:ext>
            </a:extLst>
          </p:cNvPr>
          <p:cNvSpPr/>
          <p:nvPr/>
        </p:nvSpPr>
        <p:spPr>
          <a:xfrm>
            <a:off x="3503486" y="2414427"/>
            <a:ext cx="6082303" cy="1397285"/>
          </a:xfrm>
          <a:prstGeom prst="wedgeRoundRectCallout">
            <a:avLst>
              <a:gd name="adj1" fmla="val 44475"/>
              <a:gd name="adj2" fmla="val 670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xác định thành phần thứ hai của câu, ta đặt được những câu hỏi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gì, thế nào, là ai, …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6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D0F9C-5DAD-9EB7-D43A-3165323BB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87" y="639178"/>
            <a:ext cx="12075313" cy="6218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B7C40A-86D9-0C39-626F-42AEA28C18D4}"/>
              </a:ext>
            </a:extLst>
          </p:cNvPr>
          <p:cNvSpPr txBox="1"/>
          <p:nvPr/>
        </p:nvSpPr>
        <p:spPr>
          <a:xfrm>
            <a:off x="925860" y="1785076"/>
            <a:ext cx="1045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thường gồm 2 thành phần chính: chủ ngữ và vị ngữ.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37BEE-35A4-4CC8-4402-81E27B2445B3}"/>
              </a:ext>
            </a:extLst>
          </p:cNvPr>
          <p:cNvSpPr txBox="1"/>
          <p:nvPr/>
        </p:nvSpPr>
        <p:spPr>
          <a:xfrm>
            <a:off x="925861" y="2442622"/>
            <a:ext cx="10456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nêu người, vật, hiện tượng tự nhiên,… được nói đến trong câu. Chủ ngữ trả lời cho câu hỏi có từ ngữ để hỏi: </a:t>
            </a:r>
            <a:r>
              <a:rPr lang="vi-VN" sz="3000" b="1" i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cái gì, con gì,…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2CEE5-9DA1-3A6A-4808-D0BC45DB468F}"/>
              </a:ext>
            </a:extLst>
          </p:cNvPr>
          <p:cNvSpPr txBox="1"/>
          <p:nvPr/>
        </p:nvSpPr>
        <p:spPr>
          <a:xfrm>
            <a:off x="956683" y="3932375"/>
            <a:ext cx="10456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 nêu hoạt động, trạng thái, đặc điểm của đối tượng được nói ở chủ ngữ hoặc giới thiệu, nhận xét về đối tượng đó. Vị ngữ trả lời cho câu hỏi có từ ngữ để hỏi: </a:t>
            </a:r>
            <a:r>
              <a:rPr lang="vi-VN" sz="3000" b="1" i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gì, thế nào, là ai,…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9E99F-E8FB-0563-E8FF-24AD5F31A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188" y="-267178"/>
            <a:ext cx="292633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6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E01EA2-4F3D-D94E-A55B-28A5C145C062}"/>
              </a:ext>
            </a:extLst>
          </p:cNvPr>
          <p:cNvSpPr txBox="1"/>
          <p:nvPr/>
        </p:nvSpPr>
        <p:spPr>
          <a:xfrm>
            <a:off x="945221" y="602395"/>
            <a:ext cx="11137187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2ED1B1-912E-DD0B-E481-82E03CD35B2E}"/>
              </a:ext>
            </a:extLst>
          </p:cNvPr>
          <p:cNvGrpSpPr/>
          <p:nvPr/>
        </p:nvGrpSpPr>
        <p:grpSpPr>
          <a:xfrm>
            <a:off x="657545" y="1715784"/>
            <a:ext cx="11691992" cy="1097767"/>
            <a:chOff x="657545" y="1715784"/>
            <a:chExt cx="11691992" cy="1097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8D82DA-E7AC-5C1F-C3D9-A06599EB591C}"/>
                </a:ext>
              </a:extLst>
            </p:cNvPr>
            <p:cNvSpPr txBox="1"/>
            <p:nvPr/>
          </p:nvSpPr>
          <p:spPr>
            <a:xfrm>
              <a:off x="657545" y="1736333"/>
              <a:ext cx="4880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Chú chim sơn ca</a:t>
              </a:r>
            </a:p>
            <a:p>
              <a:pPr algn="just" rtl="0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chìm vào giấc ngủ say.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C77A72-EB56-B9F1-93AE-674507CEA7EF}"/>
                </a:ext>
              </a:extLst>
            </p:cNvPr>
            <p:cNvSpPr txBox="1"/>
            <p:nvPr/>
          </p:nvSpPr>
          <p:spPr>
            <a:xfrm>
              <a:off x="6575461" y="1715784"/>
              <a:ext cx="57740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  <a:p>
              <a:pPr algn="just" rtl="0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nằm phơi nắng bên thềm.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DC9EC1-7732-58AD-8606-94B4A683D769}"/>
                </a:ext>
              </a:extLst>
            </p:cNvPr>
            <p:cNvSpPr/>
            <p:nvPr/>
          </p:nvSpPr>
          <p:spPr>
            <a:xfrm>
              <a:off x="3986373" y="1787702"/>
              <a:ext cx="359595" cy="42124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2CB8E3-FED4-C20A-3FBF-B4AF04331D9A}"/>
                </a:ext>
              </a:extLst>
            </p:cNvPr>
            <p:cNvSpPr/>
            <p:nvPr/>
          </p:nvSpPr>
          <p:spPr>
            <a:xfrm>
              <a:off x="1068513" y="2332232"/>
              <a:ext cx="359595" cy="42124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DE0F9A-AFE1-C6F4-F04C-DC70E2772EC4}"/>
                </a:ext>
              </a:extLst>
            </p:cNvPr>
            <p:cNvSpPr/>
            <p:nvPr/>
          </p:nvSpPr>
          <p:spPr>
            <a:xfrm>
              <a:off x="8938517" y="1746606"/>
              <a:ext cx="359595" cy="42124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D99A81-ADDD-F285-7734-8E504FDF595A}"/>
                </a:ext>
              </a:extLst>
            </p:cNvPr>
            <p:cNvSpPr/>
            <p:nvPr/>
          </p:nvSpPr>
          <p:spPr>
            <a:xfrm>
              <a:off x="6986428" y="2280861"/>
              <a:ext cx="359595" cy="42124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FC03DD6-D7C6-390B-BE74-5057900C0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379" y="3020601"/>
            <a:ext cx="7931650" cy="30293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DCDFF8-F7B1-EE02-FD07-8D153C013E54}"/>
              </a:ext>
            </a:extLst>
          </p:cNvPr>
          <p:cNvSpPr txBox="1"/>
          <p:nvPr/>
        </p:nvSpPr>
        <p:spPr>
          <a:xfrm>
            <a:off x="2712379" y="3719245"/>
            <a:ext cx="68117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8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1C2F36-DA7F-4DF7-C532-3EBF6DD68C5B}"/>
              </a:ext>
            </a:extLst>
          </p:cNvPr>
          <p:cNvGrpSpPr/>
          <p:nvPr/>
        </p:nvGrpSpPr>
        <p:grpSpPr>
          <a:xfrm>
            <a:off x="1033601" y="596867"/>
            <a:ext cx="10124134" cy="1057273"/>
            <a:chOff x="4674400" y="2985728"/>
            <a:chExt cx="5448791" cy="281127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1379308-9A32-AE20-3800-EE4AF2F14189}"/>
                </a:ext>
              </a:extLst>
            </p:cNvPr>
            <p:cNvSpPr/>
            <p:nvPr/>
          </p:nvSpPr>
          <p:spPr>
            <a:xfrm>
              <a:off x="4674400" y="2985728"/>
              <a:ext cx="5448791" cy="2811276"/>
            </a:xfrm>
            <a:custGeom>
              <a:avLst/>
              <a:gdLst>
                <a:gd name="connsiteX0" fmla="*/ 0 w 5448791"/>
                <a:gd name="connsiteY0" fmla="*/ 468555 h 2811276"/>
                <a:gd name="connsiteX1" fmla="*/ 468555 w 5448791"/>
                <a:gd name="connsiteY1" fmla="*/ 0 h 2811276"/>
                <a:gd name="connsiteX2" fmla="*/ 4980236 w 5448791"/>
                <a:gd name="connsiteY2" fmla="*/ 0 h 2811276"/>
                <a:gd name="connsiteX3" fmla="*/ 5448791 w 5448791"/>
                <a:gd name="connsiteY3" fmla="*/ 468555 h 2811276"/>
                <a:gd name="connsiteX4" fmla="*/ 5448791 w 5448791"/>
                <a:gd name="connsiteY4" fmla="*/ 2342721 h 2811276"/>
                <a:gd name="connsiteX5" fmla="*/ 4980236 w 5448791"/>
                <a:gd name="connsiteY5" fmla="*/ 2811276 h 2811276"/>
                <a:gd name="connsiteX6" fmla="*/ 468555 w 5448791"/>
                <a:gd name="connsiteY6" fmla="*/ 2811276 h 2811276"/>
                <a:gd name="connsiteX7" fmla="*/ 0 w 5448791"/>
                <a:gd name="connsiteY7" fmla="*/ 2342721 h 2811276"/>
                <a:gd name="connsiteX8" fmla="*/ 0 w 5448791"/>
                <a:gd name="connsiteY8" fmla="*/ 468555 h 281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8791" h="2811276" fill="none" extrusionOk="0">
                  <a:moveTo>
                    <a:pt x="0" y="468555"/>
                  </a:moveTo>
                  <a:cubicBezTo>
                    <a:pt x="3579" y="167378"/>
                    <a:pt x="228224" y="-30498"/>
                    <a:pt x="468555" y="0"/>
                  </a:cubicBezTo>
                  <a:cubicBezTo>
                    <a:pt x="2022118" y="111943"/>
                    <a:pt x="4197494" y="-90335"/>
                    <a:pt x="4980236" y="0"/>
                  </a:cubicBezTo>
                  <a:cubicBezTo>
                    <a:pt x="5252880" y="16430"/>
                    <a:pt x="5454964" y="207336"/>
                    <a:pt x="5448791" y="468555"/>
                  </a:cubicBezTo>
                  <a:cubicBezTo>
                    <a:pt x="5611394" y="909276"/>
                    <a:pt x="5582821" y="2008581"/>
                    <a:pt x="5448791" y="2342721"/>
                  </a:cubicBezTo>
                  <a:cubicBezTo>
                    <a:pt x="5443267" y="2612138"/>
                    <a:pt x="5259419" y="2838977"/>
                    <a:pt x="4980236" y="2811276"/>
                  </a:cubicBezTo>
                  <a:cubicBezTo>
                    <a:pt x="3908920" y="2744560"/>
                    <a:pt x="1006214" y="2762917"/>
                    <a:pt x="468555" y="2811276"/>
                  </a:cubicBezTo>
                  <a:cubicBezTo>
                    <a:pt x="203601" y="2798827"/>
                    <a:pt x="2700" y="2596129"/>
                    <a:pt x="0" y="2342721"/>
                  </a:cubicBezTo>
                  <a:cubicBezTo>
                    <a:pt x="-43437" y="1503789"/>
                    <a:pt x="-52711" y="949674"/>
                    <a:pt x="0" y="468555"/>
                  </a:cubicBezTo>
                  <a:close/>
                </a:path>
                <a:path w="5448791" h="2811276" stroke="0" extrusionOk="0">
                  <a:moveTo>
                    <a:pt x="0" y="468555"/>
                  </a:moveTo>
                  <a:cubicBezTo>
                    <a:pt x="13810" y="193496"/>
                    <a:pt x="223111" y="12726"/>
                    <a:pt x="468555" y="0"/>
                  </a:cubicBezTo>
                  <a:cubicBezTo>
                    <a:pt x="1342971" y="-162373"/>
                    <a:pt x="3895843" y="-153356"/>
                    <a:pt x="4980236" y="0"/>
                  </a:cubicBezTo>
                  <a:cubicBezTo>
                    <a:pt x="5239454" y="-28378"/>
                    <a:pt x="5417602" y="210046"/>
                    <a:pt x="5448791" y="468555"/>
                  </a:cubicBezTo>
                  <a:cubicBezTo>
                    <a:pt x="5536846" y="1276532"/>
                    <a:pt x="5584663" y="1431626"/>
                    <a:pt x="5448791" y="2342721"/>
                  </a:cubicBezTo>
                  <a:cubicBezTo>
                    <a:pt x="5433653" y="2641018"/>
                    <a:pt x="5214232" y="2828202"/>
                    <a:pt x="4980236" y="2811276"/>
                  </a:cubicBezTo>
                  <a:cubicBezTo>
                    <a:pt x="3529176" y="2776796"/>
                    <a:pt x="1787681" y="2710448"/>
                    <a:pt x="468555" y="2811276"/>
                  </a:cubicBezTo>
                  <a:cubicBezTo>
                    <a:pt x="181520" y="2825040"/>
                    <a:pt x="1994" y="2610624"/>
                    <a:pt x="0" y="2342721"/>
                  </a:cubicBezTo>
                  <a:cubicBezTo>
                    <a:pt x="-30640" y="1978687"/>
                    <a:pt x="-6562" y="1215366"/>
                    <a:pt x="0" y="468555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18075524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8B4E03-C45F-FA50-6220-3D3E56006793}"/>
                </a:ext>
              </a:extLst>
            </p:cNvPr>
            <p:cNvSpPr txBox="1"/>
            <p:nvPr/>
          </p:nvSpPr>
          <p:spPr>
            <a:xfrm>
              <a:off x="4741380" y="3194017"/>
              <a:ext cx="5314829" cy="188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Chú chim sơn ca 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đang cất cao tiếng hót.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B3C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58B364-9094-C48C-5654-C5CD3B5A3DFC}"/>
              </a:ext>
            </a:extLst>
          </p:cNvPr>
          <p:cNvGrpSpPr/>
          <p:nvPr/>
        </p:nvGrpSpPr>
        <p:grpSpPr>
          <a:xfrm>
            <a:off x="1115794" y="2117442"/>
            <a:ext cx="10124134" cy="1057273"/>
            <a:chOff x="4674400" y="2985728"/>
            <a:chExt cx="5448791" cy="28112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5355A9-A987-C427-FC96-9191FEDEE3AF}"/>
                </a:ext>
              </a:extLst>
            </p:cNvPr>
            <p:cNvSpPr/>
            <p:nvPr/>
          </p:nvSpPr>
          <p:spPr>
            <a:xfrm>
              <a:off x="4674400" y="2985728"/>
              <a:ext cx="5448791" cy="2811276"/>
            </a:xfrm>
            <a:custGeom>
              <a:avLst/>
              <a:gdLst>
                <a:gd name="connsiteX0" fmla="*/ 0 w 5448791"/>
                <a:gd name="connsiteY0" fmla="*/ 468555 h 2811276"/>
                <a:gd name="connsiteX1" fmla="*/ 468555 w 5448791"/>
                <a:gd name="connsiteY1" fmla="*/ 0 h 2811276"/>
                <a:gd name="connsiteX2" fmla="*/ 4980236 w 5448791"/>
                <a:gd name="connsiteY2" fmla="*/ 0 h 2811276"/>
                <a:gd name="connsiteX3" fmla="*/ 5448791 w 5448791"/>
                <a:gd name="connsiteY3" fmla="*/ 468555 h 2811276"/>
                <a:gd name="connsiteX4" fmla="*/ 5448791 w 5448791"/>
                <a:gd name="connsiteY4" fmla="*/ 2342721 h 2811276"/>
                <a:gd name="connsiteX5" fmla="*/ 4980236 w 5448791"/>
                <a:gd name="connsiteY5" fmla="*/ 2811276 h 2811276"/>
                <a:gd name="connsiteX6" fmla="*/ 468555 w 5448791"/>
                <a:gd name="connsiteY6" fmla="*/ 2811276 h 2811276"/>
                <a:gd name="connsiteX7" fmla="*/ 0 w 5448791"/>
                <a:gd name="connsiteY7" fmla="*/ 2342721 h 2811276"/>
                <a:gd name="connsiteX8" fmla="*/ 0 w 5448791"/>
                <a:gd name="connsiteY8" fmla="*/ 468555 h 281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8791" h="2811276" fill="none" extrusionOk="0">
                  <a:moveTo>
                    <a:pt x="0" y="468555"/>
                  </a:moveTo>
                  <a:cubicBezTo>
                    <a:pt x="3579" y="167378"/>
                    <a:pt x="228224" y="-30498"/>
                    <a:pt x="468555" y="0"/>
                  </a:cubicBezTo>
                  <a:cubicBezTo>
                    <a:pt x="2022118" y="111943"/>
                    <a:pt x="4197494" y="-90335"/>
                    <a:pt x="4980236" y="0"/>
                  </a:cubicBezTo>
                  <a:cubicBezTo>
                    <a:pt x="5252880" y="16430"/>
                    <a:pt x="5454964" y="207336"/>
                    <a:pt x="5448791" y="468555"/>
                  </a:cubicBezTo>
                  <a:cubicBezTo>
                    <a:pt x="5611394" y="909276"/>
                    <a:pt x="5582821" y="2008581"/>
                    <a:pt x="5448791" y="2342721"/>
                  </a:cubicBezTo>
                  <a:cubicBezTo>
                    <a:pt x="5443267" y="2612138"/>
                    <a:pt x="5259419" y="2838977"/>
                    <a:pt x="4980236" y="2811276"/>
                  </a:cubicBezTo>
                  <a:cubicBezTo>
                    <a:pt x="3908920" y="2744560"/>
                    <a:pt x="1006214" y="2762917"/>
                    <a:pt x="468555" y="2811276"/>
                  </a:cubicBezTo>
                  <a:cubicBezTo>
                    <a:pt x="203601" y="2798827"/>
                    <a:pt x="2700" y="2596129"/>
                    <a:pt x="0" y="2342721"/>
                  </a:cubicBezTo>
                  <a:cubicBezTo>
                    <a:pt x="-43437" y="1503789"/>
                    <a:pt x="-52711" y="949674"/>
                    <a:pt x="0" y="468555"/>
                  </a:cubicBezTo>
                  <a:close/>
                </a:path>
                <a:path w="5448791" h="2811276" stroke="0" extrusionOk="0">
                  <a:moveTo>
                    <a:pt x="0" y="468555"/>
                  </a:moveTo>
                  <a:cubicBezTo>
                    <a:pt x="13810" y="193496"/>
                    <a:pt x="223111" y="12726"/>
                    <a:pt x="468555" y="0"/>
                  </a:cubicBezTo>
                  <a:cubicBezTo>
                    <a:pt x="1342971" y="-162373"/>
                    <a:pt x="3895843" y="-153356"/>
                    <a:pt x="4980236" y="0"/>
                  </a:cubicBezTo>
                  <a:cubicBezTo>
                    <a:pt x="5239454" y="-28378"/>
                    <a:pt x="5417602" y="210046"/>
                    <a:pt x="5448791" y="468555"/>
                  </a:cubicBezTo>
                  <a:cubicBezTo>
                    <a:pt x="5536846" y="1276532"/>
                    <a:pt x="5584663" y="1431626"/>
                    <a:pt x="5448791" y="2342721"/>
                  </a:cubicBezTo>
                  <a:cubicBezTo>
                    <a:pt x="5433653" y="2641018"/>
                    <a:pt x="5214232" y="2828202"/>
                    <a:pt x="4980236" y="2811276"/>
                  </a:cubicBezTo>
                  <a:cubicBezTo>
                    <a:pt x="3529176" y="2776796"/>
                    <a:pt x="1787681" y="2710448"/>
                    <a:pt x="468555" y="2811276"/>
                  </a:cubicBezTo>
                  <a:cubicBezTo>
                    <a:pt x="181520" y="2825040"/>
                    <a:pt x="1994" y="2610624"/>
                    <a:pt x="0" y="2342721"/>
                  </a:cubicBezTo>
                  <a:cubicBezTo>
                    <a:pt x="-30640" y="1978687"/>
                    <a:pt x="-6562" y="1215366"/>
                    <a:pt x="0" y="468555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18075524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946B7C-629E-220F-6768-12B2C32E1747}"/>
                </a:ext>
              </a:extLst>
            </p:cNvPr>
            <p:cNvSpPr txBox="1"/>
            <p:nvPr/>
          </p:nvSpPr>
          <p:spPr>
            <a:xfrm>
              <a:off x="4741380" y="3194017"/>
              <a:ext cx="5314829" cy="188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Cả thành phố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chìm vào giấc ngủ say.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B3C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B3C3AE-786B-F51B-A934-A37620937EB1}"/>
              </a:ext>
            </a:extLst>
          </p:cNvPr>
          <p:cNvGrpSpPr/>
          <p:nvPr/>
        </p:nvGrpSpPr>
        <p:grpSpPr>
          <a:xfrm>
            <a:off x="1115795" y="3607195"/>
            <a:ext cx="10124134" cy="1057273"/>
            <a:chOff x="4674400" y="2985728"/>
            <a:chExt cx="5448791" cy="281127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99BE957-382E-349A-F1C6-82FBEC2F4912}"/>
                </a:ext>
              </a:extLst>
            </p:cNvPr>
            <p:cNvSpPr/>
            <p:nvPr/>
          </p:nvSpPr>
          <p:spPr>
            <a:xfrm>
              <a:off x="4674400" y="2985728"/>
              <a:ext cx="5448791" cy="2811276"/>
            </a:xfrm>
            <a:custGeom>
              <a:avLst/>
              <a:gdLst>
                <a:gd name="connsiteX0" fmla="*/ 0 w 5448791"/>
                <a:gd name="connsiteY0" fmla="*/ 468555 h 2811276"/>
                <a:gd name="connsiteX1" fmla="*/ 468555 w 5448791"/>
                <a:gd name="connsiteY1" fmla="*/ 0 h 2811276"/>
                <a:gd name="connsiteX2" fmla="*/ 4980236 w 5448791"/>
                <a:gd name="connsiteY2" fmla="*/ 0 h 2811276"/>
                <a:gd name="connsiteX3" fmla="*/ 5448791 w 5448791"/>
                <a:gd name="connsiteY3" fmla="*/ 468555 h 2811276"/>
                <a:gd name="connsiteX4" fmla="*/ 5448791 w 5448791"/>
                <a:gd name="connsiteY4" fmla="*/ 2342721 h 2811276"/>
                <a:gd name="connsiteX5" fmla="*/ 4980236 w 5448791"/>
                <a:gd name="connsiteY5" fmla="*/ 2811276 h 2811276"/>
                <a:gd name="connsiteX6" fmla="*/ 468555 w 5448791"/>
                <a:gd name="connsiteY6" fmla="*/ 2811276 h 2811276"/>
                <a:gd name="connsiteX7" fmla="*/ 0 w 5448791"/>
                <a:gd name="connsiteY7" fmla="*/ 2342721 h 2811276"/>
                <a:gd name="connsiteX8" fmla="*/ 0 w 5448791"/>
                <a:gd name="connsiteY8" fmla="*/ 468555 h 281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8791" h="2811276" fill="none" extrusionOk="0">
                  <a:moveTo>
                    <a:pt x="0" y="468555"/>
                  </a:moveTo>
                  <a:cubicBezTo>
                    <a:pt x="3579" y="167378"/>
                    <a:pt x="228224" y="-30498"/>
                    <a:pt x="468555" y="0"/>
                  </a:cubicBezTo>
                  <a:cubicBezTo>
                    <a:pt x="2022118" y="111943"/>
                    <a:pt x="4197494" y="-90335"/>
                    <a:pt x="4980236" y="0"/>
                  </a:cubicBezTo>
                  <a:cubicBezTo>
                    <a:pt x="5252880" y="16430"/>
                    <a:pt x="5454964" y="207336"/>
                    <a:pt x="5448791" y="468555"/>
                  </a:cubicBezTo>
                  <a:cubicBezTo>
                    <a:pt x="5611394" y="909276"/>
                    <a:pt x="5582821" y="2008581"/>
                    <a:pt x="5448791" y="2342721"/>
                  </a:cubicBezTo>
                  <a:cubicBezTo>
                    <a:pt x="5443267" y="2612138"/>
                    <a:pt x="5259419" y="2838977"/>
                    <a:pt x="4980236" y="2811276"/>
                  </a:cubicBezTo>
                  <a:cubicBezTo>
                    <a:pt x="3908920" y="2744560"/>
                    <a:pt x="1006214" y="2762917"/>
                    <a:pt x="468555" y="2811276"/>
                  </a:cubicBezTo>
                  <a:cubicBezTo>
                    <a:pt x="203601" y="2798827"/>
                    <a:pt x="2700" y="2596129"/>
                    <a:pt x="0" y="2342721"/>
                  </a:cubicBezTo>
                  <a:cubicBezTo>
                    <a:pt x="-43437" y="1503789"/>
                    <a:pt x="-52711" y="949674"/>
                    <a:pt x="0" y="468555"/>
                  </a:cubicBezTo>
                  <a:close/>
                </a:path>
                <a:path w="5448791" h="2811276" stroke="0" extrusionOk="0">
                  <a:moveTo>
                    <a:pt x="0" y="468555"/>
                  </a:moveTo>
                  <a:cubicBezTo>
                    <a:pt x="13810" y="193496"/>
                    <a:pt x="223111" y="12726"/>
                    <a:pt x="468555" y="0"/>
                  </a:cubicBezTo>
                  <a:cubicBezTo>
                    <a:pt x="1342971" y="-162373"/>
                    <a:pt x="3895843" y="-153356"/>
                    <a:pt x="4980236" y="0"/>
                  </a:cubicBezTo>
                  <a:cubicBezTo>
                    <a:pt x="5239454" y="-28378"/>
                    <a:pt x="5417602" y="210046"/>
                    <a:pt x="5448791" y="468555"/>
                  </a:cubicBezTo>
                  <a:cubicBezTo>
                    <a:pt x="5536846" y="1276532"/>
                    <a:pt x="5584663" y="1431626"/>
                    <a:pt x="5448791" y="2342721"/>
                  </a:cubicBezTo>
                  <a:cubicBezTo>
                    <a:pt x="5433653" y="2641018"/>
                    <a:pt x="5214232" y="2828202"/>
                    <a:pt x="4980236" y="2811276"/>
                  </a:cubicBezTo>
                  <a:cubicBezTo>
                    <a:pt x="3529176" y="2776796"/>
                    <a:pt x="1787681" y="2710448"/>
                    <a:pt x="468555" y="2811276"/>
                  </a:cubicBezTo>
                  <a:cubicBezTo>
                    <a:pt x="181520" y="2825040"/>
                    <a:pt x="1994" y="2610624"/>
                    <a:pt x="0" y="2342721"/>
                  </a:cubicBezTo>
                  <a:cubicBezTo>
                    <a:pt x="-30640" y="1978687"/>
                    <a:pt x="-6562" y="1215366"/>
                    <a:pt x="0" y="468555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18075524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E07194-29D4-E3E3-C018-1F286FEDA9F3}"/>
                </a:ext>
              </a:extLst>
            </p:cNvPr>
            <p:cNvSpPr txBox="1"/>
            <p:nvPr/>
          </p:nvSpPr>
          <p:spPr>
            <a:xfrm>
              <a:off x="4741380" y="3194017"/>
              <a:ext cx="5314829" cy="188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Vườn hồng 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đang khoe sắc thắm.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B3C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2DBE7-62CC-A899-F631-BEAF0BC61F76}"/>
              </a:ext>
            </a:extLst>
          </p:cNvPr>
          <p:cNvGrpSpPr/>
          <p:nvPr/>
        </p:nvGrpSpPr>
        <p:grpSpPr>
          <a:xfrm>
            <a:off x="1105521" y="5025029"/>
            <a:ext cx="10124134" cy="1057273"/>
            <a:chOff x="4674400" y="2985728"/>
            <a:chExt cx="5448791" cy="281127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BCB2D8-B2CF-5F5F-8D5C-C1AE4AE2BA2E}"/>
                </a:ext>
              </a:extLst>
            </p:cNvPr>
            <p:cNvSpPr/>
            <p:nvPr/>
          </p:nvSpPr>
          <p:spPr>
            <a:xfrm>
              <a:off x="4674400" y="2985728"/>
              <a:ext cx="5448791" cy="2811276"/>
            </a:xfrm>
            <a:custGeom>
              <a:avLst/>
              <a:gdLst>
                <a:gd name="connsiteX0" fmla="*/ 0 w 5448791"/>
                <a:gd name="connsiteY0" fmla="*/ 468555 h 2811276"/>
                <a:gd name="connsiteX1" fmla="*/ 468555 w 5448791"/>
                <a:gd name="connsiteY1" fmla="*/ 0 h 2811276"/>
                <a:gd name="connsiteX2" fmla="*/ 4980236 w 5448791"/>
                <a:gd name="connsiteY2" fmla="*/ 0 h 2811276"/>
                <a:gd name="connsiteX3" fmla="*/ 5448791 w 5448791"/>
                <a:gd name="connsiteY3" fmla="*/ 468555 h 2811276"/>
                <a:gd name="connsiteX4" fmla="*/ 5448791 w 5448791"/>
                <a:gd name="connsiteY4" fmla="*/ 2342721 h 2811276"/>
                <a:gd name="connsiteX5" fmla="*/ 4980236 w 5448791"/>
                <a:gd name="connsiteY5" fmla="*/ 2811276 h 2811276"/>
                <a:gd name="connsiteX6" fmla="*/ 468555 w 5448791"/>
                <a:gd name="connsiteY6" fmla="*/ 2811276 h 2811276"/>
                <a:gd name="connsiteX7" fmla="*/ 0 w 5448791"/>
                <a:gd name="connsiteY7" fmla="*/ 2342721 h 2811276"/>
                <a:gd name="connsiteX8" fmla="*/ 0 w 5448791"/>
                <a:gd name="connsiteY8" fmla="*/ 468555 h 281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8791" h="2811276" fill="none" extrusionOk="0">
                  <a:moveTo>
                    <a:pt x="0" y="468555"/>
                  </a:moveTo>
                  <a:cubicBezTo>
                    <a:pt x="3579" y="167378"/>
                    <a:pt x="228224" y="-30498"/>
                    <a:pt x="468555" y="0"/>
                  </a:cubicBezTo>
                  <a:cubicBezTo>
                    <a:pt x="2022118" y="111943"/>
                    <a:pt x="4197494" y="-90335"/>
                    <a:pt x="4980236" y="0"/>
                  </a:cubicBezTo>
                  <a:cubicBezTo>
                    <a:pt x="5252880" y="16430"/>
                    <a:pt x="5454964" y="207336"/>
                    <a:pt x="5448791" y="468555"/>
                  </a:cubicBezTo>
                  <a:cubicBezTo>
                    <a:pt x="5611394" y="909276"/>
                    <a:pt x="5582821" y="2008581"/>
                    <a:pt x="5448791" y="2342721"/>
                  </a:cubicBezTo>
                  <a:cubicBezTo>
                    <a:pt x="5443267" y="2612138"/>
                    <a:pt x="5259419" y="2838977"/>
                    <a:pt x="4980236" y="2811276"/>
                  </a:cubicBezTo>
                  <a:cubicBezTo>
                    <a:pt x="3908920" y="2744560"/>
                    <a:pt x="1006214" y="2762917"/>
                    <a:pt x="468555" y="2811276"/>
                  </a:cubicBezTo>
                  <a:cubicBezTo>
                    <a:pt x="203601" y="2798827"/>
                    <a:pt x="2700" y="2596129"/>
                    <a:pt x="0" y="2342721"/>
                  </a:cubicBezTo>
                  <a:cubicBezTo>
                    <a:pt x="-43437" y="1503789"/>
                    <a:pt x="-52711" y="949674"/>
                    <a:pt x="0" y="468555"/>
                  </a:cubicBezTo>
                  <a:close/>
                </a:path>
                <a:path w="5448791" h="2811276" stroke="0" extrusionOk="0">
                  <a:moveTo>
                    <a:pt x="0" y="468555"/>
                  </a:moveTo>
                  <a:cubicBezTo>
                    <a:pt x="13810" y="193496"/>
                    <a:pt x="223111" y="12726"/>
                    <a:pt x="468555" y="0"/>
                  </a:cubicBezTo>
                  <a:cubicBezTo>
                    <a:pt x="1342971" y="-162373"/>
                    <a:pt x="3895843" y="-153356"/>
                    <a:pt x="4980236" y="0"/>
                  </a:cubicBezTo>
                  <a:cubicBezTo>
                    <a:pt x="5239454" y="-28378"/>
                    <a:pt x="5417602" y="210046"/>
                    <a:pt x="5448791" y="468555"/>
                  </a:cubicBezTo>
                  <a:cubicBezTo>
                    <a:pt x="5536846" y="1276532"/>
                    <a:pt x="5584663" y="1431626"/>
                    <a:pt x="5448791" y="2342721"/>
                  </a:cubicBezTo>
                  <a:cubicBezTo>
                    <a:pt x="5433653" y="2641018"/>
                    <a:pt x="5214232" y="2828202"/>
                    <a:pt x="4980236" y="2811276"/>
                  </a:cubicBezTo>
                  <a:cubicBezTo>
                    <a:pt x="3529176" y="2776796"/>
                    <a:pt x="1787681" y="2710448"/>
                    <a:pt x="468555" y="2811276"/>
                  </a:cubicBezTo>
                  <a:cubicBezTo>
                    <a:pt x="181520" y="2825040"/>
                    <a:pt x="1994" y="2610624"/>
                    <a:pt x="0" y="2342721"/>
                  </a:cubicBezTo>
                  <a:cubicBezTo>
                    <a:pt x="-30640" y="1978687"/>
                    <a:pt x="-6562" y="1215366"/>
                    <a:pt x="0" y="468555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118075524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25064B-1CC0-05C7-9788-6282F2B2C464}"/>
                </a:ext>
              </a:extLst>
            </p:cNvPr>
            <p:cNvSpPr txBox="1"/>
            <p:nvPr/>
          </p:nvSpPr>
          <p:spPr>
            <a:xfrm>
              <a:off x="4741380" y="3194017"/>
              <a:ext cx="5314829" cy="188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d. 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Chú mèo mướp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ằ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 phơi nắng bên thềm.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B3C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30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2DEDC6F-31FA-A195-E93C-B75562370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24" y="1929951"/>
            <a:ext cx="4449577" cy="4449577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270E9E5D-A3DD-CD99-7CC8-2A633FC1868E}"/>
              </a:ext>
            </a:extLst>
          </p:cNvPr>
          <p:cNvGrpSpPr/>
          <p:nvPr/>
        </p:nvGrpSpPr>
        <p:grpSpPr>
          <a:xfrm>
            <a:off x="452663" y="1834231"/>
            <a:ext cx="4768511" cy="2048597"/>
            <a:chOff x="1337887" y="1677345"/>
            <a:chExt cx="4768511" cy="2048597"/>
          </a:xfrm>
        </p:grpSpPr>
        <p:sp>
          <p:nvSpPr>
            <p:cNvPr id="6" name="云形 9">
              <a:extLst>
                <a:ext uri="{FF2B5EF4-FFF2-40B4-BE49-F238E27FC236}">
                  <a16:creationId xmlns:a16="http://schemas.microsoft.com/office/drawing/2014/main" id="{C0895F91-6F11-0A4E-70D7-20F4EF2901F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id="{21295CC2-3CA3-84D9-6C49-8786BA948637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 bt vào vở bài tập</a:t>
              </a:r>
              <a:endParaRPr lang="en-US" sz="48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14">
            <a:extLst>
              <a:ext uri="{FF2B5EF4-FFF2-40B4-BE49-F238E27FC236}">
                <a16:creationId xmlns:a16="http://schemas.microsoft.com/office/drawing/2014/main" id="{6F10B4F1-8036-E796-043B-2AF8811D94D4}"/>
              </a:ext>
            </a:extLst>
          </p:cNvPr>
          <p:cNvGrpSpPr/>
          <p:nvPr/>
        </p:nvGrpSpPr>
        <p:grpSpPr>
          <a:xfrm>
            <a:off x="2650733" y="4089567"/>
            <a:ext cx="5381162" cy="1964955"/>
            <a:chOff x="2497338" y="3810249"/>
            <a:chExt cx="5381162" cy="1964955"/>
          </a:xfrm>
        </p:grpSpPr>
        <p:sp>
          <p:nvSpPr>
            <p:cNvPr id="9" name="云形 15">
              <a:extLst>
                <a:ext uri="{FF2B5EF4-FFF2-40B4-BE49-F238E27FC236}">
                  <a16:creationId xmlns:a16="http://schemas.microsoft.com/office/drawing/2014/main" id="{D2A6CC34-8187-43FA-AEBF-FB825F67177E}"/>
                </a:ext>
              </a:extLst>
            </p:cNvPr>
            <p:cNvSpPr/>
            <p:nvPr/>
          </p:nvSpPr>
          <p:spPr>
            <a:xfrm>
              <a:off x="2497338" y="3810249"/>
              <a:ext cx="5381162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Cambria" panose="02040503050406030204" pitchFamily="18" charset="0"/>
              </a:endParaRPr>
            </a:p>
          </p:txBody>
        </p:sp>
        <p:sp>
          <p:nvSpPr>
            <p:cNvPr id="10" name="文本框 16">
              <a:extLst>
                <a:ext uri="{FF2B5EF4-FFF2-40B4-BE49-F238E27FC236}">
                  <a16:creationId xmlns:a16="http://schemas.microsoft.com/office/drawing/2014/main" id="{5C3902E4-35C9-CD61-0907-FC7F7C0A4A4A}"/>
                </a:ext>
              </a:extLst>
            </p:cNvPr>
            <p:cNvSpPr txBox="1"/>
            <p:nvPr/>
          </p:nvSpPr>
          <p:spPr>
            <a:xfrm>
              <a:off x="2549685" y="3981446"/>
              <a:ext cx="51573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8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8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8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8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endParaRPr lang="en-US" sz="48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87E49B-EEEF-FA1E-BCA1-09C7AF215B17}"/>
              </a:ext>
            </a:extLst>
          </p:cNvPr>
          <p:cNvSpPr txBox="1"/>
          <p:nvPr/>
        </p:nvSpPr>
        <p:spPr>
          <a:xfrm>
            <a:off x="4439559" y="397955"/>
            <a:ext cx="42689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C000"/>
                </a:solidFill>
                <a:effectLst>
                  <a:glow rad="50800">
                    <a:schemeClr val="accent4">
                      <a:satMod val="175000"/>
                      <a:alpha val="37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5735BB5-5814-1866-6278-C262D822F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4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1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9BA860-EDAD-3E0D-45EE-A7ABB5130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540" y="2110910"/>
            <a:ext cx="6419644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1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7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105405" y="138222"/>
            <a:ext cx="4623987" cy="3033121"/>
            <a:chOff x="7232063" y="2672575"/>
            <a:chExt cx="4623987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232063" y="2672575"/>
              <a:ext cx="4623987" cy="1716385"/>
            </a:xfrm>
            <a:prstGeom prst="roundRect">
              <a:avLst>
                <a:gd name="adj" fmla="val 19502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353962" y="2752341"/>
              <a:ext cx="4473214" cy="1584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đạt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vẹn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2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76359" y="191973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từ trong câu được sắp xếp như thế nào?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038753" y="159488"/>
            <a:ext cx="4810621" cy="3072576"/>
            <a:chOff x="7349021" y="2594357"/>
            <a:chExt cx="4627011" cy="183495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28619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2762614"/>
              <a:ext cx="4473214" cy="166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trật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61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37146" y="1962269"/>
            <a:ext cx="4763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27592"/>
            <a:ext cx="4627011" cy="2905530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6826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2890138"/>
              <a:ext cx="4473214" cy="114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73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7238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algn="ctr">
              <a:defRPr/>
            </a:pP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2096708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342647"/>
              <a:ext cx="29644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548696" y="664799"/>
            <a:ext cx="11094607" cy="6018621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5269" y="1628032"/>
            <a:ext cx="7241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3.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bụt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đến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2 )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19415-2228-1CAB-9EBA-C4F2869F2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03" y="2704801"/>
            <a:ext cx="4237087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F65F6-68EB-0887-345D-B7209F785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555" y="3308989"/>
            <a:ext cx="7480440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5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1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grpSp>
        <p:nvGrpSpPr>
          <p:cNvPr id="10" name="TOP-PPT-5">
            <a:extLst>
              <a:ext uri="{FF2B5EF4-FFF2-40B4-BE49-F238E27FC236}">
                <a16:creationId xmlns:a16="http://schemas.microsoft.com/office/drawing/2014/main" id="{D906DD28-74AB-0F4E-9D69-3157754803A1}"/>
              </a:ext>
            </a:extLst>
          </p:cNvPr>
          <p:cNvGrpSpPr/>
          <p:nvPr/>
        </p:nvGrpSpPr>
        <p:grpSpPr>
          <a:xfrm>
            <a:off x="8078959" y="1263565"/>
            <a:ext cx="6878012" cy="1283691"/>
            <a:chOff x="6476495" y="1367784"/>
            <a:chExt cx="4113041" cy="759434"/>
          </a:xfrm>
        </p:grpSpPr>
        <p:sp>
          <p:nvSpPr>
            <p:cNvPr id="11" name="TOP-PPT-5-1">
              <a:extLst>
                <a:ext uri="{FF2B5EF4-FFF2-40B4-BE49-F238E27FC236}">
                  <a16:creationId xmlns:a16="http://schemas.microsoft.com/office/drawing/2014/main" id="{CACD2A0A-AF8E-5244-B44D-5AF9A36C8123}"/>
                </a:ext>
              </a:extLst>
            </p:cNvPr>
            <p:cNvSpPr/>
            <p:nvPr/>
          </p:nvSpPr>
          <p:spPr>
            <a:xfrm>
              <a:off x="6492778" y="1367784"/>
              <a:ext cx="759434" cy="7594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endParaRPr>
            </a:p>
          </p:txBody>
        </p:sp>
        <p:sp>
          <p:nvSpPr>
            <p:cNvPr id="12" name="TOP-PPT-5-2">
              <a:extLst>
                <a:ext uri="{FF2B5EF4-FFF2-40B4-BE49-F238E27FC236}">
                  <a16:creationId xmlns:a16="http://schemas.microsoft.com/office/drawing/2014/main" id="{6814BC07-E937-134C-8960-ECCF41B1B306}"/>
                </a:ext>
              </a:extLst>
            </p:cNvPr>
            <p:cNvSpPr txBox="1"/>
            <p:nvPr/>
          </p:nvSpPr>
          <p:spPr>
            <a:xfrm>
              <a:off x="6476495" y="1504563"/>
              <a:ext cx="791989" cy="546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819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7号-萌趣果冻体" panose="02000000000000000000" pitchFamily="2" charset="-122"/>
                </a:rPr>
                <a:t>02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81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3" name="TOP-PPT-5-3">
              <a:extLst>
                <a:ext uri="{FF2B5EF4-FFF2-40B4-BE49-F238E27FC236}">
                  <a16:creationId xmlns:a16="http://schemas.microsoft.com/office/drawing/2014/main" id="{AB9EADFD-B52D-0643-AADC-AEFF0058292A}"/>
                </a:ext>
              </a:extLst>
            </p:cNvPr>
            <p:cNvSpPr txBox="1"/>
            <p:nvPr/>
          </p:nvSpPr>
          <p:spPr>
            <a:xfrm>
              <a:off x="7549204" y="1396359"/>
              <a:ext cx="3040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576A1FC-B0FD-3E48-9E54-C90A1CA10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30391"/>
            <a:ext cx="5918200" cy="161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04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5863156-D13F-4C74-AD21-D87DDD1D937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V4-TUẦN 20-LTVC- HAITHANHPHANCHINHCUACAU-VĨN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37110B-4FB1-4F81-8AB6-E26BEEF8F637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8F6EB744-5D80-4CC4-ACE2-D505BAE41B3A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D8826C64-B93A-4B02-870E-50B7396F8CCC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0365B36D-F6D1-4D90-B525-BA2778C3EB55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41C1F951-9E0D-404D-AECC-803885ED5C1F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76515B8B-7B14-43A0-A42B-C5A0732A34CA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468BB929-350E-44E3-ABBE-1506429305B7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844CFC83-5D3C-4C14-99D2-404AA214DC56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B7F23-99EB-4E4F-87C5-0CCCA96191C5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FD3035-2901-44BD-9622-FF27C0B7D3E4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C94BC8-D76E-41CF-98BE-52AAB0CD4411}:2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C98CAE-DFAB-4E24-94AD-7DCA338197C7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B16CEC-E653-4FD4-8A28-A94A7E090946}:2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0D94DD-E48E-4D1A-BE5C-440CB073D6EF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522ED23C-5E4B-4998-8238-2D34433FAD8C}:2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582E01-2F6C-4B76-A969-D67FD4863B58}:2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3BE72-901A-403C-99AE-9BFB97D34364}:2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67A06D-CC6C-42E4-BE5E-6EF26B06EE9F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97E6C0-F1C8-47D9-B287-444B1DC1F924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628D4B-73BB-4BC0-BEFD-AAA56FBDBD5D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C0395D-1910-4833-A769-8D83BB0E0C4B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EFE3EA-2266-454B-AC5E-A3A31B972D47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2B1A30-FE9B-469A-A75D-996BEE3D4ED8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8B14A4-1D72-4C3D-8982-6DC1B94E1C33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85DDF7-CCDD-4280-BF07-1BF137E0DCA7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936</Words>
  <Application>Microsoft Office PowerPoint</Application>
  <PresentationFormat>Widescreen</PresentationFormat>
  <Paragraphs>122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Aa粉嘟嘟 (非商业使用)</vt:lpstr>
      <vt:lpstr>Arial</vt:lpstr>
      <vt:lpstr>Calibri</vt:lpstr>
      <vt:lpstr>Calibri Light</vt:lpstr>
      <vt:lpstr>Cambria</vt:lpstr>
      <vt:lpstr>等线</vt:lpstr>
      <vt:lpstr>HP001 5 hàng 1 ô ly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TV4-TUẦN 20-LTVC- HAITHANHPHANCHINHCUACAU-VĨNH</dc:title>
  <dc:creator>Admin</dc:creator>
  <cp:lastModifiedBy>Admin</cp:lastModifiedBy>
  <cp:revision>3</cp:revision>
  <dcterms:created xsi:type="dcterms:W3CDTF">2025-02-03T13:31:11Z</dcterms:created>
  <dcterms:modified xsi:type="dcterms:W3CDTF">2025-02-03T13:36:32Z</dcterms:modified>
</cp:coreProperties>
</file>