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5D95D-DB7A-4FB6-A76B-473DA873CAEA}" type="datetimeFigureOut">
              <a:rPr lang="en-US" smtClean="0"/>
              <a:t>20/4/2025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CF3FE-57F8-48D6-AF7E-733BEAB229A7}" type="slidenum">
              <a:rPr lang="en-US" smtClean="0"/>
              <a:t>‹#›</a:t>
            </a:fld>
            <a:endParaRPr lang="en-US"/>
          </a:p>
        </p:txBody>
      </p:sp>
    </p:spTree>
    <p:extLst>
      <p:ext uri="{BB962C8B-B14F-4D97-AF65-F5344CB8AC3E}">
        <p14:creationId xmlns:p14="http://schemas.microsoft.com/office/powerpoint/2010/main" val="413338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a:t>
            </a:fld>
            <a:endParaRPr lang="en-US"/>
          </a:p>
        </p:txBody>
      </p:sp>
    </p:spTree>
    <p:extLst>
      <p:ext uri="{BB962C8B-B14F-4D97-AF65-F5344CB8AC3E}">
        <p14:creationId xmlns:p14="http://schemas.microsoft.com/office/powerpoint/2010/main" val="394017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10</a:t>
            </a:fld>
            <a:endParaRPr lang="en-US"/>
          </a:p>
        </p:txBody>
      </p:sp>
    </p:spTree>
    <p:extLst>
      <p:ext uri="{BB962C8B-B14F-4D97-AF65-F5344CB8AC3E}">
        <p14:creationId xmlns:p14="http://schemas.microsoft.com/office/powerpoint/2010/main" val="189827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11</a:t>
            </a:fld>
            <a:endParaRPr lang="en-US"/>
          </a:p>
        </p:txBody>
      </p:sp>
    </p:spTree>
    <p:extLst>
      <p:ext uri="{BB962C8B-B14F-4D97-AF65-F5344CB8AC3E}">
        <p14:creationId xmlns:p14="http://schemas.microsoft.com/office/powerpoint/2010/main" val="388295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12</a:t>
            </a:fld>
            <a:endParaRPr lang="en-US"/>
          </a:p>
        </p:txBody>
      </p:sp>
    </p:spTree>
    <p:extLst>
      <p:ext uri="{BB962C8B-B14F-4D97-AF65-F5344CB8AC3E}">
        <p14:creationId xmlns:p14="http://schemas.microsoft.com/office/powerpoint/2010/main" val="3199522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13</a:t>
            </a:fld>
            <a:endParaRPr lang="en-US"/>
          </a:p>
        </p:txBody>
      </p:sp>
    </p:spTree>
    <p:extLst>
      <p:ext uri="{BB962C8B-B14F-4D97-AF65-F5344CB8AC3E}">
        <p14:creationId xmlns:p14="http://schemas.microsoft.com/office/powerpoint/2010/main" val="3009182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14</a:t>
            </a:fld>
            <a:endParaRPr lang="en-US"/>
          </a:p>
        </p:txBody>
      </p:sp>
    </p:spTree>
    <p:extLst>
      <p:ext uri="{BB962C8B-B14F-4D97-AF65-F5344CB8AC3E}">
        <p14:creationId xmlns:p14="http://schemas.microsoft.com/office/powerpoint/2010/main" val="197258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15</a:t>
            </a:fld>
            <a:endParaRPr lang="en-US"/>
          </a:p>
        </p:txBody>
      </p:sp>
    </p:spTree>
    <p:extLst>
      <p:ext uri="{BB962C8B-B14F-4D97-AF65-F5344CB8AC3E}">
        <p14:creationId xmlns:p14="http://schemas.microsoft.com/office/powerpoint/2010/main" val="2005230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16</a:t>
            </a:fld>
            <a:endParaRPr lang="en-US"/>
          </a:p>
        </p:txBody>
      </p:sp>
    </p:spTree>
    <p:extLst>
      <p:ext uri="{BB962C8B-B14F-4D97-AF65-F5344CB8AC3E}">
        <p14:creationId xmlns:p14="http://schemas.microsoft.com/office/powerpoint/2010/main" val="4116525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17</a:t>
            </a:fld>
            <a:endParaRPr lang="en-US"/>
          </a:p>
        </p:txBody>
      </p:sp>
    </p:spTree>
    <p:extLst>
      <p:ext uri="{BB962C8B-B14F-4D97-AF65-F5344CB8AC3E}">
        <p14:creationId xmlns:p14="http://schemas.microsoft.com/office/powerpoint/2010/main" val="17557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18</a:t>
            </a:fld>
            <a:endParaRPr lang="en-US"/>
          </a:p>
        </p:txBody>
      </p:sp>
    </p:spTree>
    <p:extLst>
      <p:ext uri="{BB962C8B-B14F-4D97-AF65-F5344CB8AC3E}">
        <p14:creationId xmlns:p14="http://schemas.microsoft.com/office/powerpoint/2010/main" val="335186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19</a:t>
            </a:fld>
            <a:endParaRPr lang="en-US"/>
          </a:p>
        </p:txBody>
      </p:sp>
    </p:spTree>
    <p:extLst>
      <p:ext uri="{BB962C8B-B14F-4D97-AF65-F5344CB8AC3E}">
        <p14:creationId xmlns:p14="http://schemas.microsoft.com/office/powerpoint/2010/main" val="354124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a:t>
            </a:fld>
            <a:endParaRPr lang="en-US"/>
          </a:p>
        </p:txBody>
      </p:sp>
    </p:spTree>
    <p:extLst>
      <p:ext uri="{BB962C8B-B14F-4D97-AF65-F5344CB8AC3E}">
        <p14:creationId xmlns:p14="http://schemas.microsoft.com/office/powerpoint/2010/main" val="205993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20</a:t>
            </a:fld>
            <a:endParaRPr lang="en-US"/>
          </a:p>
        </p:txBody>
      </p:sp>
    </p:spTree>
    <p:extLst>
      <p:ext uri="{BB962C8B-B14F-4D97-AF65-F5344CB8AC3E}">
        <p14:creationId xmlns:p14="http://schemas.microsoft.com/office/powerpoint/2010/main" val="518869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21</a:t>
            </a:fld>
            <a:endParaRPr lang="en-US"/>
          </a:p>
        </p:txBody>
      </p:sp>
    </p:spTree>
    <p:extLst>
      <p:ext uri="{BB962C8B-B14F-4D97-AF65-F5344CB8AC3E}">
        <p14:creationId xmlns:p14="http://schemas.microsoft.com/office/powerpoint/2010/main" val="23745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22</a:t>
            </a:fld>
            <a:endParaRPr lang="en-US"/>
          </a:p>
        </p:txBody>
      </p:sp>
    </p:spTree>
    <p:extLst>
      <p:ext uri="{BB962C8B-B14F-4D97-AF65-F5344CB8AC3E}">
        <p14:creationId xmlns:p14="http://schemas.microsoft.com/office/powerpoint/2010/main" val="91979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23</a:t>
            </a:fld>
            <a:endParaRPr lang="en-US"/>
          </a:p>
        </p:txBody>
      </p:sp>
    </p:spTree>
    <p:extLst>
      <p:ext uri="{BB962C8B-B14F-4D97-AF65-F5344CB8AC3E}">
        <p14:creationId xmlns:p14="http://schemas.microsoft.com/office/powerpoint/2010/main" val="1726084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24</a:t>
            </a:fld>
            <a:endParaRPr lang="en-US"/>
          </a:p>
        </p:txBody>
      </p:sp>
    </p:spTree>
    <p:extLst>
      <p:ext uri="{BB962C8B-B14F-4D97-AF65-F5344CB8AC3E}">
        <p14:creationId xmlns:p14="http://schemas.microsoft.com/office/powerpoint/2010/main" val="1416866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25</a:t>
            </a:fld>
            <a:endParaRPr lang="en-US"/>
          </a:p>
        </p:txBody>
      </p:sp>
    </p:spTree>
    <p:extLst>
      <p:ext uri="{BB962C8B-B14F-4D97-AF65-F5344CB8AC3E}">
        <p14:creationId xmlns:p14="http://schemas.microsoft.com/office/powerpoint/2010/main" val="1358830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26</a:t>
            </a:fld>
            <a:endParaRPr lang="en-US"/>
          </a:p>
        </p:txBody>
      </p:sp>
    </p:spTree>
    <p:extLst>
      <p:ext uri="{BB962C8B-B14F-4D97-AF65-F5344CB8AC3E}">
        <p14:creationId xmlns:p14="http://schemas.microsoft.com/office/powerpoint/2010/main" val="170372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27</a:t>
            </a:fld>
            <a:endParaRPr lang="en-US"/>
          </a:p>
        </p:txBody>
      </p:sp>
    </p:spTree>
    <p:extLst>
      <p:ext uri="{BB962C8B-B14F-4D97-AF65-F5344CB8AC3E}">
        <p14:creationId xmlns:p14="http://schemas.microsoft.com/office/powerpoint/2010/main" val="74532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28</a:t>
            </a:fld>
            <a:endParaRPr lang="en-US"/>
          </a:p>
        </p:txBody>
      </p:sp>
    </p:spTree>
    <p:extLst>
      <p:ext uri="{BB962C8B-B14F-4D97-AF65-F5344CB8AC3E}">
        <p14:creationId xmlns:p14="http://schemas.microsoft.com/office/powerpoint/2010/main" val="3890101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29</a:t>
            </a:fld>
            <a:endParaRPr lang="en-US"/>
          </a:p>
        </p:txBody>
      </p:sp>
    </p:spTree>
    <p:extLst>
      <p:ext uri="{BB962C8B-B14F-4D97-AF65-F5344CB8AC3E}">
        <p14:creationId xmlns:p14="http://schemas.microsoft.com/office/powerpoint/2010/main" val="328137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6624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30</a:t>
            </a:fld>
            <a:endParaRPr lang="en-US"/>
          </a:p>
        </p:txBody>
      </p:sp>
    </p:spTree>
    <p:extLst>
      <p:ext uri="{BB962C8B-B14F-4D97-AF65-F5344CB8AC3E}">
        <p14:creationId xmlns:p14="http://schemas.microsoft.com/office/powerpoint/2010/main" val="1523769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31</a:t>
            </a:fld>
            <a:endParaRPr lang="en-US"/>
          </a:p>
        </p:txBody>
      </p:sp>
    </p:spTree>
    <p:extLst>
      <p:ext uri="{BB962C8B-B14F-4D97-AF65-F5344CB8AC3E}">
        <p14:creationId xmlns:p14="http://schemas.microsoft.com/office/powerpoint/2010/main" val="671689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32</a:t>
            </a:fld>
            <a:endParaRPr lang="en-US"/>
          </a:p>
        </p:txBody>
      </p:sp>
    </p:spTree>
    <p:extLst>
      <p:ext uri="{BB962C8B-B14F-4D97-AF65-F5344CB8AC3E}">
        <p14:creationId xmlns:p14="http://schemas.microsoft.com/office/powerpoint/2010/main" val="43874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33</a:t>
            </a:fld>
            <a:endParaRPr lang="en-US"/>
          </a:p>
        </p:txBody>
      </p:sp>
    </p:spTree>
    <p:extLst>
      <p:ext uri="{BB962C8B-B14F-4D97-AF65-F5344CB8AC3E}">
        <p14:creationId xmlns:p14="http://schemas.microsoft.com/office/powerpoint/2010/main" val="1948384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34</a:t>
            </a:fld>
            <a:endParaRPr lang="en-US"/>
          </a:p>
        </p:txBody>
      </p:sp>
    </p:spTree>
    <p:extLst>
      <p:ext uri="{BB962C8B-B14F-4D97-AF65-F5344CB8AC3E}">
        <p14:creationId xmlns:p14="http://schemas.microsoft.com/office/powerpoint/2010/main" val="246716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157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684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446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871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8</a:t>
            </a:fld>
            <a:endParaRPr lang="en-US"/>
          </a:p>
        </p:txBody>
      </p:sp>
    </p:spTree>
    <p:extLst>
      <p:ext uri="{BB962C8B-B14F-4D97-AF65-F5344CB8AC3E}">
        <p14:creationId xmlns:p14="http://schemas.microsoft.com/office/powerpoint/2010/main" val="264979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2CF3FE-57F8-48D6-AF7E-733BEAB229A7}" type="slidenum">
              <a:rPr lang="en-US" smtClean="0"/>
              <a:t>9</a:t>
            </a:fld>
            <a:endParaRPr lang="en-US"/>
          </a:p>
        </p:txBody>
      </p:sp>
    </p:spTree>
    <p:extLst>
      <p:ext uri="{BB962C8B-B14F-4D97-AF65-F5344CB8AC3E}">
        <p14:creationId xmlns:p14="http://schemas.microsoft.com/office/powerpoint/2010/main" val="109087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5DB158-3043-421A-BF09-B090E70BD1F5}" type="datetimeFigureOut">
              <a:rPr lang="en-US" smtClean="0"/>
              <a:t>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33325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DB158-3043-421A-BF09-B090E70BD1F5}" type="datetimeFigureOut">
              <a:rPr lang="en-US" smtClean="0"/>
              <a:t>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108211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DB158-3043-421A-BF09-B090E70BD1F5}" type="datetimeFigureOut">
              <a:rPr lang="en-US" smtClean="0"/>
              <a:t>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3822192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4F6A0A5-9274-4EEF-839E-6B69FAEBA8C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spTree>
    <p:extLst>
      <p:ext uri="{BB962C8B-B14F-4D97-AF65-F5344CB8AC3E}">
        <p14:creationId xmlns:p14="http://schemas.microsoft.com/office/powerpoint/2010/main" val="406676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3353ADA8-C607-4611-9937-32F6E24A2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id="{E85B428F-7974-4B7C-9A88-DB9CB879C8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id="{13D9A1DB-0C1B-416E-9F8B-B4CACA82BA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684A7F7-242F-47D6-A75D-963C72B5EE5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129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id="{BE608072-F965-41E4-9D2C-C565CD444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ED07E1B-64AD-4F44-B4F0-EF1A48A441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000343DB-90CD-470B-A135-3A00EDAE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id="{BE6E4117-3E42-40E4-BC49-B99BC6E8C8B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286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5DB158-3043-421A-BF09-B090E70BD1F5}" type="datetimeFigureOut">
              <a:rPr lang="en-US" smtClean="0"/>
              <a:t>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187567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95DB158-3043-421A-BF09-B090E70BD1F5}" type="datetimeFigureOut">
              <a:rPr lang="en-US" smtClean="0"/>
              <a:t>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290836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5DB158-3043-421A-BF09-B090E70BD1F5}" type="datetimeFigureOut">
              <a:rPr lang="en-US" smtClean="0"/>
              <a:t>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367833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5DB158-3043-421A-BF09-B090E70BD1F5}" type="datetimeFigureOut">
              <a:rPr lang="en-US" smtClean="0"/>
              <a:t>20/4/2025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112161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5DB158-3043-421A-BF09-B090E70BD1F5}" type="datetimeFigureOut">
              <a:rPr lang="en-US" smtClean="0"/>
              <a:t>20/4/2025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1622793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5DB158-3043-421A-BF09-B090E70BD1F5}" type="datetimeFigureOut">
              <a:rPr lang="en-US" smtClean="0"/>
              <a:t>20/4/2025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336216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5DB158-3043-421A-BF09-B090E70BD1F5}" type="datetimeFigureOut">
              <a:rPr lang="en-US" smtClean="0"/>
              <a:t>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156994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95DB158-3043-421A-BF09-B090E70BD1F5}" type="datetimeFigureOut">
              <a:rPr lang="en-US" smtClean="0"/>
              <a:t>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FD1E52-2467-43AA-AD80-963D5E1D6949}" type="slidenum">
              <a:rPr lang="en-US" smtClean="0"/>
              <a:t>‹#›</a:t>
            </a:fld>
            <a:endParaRPr lang="en-US"/>
          </a:p>
        </p:txBody>
      </p:sp>
    </p:spTree>
    <p:extLst>
      <p:ext uri="{BB962C8B-B14F-4D97-AF65-F5344CB8AC3E}">
        <p14:creationId xmlns:p14="http://schemas.microsoft.com/office/powerpoint/2010/main" val="425698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DB158-3043-421A-BF09-B090E70BD1F5}" type="datetimeFigureOut">
              <a:rPr lang="en-US" smtClean="0"/>
              <a:t>20/4/2025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D1E52-2467-43AA-AD80-963D5E1D6949}" type="slidenum">
              <a:rPr lang="en-US" smtClean="0"/>
              <a:t>‹#›</a:t>
            </a:fld>
            <a:endParaRPr lang="en-US"/>
          </a:p>
        </p:txBody>
      </p:sp>
    </p:spTree>
    <p:extLst>
      <p:ext uri="{BB962C8B-B14F-4D97-AF65-F5344CB8AC3E}">
        <p14:creationId xmlns:p14="http://schemas.microsoft.com/office/powerpoint/2010/main" val="218898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3.xml"/><Relationship Id="rId7"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5.xml"/><Relationship Id="rId7"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8.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20.xml"/><Relationship Id="rId5" Type="http://schemas.openxmlformats.org/officeDocument/2006/relationships/image" Target="../media/image4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9.jpg"/><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3.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5.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8.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59.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0.xml"/><Relationship Id="rId7" Type="http://schemas.openxmlformats.org/officeDocument/2006/relationships/image" Target="../media/image62.jp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1.xml"/><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0.gif"/><Relationship Id="rId4" Type="http://schemas.openxmlformats.org/officeDocument/2006/relationships/audio" Target="../media/audio1.wav"/><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notesSlide" Target="../notesSlides/notesSlide32.xml"/><Relationship Id="rId7"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audio" Target="../media/audio4.wav"/><Relationship Id="rId11" Type="http://schemas.openxmlformats.org/officeDocument/2006/relationships/image" Target="../media/image60.gif"/><Relationship Id="rId5" Type="http://schemas.openxmlformats.org/officeDocument/2006/relationships/audio" Target="../media/audio1.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audio" Target="../media/audio7.wav"/></Relationships>
</file>

<file path=ppt/slides/_rels/slide3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33.xml"/><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0.gif"/><Relationship Id="rId4" Type="http://schemas.openxmlformats.org/officeDocument/2006/relationships/audio" Target="../media/audio1.wav"/><Relationship Id="rId9"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4.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5.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1</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5">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B068FC8B-147B-AC32-EAE1-ABAFD452D756}"/>
              </a:ext>
            </a:extLst>
          </p:cNvPr>
          <p:cNvPicPr>
            <a:picLocks noChangeAspect="1"/>
          </p:cNvPicPr>
          <p:nvPr/>
        </p:nvPicPr>
        <p:blipFill>
          <a:blip r:embed="rId6"/>
          <a:stretch>
            <a:fillRect/>
          </a:stretch>
        </p:blipFill>
        <p:spPr>
          <a:xfrm>
            <a:off x="3050764" y="1239179"/>
            <a:ext cx="6547671" cy="4932091"/>
          </a:xfrm>
          <a:prstGeom prst="rect">
            <a:avLst/>
          </a:prstGeom>
        </p:spPr>
      </p:pic>
    </p:spTree>
    <p:custDataLst>
      <p:tags r:id="rId1"/>
    </p:custDataLst>
    <p:extLst>
      <p:ext uri="{BB962C8B-B14F-4D97-AF65-F5344CB8AC3E}">
        <p14:creationId xmlns:p14="http://schemas.microsoft.com/office/powerpoint/2010/main" val="185003793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2</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5">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93D50829-B326-6306-021F-803DD5DAE814}"/>
              </a:ext>
            </a:extLst>
          </p:cNvPr>
          <p:cNvPicPr>
            <a:picLocks noChangeAspect="1"/>
          </p:cNvPicPr>
          <p:nvPr/>
        </p:nvPicPr>
        <p:blipFill>
          <a:blip r:embed="rId6"/>
          <a:stretch>
            <a:fillRect/>
          </a:stretch>
        </p:blipFill>
        <p:spPr>
          <a:xfrm>
            <a:off x="2984089" y="1143929"/>
            <a:ext cx="6547671" cy="4932091"/>
          </a:xfrm>
          <a:prstGeom prst="rect">
            <a:avLst/>
          </a:prstGeom>
        </p:spPr>
      </p:pic>
    </p:spTree>
    <p:custDataLst>
      <p:tags r:id="rId1"/>
    </p:custDataLst>
    <p:extLst>
      <p:ext uri="{BB962C8B-B14F-4D97-AF65-F5344CB8AC3E}">
        <p14:creationId xmlns:p14="http://schemas.microsoft.com/office/powerpoint/2010/main" val="232868706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6283"/>
            <a:ext cx="12423531" cy="7633515"/>
          </a:xfrm>
          <a:prstGeom prst="rect">
            <a:avLst/>
          </a:prstGeom>
        </p:spPr>
      </p:pic>
      <p:sp>
        <p:nvSpPr>
          <p:cNvPr id="13" name="Rectangle: Diagonal Corners Snipped 12"/>
          <p:cNvSpPr/>
          <p:nvPr/>
        </p:nvSpPr>
        <p:spPr>
          <a:xfrm rot="5400000">
            <a:off x="1088414" y="230431"/>
            <a:ext cx="4985238" cy="645868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97092" y="1720633"/>
            <a:ext cx="6408508" cy="3416320"/>
          </a:xfrm>
          <a:prstGeom prst="rect">
            <a:avLst/>
          </a:prstGeom>
          <a:noFill/>
        </p:spPr>
        <p:txBody>
          <a:bodyPr wrap="square" rtlCol="0">
            <a:spAutoFit/>
          </a:bodyPr>
          <a:lstStyle/>
          <a:p>
            <a:pPr lvl="0" algn="ct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Hoạt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động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Một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nét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văn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hóa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biểu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bào</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Nam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Bộ</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4823440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1647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eaLnBrk="1" fontAlgn="base" hangingPunct="1">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Đọc thông tin và quan sát các hình từ 1 đến 4, em hãy:</a:t>
            </a:r>
            <a:endParaRPr lang="en-US"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Chỉ ra một số nét nổi bật về văn hóa của người dân Nam Bộ.</a:t>
            </a:r>
            <a:endPar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Nêu một số dẫn chứng thể hiện sự chung sống hài hoà với thiên nhiên của người dân Nam Bộ.</a:t>
            </a:r>
          </a:p>
        </p:txBody>
      </p:sp>
      <p:pic>
        <p:nvPicPr>
          <p:cNvPr id="5" name="Picture 4">
            <a:extLst>
              <a:ext uri="{FF2B5EF4-FFF2-40B4-BE49-F238E27FC236}">
                <a16:creationId xmlns:a16="http://schemas.microsoft.com/office/drawing/2014/main" id="{93DBA7B3-FB84-D0D2-D197-1026E0FF6439}"/>
              </a:ext>
            </a:extLst>
          </p:cNvPr>
          <p:cNvPicPr>
            <a:picLocks noChangeAspect="1"/>
          </p:cNvPicPr>
          <p:nvPr/>
        </p:nvPicPr>
        <p:blipFill>
          <a:blip r:embed="rId4"/>
          <a:stretch>
            <a:fillRect/>
          </a:stretch>
        </p:blipFill>
        <p:spPr>
          <a:xfrm>
            <a:off x="557213" y="1909762"/>
            <a:ext cx="3647370" cy="2786063"/>
          </a:xfrm>
          <a:prstGeom prst="rect">
            <a:avLst/>
          </a:prstGeom>
        </p:spPr>
      </p:pic>
      <p:pic>
        <p:nvPicPr>
          <p:cNvPr id="9" name="Picture 8">
            <a:extLst>
              <a:ext uri="{FF2B5EF4-FFF2-40B4-BE49-F238E27FC236}">
                <a16:creationId xmlns:a16="http://schemas.microsoft.com/office/drawing/2014/main" id="{F4F5208F-4E4C-1F75-4B8F-3E8E95FDA697}"/>
              </a:ext>
            </a:extLst>
          </p:cNvPr>
          <p:cNvPicPr>
            <a:picLocks noChangeAspect="1"/>
          </p:cNvPicPr>
          <p:nvPr/>
        </p:nvPicPr>
        <p:blipFill>
          <a:blip r:embed="rId5"/>
          <a:stretch>
            <a:fillRect/>
          </a:stretch>
        </p:blipFill>
        <p:spPr>
          <a:xfrm>
            <a:off x="4291013" y="1838325"/>
            <a:ext cx="4121926" cy="2152650"/>
          </a:xfrm>
          <a:prstGeom prst="rect">
            <a:avLst/>
          </a:prstGeom>
        </p:spPr>
      </p:pic>
      <p:pic>
        <p:nvPicPr>
          <p:cNvPr id="11" name="Picture 10">
            <a:extLst>
              <a:ext uri="{FF2B5EF4-FFF2-40B4-BE49-F238E27FC236}">
                <a16:creationId xmlns:a16="http://schemas.microsoft.com/office/drawing/2014/main" id="{881EDC4B-DBFE-0BAC-B152-D3FC781C570C}"/>
              </a:ext>
            </a:extLst>
          </p:cNvPr>
          <p:cNvPicPr>
            <a:picLocks noChangeAspect="1"/>
          </p:cNvPicPr>
          <p:nvPr/>
        </p:nvPicPr>
        <p:blipFill>
          <a:blip r:embed="rId6"/>
          <a:stretch>
            <a:fillRect/>
          </a:stretch>
        </p:blipFill>
        <p:spPr>
          <a:xfrm>
            <a:off x="4686300" y="4119562"/>
            <a:ext cx="3238500" cy="2352675"/>
          </a:xfrm>
          <a:prstGeom prst="rect">
            <a:avLst/>
          </a:prstGeom>
        </p:spPr>
      </p:pic>
      <p:pic>
        <p:nvPicPr>
          <p:cNvPr id="13" name="Picture 12">
            <a:extLst>
              <a:ext uri="{FF2B5EF4-FFF2-40B4-BE49-F238E27FC236}">
                <a16:creationId xmlns:a16="http://schemas.microsoft.com/office/drawing/2014/main" id="{C135AB7C-D1AF-3A03-3F10-C5E67B95D397}"/>
              </a:ext>
            </a:extLst>
          </p:cNvPr>
          <p:cNvPicPr>
            <a:picLocks noChangeAspect="1"/>
          </p:cNvPicPr>
          <p:nvPr/>
        </p:nvPicPr>
        <p:blipFill>
          <a:blip r:embed="rId7"/>
          <a:stretch>
            <a:fillRect/>
          </a:stretch>
        </p:blipFill>
        <p:spPr>
          <a:xfrm>
            <a:off x="8448675" y="3571875"/>
            <a:ext cx="3181350" cy="2286000"/>
          </a:xfrm>
          <a:prstGeom prst="rect">
            <a:avLst/>
          </a:prstGeom>
        </p:spPr>
      </p:pic>
    </p:spTree>
    <p:custDataLst>
      <p:tags r:id="rId1"/>
    </p:custDataLst>
    <p:extLst>
      <p:ext uri="{BB962C8B-B14F-4D97-AF65-F5344CB8AC3E}">
        <p14:creationId xmlns:p14="http://schemas.microsoft.com/office/powerpoint/2010/main" val="228620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44546A">
                    <a:lumMod val="75000"/>
                  </a:srgbClr>
                </a:solidFill>
              </a:rPr>
              <a:t>Nhóm</a:t>
            </a:r>
            <a:r>
              <a:rPr lang="en-US" sz="3600" b="1" dirty="0">
                <a:solidFill>
                  <a:srgbClr val="44546A">
                    <a:lumMod val="75000"/>
                  </a:srgbClr>
                </a:solidFill>
              </a:rPr>
              <a:t> 1: </a:t>
            </a:r>
            <a:r>
              <a:rPr lang="en-US" sz="3600" b="1" dirty="0" err="1">
                <a:solidFill>
                  <a:srgbClr val="44546A">
                    <a:lumMod val="75000"/>
                  </a:srgbClr>
                </a:solidFill>
              </a:rPr>
              <a:t>Tìm</a:t>
            </a:r>
            <a:r>
              <a:rPr lang="en-US" sz="3600" b="1" dirty="0">
                <a:solidFill>
                  <a:srgbClr val="44546A">
                    <a:lumMod val="75000"/>
                  </a:srgbClr>
                </a:solidFill>
              </a:rPr>
              <a:t> </a:t>
            </a:r>
            <a:r>
              <a:rPr lang="en-US" sz="3600" b="1" dirty="0" err="1">
                <a:solidFill>
                  <a:srgbClr val="44546A">
                    <a:lumMod val="75000"/>
                  </a:srgbClr>
                </a:solidFill>
              </a:rPr>
              <a:t>hiểu</a:t>
            </a:r>
            <a:r>
              <a:rPr lang="en-US" sz="3600" b="1" dirty="0">
                <a:solidFill>
                  <a:srgbClr val="44546A">
                    <a:lumMod val="75000"/>
                  </a:srgbClr>
                </a:solidFill>
              </a:rPr>
              <a:t> </a:t>
            </a:r>
            <a:r>
              <a:rPr lang="en-US" sz="3600" b="1" dirty="0" err="1">
                <a:solidFill>
                  <a:srgbClr val="44546A">
                    <a:lumMod val="75000"/>
                  </a:srgbClr>
                </a:solidFill>
              </a:rPr>
              <a:t>nhà</a:t>
            </a:r>
            <a:r>
              <a:rPr lang="en-US" sz="3600" b="1" dirty="0">
                <a:solidFill>
                  <a:srgbClr val="44546A">
                    <a:lumMod val="75000"/>
                  </a:srgbClr>
                </a:solidFill>
              </a:rPr>
              <a:t> ở</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5"/>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6"/>
          <a:srcRect/>
          <a:stretch>
            <a:fillRect/>
          </a:stretch>
        </p:blipFill>
        <p:spPr>
          <a:xfrm>
            <a:off x="7179734" y="3278749"/>
            <a:ext cx="2020185" cy="3334557"/>
          </a:xfrm>
          <a:prstGeom prst="rect">
            <a:avLst/>
          </a:prstGeom>
        </p:spPr>
      </p:pic>
      <p:pic>
        <p:nvPicPr>
          <p:cNvPr id="10" name="Picture 9">
            <a:extLst>
              <a:ext uri="{FF2B5EF4-FFF2-40B4-BE49-F238E27FC236}">
                <a16:creationId xmlns:a16="http://schemas.microsoft.com/office/drawing/2014/main" id="{896AAED0-22D4-168B-03CB-97C2FC050A47}"/>
              </a:ext>
            </a:extLst>
          </p:cNvPr>
          <p:cNvPicPr>
            <a:picLocks noChangeAspect="1"/>
          </p:cNvPicPr>
          <p:nvPr/>
        </p:nvPicPr>
        <p:blipFill>
          <a:blip r:embed="rId7"/>
          <a:stretch>
            <a:fillRect/>
          </a:stretch>
        </p:blipFill>
        <p:spPr>
          <a:xfrm>
            <a:off x="881062" y="2038351"/>
            <a:ext cx="4813281" cy="3676650"/>
          </a:xfrm>
          <a:prstGeom prst="rect">
            <a:avLst/>
          </a:prstGeom>
        </p:spPr>
      </p:pic>
    </p:spTree>
    <p:custDataLst>
      <p:tags r:id="rId1"/>
    </p:custDataLst>
    <p:extLst>
      <p:ext uri="{BB962C8B-B14F-4D97-AF65-F5344CB8AC3E}">
        <p14:creationId xmlns:p14="http://schemas.microsoft.com/office/powerpoint/2010/main" val="39626602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chợ</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nổi</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5"/>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6"/>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E1E62B7D-84AA-ABE1-A45B-DECA290E3CF2}"/>
              </a:ext>
            </a:extLst>
          </p:cNvPr>
          <p:cNvPicPr>
            <a:picLocks noChangeAspect="1"/>
          </p:cNvPicPr>
          <p:nvPr/>
        </p:nvPicPr>
        <p:blipFill>
          <a:blip r:embed="rId7"/>
          <a:stretch>
            <a:fillRect/>
          </a:stretch>
        </p:blipFill>
        <p:spPr>
          <a:xfrm>
            <a:off x="857249" y="2314576"/>
            <a:ext cx="4385741" cy="3186112"/>
          </a:xfrm>
          <a:prstGeom prst="rect">
            <a:avLst/>
          </a:prstGeom>
        </p:spPr>
      </p:pic>
    </p:spTree>
    <p:custDataLst>
      <p:tags r:id="rId1"/>
    </p:custDataLst>
    <p:extLst>
      <p:ext uri="{BB962C8B-B14F-4D97-AF65-F5344CB8AC3E}">
        <p14:creationId xmlns:p14="http://schemas.microsoft.com/office/powerpoint/2010/main" val="2426951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vận</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tải</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đường</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sông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5"/>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6"/>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A3C883FB-FF08-86E3-1E31-5D4A2F8557F1}"/>
              </a:ext>
            </a:extLst>
          </p:cNvPr>
          <p:cNvPicPr>
            <a:picLocks noChangeAspect="1"/>
          </p:cNvPicPr>
          <p:nvPr/>
        </p:nvPicPr>
        <p:blipFill>
          <a:blip r:embed="rId7"/>
          <a:stretch>
            <a:fillRect/>
          </a:stretch>
        </p:blipFill>
        <p:spPr>
          <a:xfrm>
            <a:off x="828675" y="1876425"/>
            <a:ext cx="4944348" cy="3552825"/>
          </a:xfrm>
          <a:prstGeom prst="rect">
            <a:avLst/>
          </a:prstGeom>
        </p:spPr>
      </p:pic>
    </p:spTree>
    <p:custDataLst>
      <p:tags r:id="rId1"/>
    </p:custDataLst>
    <p:extLst>
      <p:ext uri="{BB962C8B-B14F-4D97-AF65-F5344CB8AC3E}">
        <p14:creationId xmlns:p14="http://schemas.microsoft.com/office/powerpoint/2010/main" val="2950154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4: Trang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phục</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4"/>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5"/>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8029-AD4E-C813-BB60-0E3E1A528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185" y="2056058"/>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8796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4211307"/>
            <a:ext cx="5543549" cy="1938992"/>
          </a:xfrm>
          <a:prstGeom prst="rect">
            <a:avLst/>
          </a:prstGeom>
        </p:spPr>
        <p:txBody>
          <a:bodyPr wrap="square">
            <a:spAutoFit/>
          </a:bodyPr>
          <a:lstStyle/>
          <a:p>
            <a:pPr lvl="0" algn="just" fontAlgn="base">
              <a:spcAft>
                <a:spcPct val="0"/>
              </a:spcAft>
            </a:pPr>
            <a:r>
              <a:rPr lang="vi-VN" altLang="en-US" sz="2400" b="1" dirty="0">
                <a:solidFill>
                  <a:prstClr val="white"/>
                </a:solidFill>
                <a:cs typeface="Arial" panose="020B0604020202020204" pitchFamily="34" charset="0"/>
              </a:rPr>
              <a:t>Nhà ở truyền thống của người dân Nam Bộ có nhiều loại khác nhau. Ở vùng sông nước, phổ biến là kiểu nhà sàn, nhà nổi. Tại các miệt vườn, chủ yếu là nhà lợp bằng lá.</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CF238B-E493-67DB-AC94-A67FFB9730E5}"/>
              </a:ext>
            </a:extLst>
          </p:cNvPr>
          <p:cNvPicPr>
            <a:picLocks noChangeAspect="1"/>
          </p:cNvPicPr>
          <p:nvPr/>
        </p:nvPicPr>
        <p:blipFill>
          <a:blip r:embed="rId4"/>
          <a:stretch>
            <a:fillRect/>
          </a:stretch>
        </p:blipFill>
        <p:spPr>
          <a:xfrm>
            <a:off x="1514475" y="858520"/>
            <a:ext cx="4819649" cy="322770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5BDE12C-BCC6-D7B3-CB0F-D04B4278FA7F}"/>
              </a:ext>
            </a:extLst>
          </p:cNvPr>
          <p:cNvPicPr>
            <a:picLocks noChangeAspect="1"/>
          </p:cNvPicPr>
          <p:nvPr/>
        </p:nvPicPr>
        <p:blipFill>
          <a:blip r:embed="rId5"/>
          <a:stretch>
            <a:fillRect/>
          </a:stretch>
        </p:blipFill>
        <p:spPr>
          <a:xfrm>
            <a:off x="6610349" y="2948593"/>
            <a:ext cx="4838791" cy="313788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4">
            <a:extLst>
              <a:ext uri="{FF2B5EF4-FFF2-40B4-BE49-F238E27FC236}">
                <a16:creationId xmlns:a16="http://schemas.microsoft.com/office/drawing/2014/main" id="{B85631FF-59B3-CDE5-EF12-FAF38AF57BB5}"/>
              </a:ext>
            </a:extLst>
          </p:cNvPr>
          <p:cNvGrpSpPr/>
          <p:nvPr/>
        </p:nvGrpSpPr>
        <p:grpSpPr>
          <a:xfrm>
            <a:off x="0" y="0"/>
            <a:ext cx="2353960" cy="768369"/>
            <a:chOff x="2249276" y="3248699"/>
            <a:chExt cx="1009402"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384442" y="3409856"/>
              <a:ext cx="670881" cy="1273267"/>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rPr>
                <a:t>NHÀ Ở</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endParaRPr>
            </a:p>
          </p:txBody>
        </p:sp>
      </p:grpSp>
    </p:spTree>
    <p:custDataLst>
      <p:tags r:id="rId1"/>
    </p:custDataLst>
    <p:extLst>
      <p:ext uri="{BB962C8B-B14F-4D97-AF65-F5344CB8AC3E}">
        <p14:creationId xmlns:p14="http://schemas.microsoft.com/office/powerpoint/2010/main" val="417870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4020807"/>
            <a:ext cx="5629275" cy="2246769"/>
          </a:xfrm>
          <a:prstGeom prst="rect">
            <a:avLst/>
          </a:prstGeom>
        </p:spPr>
        <p:txBody>
          <a:bodyPr wrap="square">
            <a:spAutoFit/>
          </a:bodyPr>
          <a:lstStyle/>
          <a:p>
            <a:pPr lvl="0" algn="just" fontAlgn="base">
              <a:spcAft>
                <a:spcPct val="0"/>
              </a:spcAft>
            </a:pPr>
            <a:r>
              <a:rPr lang="vi-VN" altLang="en-US" sz="2800" b="1" dirty="0">
                <a:solidFill>
                  <a:prstClr val="white"/>
                </a:solidFill>
                <a:cs typeface="Arial" panose="020B0604020202020204" pitchFamily="34" charset="0"/>
              </a:rPr>
              <a:t>Ngày nay, nhà ở của người dân Nam Bộ được xây dựng kiên cố, hiện đại hơn. Ở một số nơi, những ngôi nhà cổ vẫn còn được lưu giữ.</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281FE4-74CF-6CD0-1F55-707577F7F2FC}"/>
              </a:ext>
            </a:extLst>
          </p:cNvPr>
          <p:cNvPicPr>
            <a:picLocks noChangeAspect="1"/>
          </p:cNvPicPr>
          <p:nvPr/>
        </p:nvPicPr>
        <p:blipFill>
          <a:blip r:embed="rId4"/>
          <a:stretch>
            <a:fillRect/>
          </a:stretch>
        </p:blipFill>
        <p:spPr>
          <a:xfrm>
            <a:off x="976312" y="719137"/>
            <a:ext cx="5165022" cy="3024188"/>
          </a:xfrm>
          <a:prstGeom prst="rect">
            <a:avLst/>
          </a:prstGeom>
        </p:spPr>
      </p:pic>
      <p:pic>
        <p:nvPicPr>
          <p:cNvPr id="7" name="Picture 6">
            <a:extLst>
              <a:ext uri="{FF2B5EF4-FFF2-40B4-BE49-F238E27FC236}">
                <a16:creationId xmlns:a16="http://schemas.microsoft.com/office/drawing/2014/main" id="{194DC4D2-4554-99F5-DBDE-062C75FB1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649" y="818215"/>
            <a:ext cx="4988173" cy="278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3919F19-8393-5BB5-D319-21CF67AA05A3}"/>
              </a:ext>
            </a:extLst>
          </p:cNvPr>
          <p:cNvPicPr>
            <a:picLocks noChangeAspect="1"/>
          </p:cNvPicPr>
          <p:nvPr/>
        </p:nvPicPr>
        <p:blipFill>
          <a:blip r:embed="rId6"/>
          <a:stretch>
            <a:fillRect/>
          </a:stretch>
        </p:blipFill>
        <p:spPr>
          <a:xfrm>
            <a:off x="6867525" y="3709787"/>
            <a:ext cx="4090966" cy="2791331"/>
          </a:xfrm>
          <a:prstGeom prst="rect">
            <a:avLst/>
          </a:prstGeom>
        </p:spPr>
      </p:pic>
    </p:spTree>
    <p:custDataLst>
      <p:tags r:id="rId1"/>
    </p:custDataLst>
    <p:extLst>
      <p:ext uri="{BB962C8B-B14F-4D97-AF65-F5344CB8AC3E}">
        <p14:creationId xmlns:p14="http://schemas.microsoft.com/office/powerpoint/2010/main" val="35796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1" y="4211307"/>
            <a:ext cx="5724524" cy="1815882"/>
          </a:xfrm>
          <a:prstGeom prst="rect">
            <a:avLst/>
          </a:prstGeom>
        </p:spPr>
        <p:txBody>
          <a:bodyPr wrap="square">
            <a:spAutoFit/>
          </a:bodyPr>
          <a:lstStyle/>
          <a:p>
            <a:pPr lvl="0" algn="just" fontAlgn="base">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Hoạt động mua bán, trao đổi hàng hóa của người dân Nam Bộ một phần diễn ra tại chợ nổi trên sông.</a:t>
            </a: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0" y="0"/>
            <a:ext cx="2705099" cy="769441"/>
            <a:chOff x="2249276" y="3248699"/>
            <a:chExt cx="1159974" cy="1967760"/>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2" name="Picture 1">
            <a:extLst>
              <a:ext uri="{FF2B5EF4-FFF2-40B4-BE49-F238E27FC236}">
                <a16:creationId xmlns:a16="http://schemas.microsoft.com/office/drawing/2014/main" id="{5D34C9F2-FCC6-F2F0-698E-F0E780A0DCEC}"/>
              </a:ext>
            </a:extLst>
          </p:cNvPr>
          <p:cNvPicPr>
            <a:picLocks noChangeAspect="1"/>
          </p:cNvPicPr>
          <p:nvPr/>
        </p:nvPicPr>
        <p:blipFill>
          <a:blip r:embed="rId4"/>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96A1A32-B9E2-0C70-6E83-C5CA0B28E258}"/>
              </a:ext>
            </a:extLst>
          </p:cNvPr>
          <p:cNvPicPr>
            <a:picLocks noChangeAspect="1"/>
          </p:cNvPicPr>
          <p:nvPr/>
        </p:nvPicPr>
        <p:blipFill>
          <a:blip r:embed="rId5"/>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7633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
          <p:cNvSpPr/>
          <p:nvPr/>
        </p:nvSpPr>
        <p:spPr>
          <a:xfrm>
            <a:off x="1197283" y="1063868"/>
            <a:ext cx="5678302" cy="4853327"/>
          </a:xfrm>
          <a:prstGeom prst="roundRect">
            <a:avLst>
              <a:gd name="adj" fmla="val 0"/>
            </a:avLst>
          </a:prstGeom>
          <a:solidFill>
            <a:schemeClr val="bg1">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pic>
        <p:nvPicPr>
          <p:cNvPr id="4" name="Picture 3">
            <a:extLst>
              <a:ext uri="{FF2B5EF4-FFF2-40B4-BE49-F238E27FC236}">
                <a16:creationId xmlns:a16="http://schemas.microsoft.com/office/drawing/2014/main" id="{C50814D1-8E3C-62DA-BEAD-FFECEF7CF56A}"/>
              </a:ext>
            </a:extLst>
          </p:cNvPr>
          <p:cNvPicPr>
            <a:picLocks noChangeAspect="1"/>
          </p:cNvPicPr>
          <p:nvPr/>
        </p:nvPicPr>
        <p:blipFill>
          <a:blip r:embed="rId4"/>
          <a:stretch>
            <a:fillRect/>
          </a:stretch>
        </p:blipFill>
        <p:spPr>
          <a:xfrm>
            <a:off x="1307335" y="1862179"/>
            <a:ext cx="5919729" cy="3438442"/>
          </a:xfrm>
          <a:prstGeom prst="rect">
            <a:avLst/>
          </a:prstGeom>
        </p:spPr>
      </p:pic>
    </p:spTree>
    <p:custDataLst>
      <p:tags r:id="rId1"/>
    </p:custDataLst>
    <p:extLst>
      <p:ext uri="{BB962C8B-B14F-4D97-AF65-F5344CB8AC3E}">
        <p14:creationId xmlns:p14="http://schemas.microsoft.com/office/powerpoint/2010/main" val="182753335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 y="563419"/>
            <a:ext cx="5381336" cy="357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0" y="4367143"/>
            <a:ext cx="2813627" cy="185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774" y="2530763"/>
            <a:ext cx="5021163" cy="37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3709" y="4367142"/>
            <a:ext cx="2419927" cy="185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2"/>
          <p:cNvSpPr txBox="1">
            <a:spLocks noChangeArrowheads="1"/>
          </p:cNvSpPr>
          <p:nvPr/>
        </p:nvSpPr>
        <p:spPr bwMode="auto">
          <a:xfrm>
            <a:off x="6301445" y="402053"/>
            <a:ext cx="50813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fontAlgn="base">
              <a:spcAft>
                <a:spcPct val="0"/>
              </a:spcAft>
            </a:pPr>
            <a:r>
              <a:rPr lang="vi-VN" altLang="en-US" sz="3200" b="1" dirty="0">
                <a:solidFill>
                  <a:prstClr val="white"/>
                </a:solidFill>
                <a:latin typeface="Cambria" panose="02040503050406030204" pitchFamily="18" charset="0"/>
                <a:ea typeface="Cambria" panose="02040503050406030204" pitchFamily="18" charset="0"/>
                <a:cs typeface="Arial" panose="020B0604020202020204" pitchFamily="34" charset="0"/>
              </a:rPr>
              <a:t>Hàng hóa được bán trên các ghe xuồng, chủ yếu là nông sản và các vật dụng cần thiết.</a:t>
            </a:r>
          </a:p>
        </p:txBody>
      </p:sp>
    </p:spTree>
    <p:custDataLst>
      <p:tags r:id="rId1"/>
    </p:custDataLst>
    <p:extLst>
      <p:ext uri="{BB962C8B-B14F-4D97-AF65-F5344CB8AC3E}">
        <p14:creationId xmlns:p14="http://schemas.microsoft.com/office/powerpoint/2010/main" val="38050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0" y="1333147"/>
            <a:ext cx="7791450" cy="3416320"/>
          </a:xfrm>
          <a:prstGeom prst="rect">
            <a:avLst/>
          </a:prstGeom>
        </p:spPr>
        <p:txBody>
          <a:bodyPr wrap="square">
            <a:spAutoFit/>
          </a:bodyPr>
          <a:lstStyle/>
          <a:p>
            <a:pPr lvl="0" algn="just" fontAlgn="base">
              <a:spcBef>
                <a:spcPct val="50000"/>
              </a:spcBef>
              <a:spcAft>
                <a:spcPct val="0"/>
              </a:spcAft>
            </a:pP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Một số chợ nổi lớn ở Nam Bộ như: Cái Răng, Phong Điền (Cần Thơ), Cái Bè (Tiền Giang), Ngã Bảy Phụng Hiệp (Hậu Giang), Ngã Năm (Sóc Trăng), Măng Thít, Trà Ôn (Vĩnh Long),...</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3018" y="1530988"/>
            <a:ext cx="3966029" cy="5555619"/>
          </a:xfrm>
          <a:prstGeom prst="rect">
            <a:avLst/>
          </a:prstGeom>
        </p:spPr>
      </p:pic>
    </p:spTree>
    <p:custDataLst>
      <p:tags r:id="rId1"/>
    </p:custDataLst>
    <p:extLst>
      <p:ext uri="{BB962C8B-B14F-4D97-AF65-F5344CB8AC3E}">
        <p14:creationId xmlns:p14="http://schemas.microsoft.com/office/powerpoint/2010/main" val="19330676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951" y="4582782"/>
            <a:ext cx="10734674" cy="1292662"/>
          </a:xfrm>
          <a:prstGeom prst="rect">
            <a:avLst/>
          </a:prstGeom>
        </p:spPr>
        <p:txBody>
          <a:bodyPr wrap="square">
            <a:spAutoFit/>
          </a:bodyPr>
          <a:lstStyle/>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Giao thông đường thuỷ đóng vai trò quan trọng đối với của người dân vùng Nam Bộ.</a:t>
            </a:r>
          </a:p>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Ghe, xuồng,... là phương tiện đi lại, vận chuyển hàng hóa chủ yếu.</a:t>
            </a:r>
            <a:endParaRPr kumimoji="0" lang="vi-VN" alt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1" y="0"/>
            <a:ext cx="5762624" cy="768369"/>
            <a:chOff x="2249276" y="3248699"/>
            <a:chExt cx="1292420"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292420"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218600" cy="181033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VẬN TẢI ĐƯỜNG SÔNG</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6" name="Picture 5">
            <a:extLst>
              <a:ext uri="{FF2B5EF4-FFF2-40B4-BE49-F238E27FC236}">
                <a16:creationId xmlns:a16="http://schemas.microsoft.com/office/drawing/2014/main" id="{77CFD6F6-5C50-3108-5E38-F8CE79F936ED}"/>
              </a:ext>
            </a:extLst>
          </p:cNvPr>
          <p:cNvPicPr>
            <a:picLocks noChangeAspect="1"/>
          </p:cNvPicPr>
          <p:nvPr/>
        </p:nvPicPr>
        <p:blipFill>
          <a:blip r:embed="rId4"/>
          <a:stretch>
            <a:fillRect/>
          </a:stretch>
        </p:blipFill>
        <p:spPr>
          <a:xfrm>
            <a:off x="752475" y="1062037"/>
            <a:ext cx="4400550" cy="326867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72AFCA0-F2D4-5949-7B2D-69751BBA846B}"/>
              </a:ext>
            </a:extLst>
          </p:cNvPr>
          <p:cNvPicPr>
            <a:picLocks noChangeAspect="1"/>
          </p:cNvPicPr>
          <p:nvPr/>
        </p:nvPicPr>
        <p:blipFill>
          <a:blip r:embed="rId5"/>
          <a:stretch>
            <a:fillRect/>
          </a:stretch>
        </p:blipFill>
        <p:spPr>
          <a:xfrm>
            <a:off x="6121024" y="1085849"/>
            <a:ext cx="4893788" cy="324802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7783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22278" y="3876962"/>
            <a:ext cx="7140621" cy="2123658"/>
          </a:xfrm>
          <a:prstGeom prst="rect">
            <a:avLst/>
          </a:prstGeom>
          <a:noFill/>
        </p:spPr>
        <p:txBody>
          <a:bodyPr wrap="square" rtlCol="0">
            <a:spAutoFit/>
          </a:bodyPr>
          <a:lstStyle/>
          <a:p>
            <a:pPr lvl="0" algn="just"/>
            <a:r>
              <a:rPr lang="en-US"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rước đây, trang phục phổ biến của người dân Nam Bộ là áo bà ba và khăn rằn</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481" y="589502"/>
            <a:ext cx="2375111" cy="3400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955" y="4247860"/>
            <a:ext cx="2656772" cy="199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9428" y="589502"/>
            <a:ext cx="3660175" cy="243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710" y="541583"/>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组合 4">
            <a:extLst>
              <a:ext uri="{FF2B5EF4-FFF2-40B4-BE49-F238E27FC236}">
                <a16:creationId xmlns:a16="http://schemas.microsoft.com/office/drawing/2014/main" id="{25A42496-533B-E737-2E68-7E5EA7615859}"/>
              </a:ext>
            </a:extLst>
          </p:cNvPr>
          <p:cNvGrpSpPr/>
          <p:nvPr/>
        </p:nvGrpSpPr>
        <p:grpSpPr>
          <a:xfrm>
            <a:off x="0" y="0"/>
            <a:ext cx="3295649" cy="768369"/>
            <a:chOff x="2249276" y="3248699"/>
            <a:chExt cx="1219969" cy="1965018"/>
          </a:xfrm>
        </p:grpSpPr>
        <p:sp>
          <p:nvSpPr>
            <p:cNvPr id="3" name="矩形: 圆角 5">
              <a:extLst>
                <a:ext uri="{FF2B5EF4-FFF2-40B4-BE49-F238E27FC236}">
                  <a16:creationId xmlns:a16="http://schemas.microsoft.com/office/drawing/2014/main" id="{6A877480-918B-BE6A-3852-73CE18F82C55}"/>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6">
              <a:extLst>
                <a:ext uri="{FF2B5EF4-FFF2-40B4-BE49-F238E27FC236}">
                  <a16:creationId xmlns:a16="http://schemas.microsoft.com/office/drawing/2014/main" id="{840A45BA-C8A9-784E-F192-CCECA09E2FCE}"/>
                </a:ext>
              </a:extLst>
            </p:cNvPr>
            <p:cNvSpPr txBox="1"/>
            <p:nvPr/>
          </p:nvSpPr>
          <p:spPr>
            <a:xfrm>
              <a:off x="2249276" y="3248699"/>
              <a:ext cx="1219969" cy="181034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Trang </a:t>
              </a:r>
              <a:r>
                <a:rPr kumimoji="0" lang="en-US" altLang="zh-CN" sz="4000" b="1" i="0" u="none" strike="noStrike" kern="1200" cap="none" spc="0" normalizeH="0" baseline="0" noProof="0" dirty="0" err="1">
                  <a:ln>
                    <a:noFill/>
                  </a:ln>
                  <a:solidFill>
                    <a:srgbClr val="0C7392"/>
                  </a:solidFill>
                  <a:effectLst/>
                  <a:uLnTx/>
                  <a:uFillTx/>
                  <a:latin typeface="Cambria" panose="02040503050406030204" pitchFamily="18" charset="0"/>
                  <a:ea typeface="Cambria" panose="02040503050406030204" pitchFamily="18" charset="0"/>
                  <a:cs typeface="+mn-cs"/>
                </a:rPr>
                <a:t>phục</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spTree>
    <p:custDataLst>
      <p:tags r:id="rId1"/>
    </p:custDataLst>
    <p:extLst>
      <p:ext uri="{BB962C8B-B14F-4D97-AF65-F5344CB8AC3E}">
        <p14:creationId xmlns:p14="http://schemas.microsoft.com/office/powerpoint/2010/main" val="177921895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35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55603" y="3638837"/>
            <a:ext cx="6445297" cy="2862322"/>
          </a:xfrm>
          <a:prstGeom prst="rect">
            <a:avLst/>
          </a:prstGeom>
          <a:noFill/>
        </p:spPr>
        <p:txBody>
          <a:bodyPr wrap="square" rtlCol="0">
            <a:spAutoFit/>
          </a:bodyPr>
          <a:lstStyle/>
          <a:p>
            <a:pPr lvl="0" algn="just"/>
            <a:r>
              <a:rPr lang="vi-VN" sz="36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Ngày nay, áo bà ba và khăn rằn vẫn được chọn làm trang phục chính trong những dịp lễ, tết,... thể hiện đặc trưng văn hóa của miền sông nước Nam Bộ.</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9892B7C-EC64-84DB-B46E-E60810DD9E9D}"/>
              </a:ext>
            </a:extLst>
          </p:cNvPr>
          <p:cNvPicPr>
            <a:picLocks noChangeAspect="1"/>
          </p:cNvPicPr>
          <p:nvPr/>
        </p:nvPicPr>
        <p:blipFill>
          <a:blip r:embed="rId4"/>
          <a:stretch>
            <a:fillRect/>
          </a:stretch>
        </p:blipFill>
        <p:spPr>
          <a:xfrm>
            <a:off x="1524000" y="449199"/>
            <a:ext cx="5676900" cy="306552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F1C8552-9CAE-963D-3718-AEA107B64F35}"/>
              </a:ext>
            </a:extLst>
          </p:cNvPr>
          <p:cNvPicPr>
            <a:picLocks noChangeAspect="1"/>
          </p:cNvPicPr>
          <p:nvPr/>
        </p:nvPicPr>
        <p:blipFill>
          <a:blip r:embed="rId5"/>
          <a:stretch>
            <a:fillRect/>
          </a:stretch>
        </p:blipFill>
        <p:spPr>
          <a:xfrm>
            <a:off x="7410108" y="3733800"/>
            <a:ext cx="4077042" cy="271938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1683629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858993" y="763833"/>
            <a:ext cx="885650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Times New Roman" panose="02020603050405020304" pitchFamily="18" charset="0"/>
              </a:defRPr>
            </a:lvl1pPr>
            <a:lvl2pPr marL="742950" indent="-285750" eaLnBrk="0" hangingPunct="0">
              <a:defRPr sz="4000">
                <a:solidFill>
                  <a:schemeClr val="tx1"/>
                </a:solidFill>
                <a:latin typeface="Times New Roman" panose="02020603050405020304" pitchFamily="18" charset="0"/>
              </a:defRPr>
            </a:lvl2pPr>
            <a:lvl3pPr marL="1143000" indent="-228600" eaLnBrk="0" hangingPunct="0">
              <a:defRPr sz="4000">
                <a:solidFill>
                  <a:schemeClr val="tx1"/>
                </a:solidFill>
                <a:latin typeface="Times New Roman" panose="02020603050405020304" pitchFamily="18" charset="0"/>
              </a:defRPr>
            </a:lvl3pPr>
            <a:lvl4pPr marL="1600200" indent="-228600" eaLnBrk="0" hangingPunct="0">
              <a:defRPr sz="4000">
                <a:solidFill>
                  <a:schemeClr val="tx1"/>
                </a:solidFill>
                <a:latin typeface="Times New Roman" panose="02020603050405020304" pitchFamily="18" charset="0"/>
              </a:defRPr>
            </a:lvl4pPr>
            <a:lvl5pPr marL="2057400" indent="-228600" eaLnBrk="0" hangingPunct="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lvl="0" algn="just" eaLnBrk="1" fontAlgn="base" hangingPunct="1">
              <a:spcBef>
                <a:spcPct val="50000"/>
              </a:spcBef>
              <a:spcAft>
                <a:spcPct val="0"/>
              </a:spcAft>
            </a:pP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Do điều kiện tự nhiên nhiều sông nước, khí hậu nóng nên người dân nam bộ phải tìm cách thích ứng trong mọi hoạt động, từ nhà ở, đi lại,… cho đến các sinh hoạt khác. Từ đó dẫn đến tính cách của người dân Nam Bộ cũng có những nét khác biệt so với người ở vùng khác. (phóng khoáng, ưa ca hát, tính cộng đồng cao,  …)</a:t>
            </a: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lvl="0" algn="just" eaLnBrk="1" fontAlgn="base" hangingPunct="1">
              <a:spcBef>
                <a:spcPct val="50000"/>
              </a:spcBef>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Và trong đó đặc biệt nổi bật lên tinh thần thượng võ, lòng yêu nước, tính kiên cường quả cảm của người Nam Bộ, thể hiện rõ nét qua truyền thống yêu nước cách mạng của những con người ở vùng thành đồng tổ quốc.</a:t>
            </a:r>
            <a:endPar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FB94117-FB15-8E7A-1E72-25B40AC28E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2568" y="1492888"/>
            <a:ext cx="3966029" cy="5555619"/>
          </a:xfrm>
          <a:prstGeom prst="rect">
            <a:avLst/>
          </a:prstGeom>
        </p:spPr>
      </p:pic>
    </p:spTree>
    <p:custDataLst>
      <p:tags r:id="rId1"/>
    </p:custDataLst>
    <p:extLst>
      <p:ext uri="{BB962C8B-B14F-4D97-AF65-F5344CB8AC3E}">
        <p14:creationId xmlns:p14="http://schemas.microsoft.com/office/powerpoint/2010/main" val="210654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5">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4" name="Picture 3">
            <a:extLst>
              <a:ext uri="{FF2B5EF4-FFF2-40B4-BE49-F238E27FC236}">
                <a16:creationId xmlns:a16="http://schemas.microsoft.com/office/drawing/2014/main" id="{DDBDE0AA-D9CC-77E9-98B6-013752D0CD68}"/>
              </a:ext>
            </a:extLst>
          </p:cNvPr>
          <p:cNvPicPr>
            <a:picLocks noChangeAspect="1"/>
          </p:cNvPicPr>
          <p:nvPr/>
        </p:nvPicPr>
        <p:blipFill>
          <a:blip r:embed="rId6"/>
          <a:stretch>
            <a:fillRect/>
          </a:stretch>
        </p:blipFill>
        <p:spPr>
          <a:xfrm>
            <a:off x="1621581" y="843658"/>
            <a:ext cx="7748688" cy="5913633"/>
          </a:xfrm>
          <a:prstGeom prst="rect">
            <a:avLst/>
          </a:prstGeom>
        </p:spPr>
      </p:pic>
    </p:spTree>
    <p:custDataLst>
      <p:tags r:id="rId1"/>
    </p:custDataLst>
    <p:extLst>
      <p:ext uri="{BB962C8B-B14F-4D97-AF65-F5344CB8AC3E}">
        <p14:creationId xmlns:p14="http://schemas.microsoft.com/office/powerpoint/2010/main" val="129096543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952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fontAlgn="base">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Hãy hoàn thiện bảng mô tả (theo gợi ý dưới đây) về một số nét văn hóa tiêu biểu của đồng bào Nam Bộ.</a:t>
            </a:r>
            <a:endParaRPr kumimoji="0" lang="vi-VN" alt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nvPr>
        </p:nvGraphicFramePr>
        <p:xfrm>
          <a:off x="936625" y="1519766"/>
          <a:ext cx="10407650" cy="4290485"/>
        </p:xfrm>
        <a:graphic>
          <a:graphicData uri="http://schemas.openxmlformats.org/drawingml/2006/table">
            <a:tbl>
              <a:tblPr firstRow="1" bandRow="1">
                <a:tableStyleId>{00A15C55-8517-42AA-B614-E9B94910E393}</a:tableStyleId>
              </a:tblPr>
              <a:tblGrid>
                <a:gridCol w="959455">
                  <a:extLst>
                    <a:ext uri="{9D8B030D-6E8A-4147-A177-3AD203B41FA5}">
                      <a16:colId xmlns:a16="http://schemas.microsoft.com/office/drawing/2014/main" val="1625135692"/>
                    </a:ext>
                  </a:extLst>
                </a:gridCol>
                <a:gridCol w="5978978">
                  <a:extLst>
                    <a:ext uri="{9D8B030D-6E8A-4147-A177-3AD203B41FA5}">
                      <a16:colId xmlns:a16="http://schemas.microsoft.com/office/drawing/2014/main" val="2246700402"/>
                    </a:ext>
                  </a:extLst>
                </a:gridCol>
                <a:gridCol w="3469217">
                  <a:extLst>
                    <a:ext uri="{9D8B030D-6E8A-4147-A177-3AD203B41FA5}">
                      <a16:colId xmlns:a16="http://schemas.microsoft.com/office/drawing/2014/main" val="3199978538"/>
                    </a:ext>
                  </a:extLst>
                </a:gridCol>
              </a:tblGrid>
              <a:tr h="858097">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858097">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858097">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858097">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858097">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Tree>
    <p:custDataLst>
      <p:tags r:id="rId1"/>
    </p:custDataLst>
    <p:extLst>
      <p:ext uri="{BB962C8B-B14F-4D97-AF65-F5344CB8AC3E}">
        <p14:creationId xmlns:p14="http://schemas.microsoft.com/office/powerpoint/2010/main" val="290225354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nvPr>
        </p:nvGraphicFramePr>
        <p:xfrm>
          <a:off x="304800" y="228599"/>
          <a:ext cx="11620499" cy="6268476"/>
        </p:xfrm>
        <a:graphic>
          <a:graphicData uri="http://schemas.openxmlformats.org/drawingml/2006/table">
            <a:tbl>
              <a:tblPr firstRow="1" bandRow="1">
                <a:tableStyleId>{00A15C55-8517-42AA-B614-E9B94910E393}</a:tableStyleId>
              </a:tblPr>
              <a:tblGrid>
                <a:gridCol w="1071264">
                  <a:extLst>
                    <a:ext uri="{9D8B030D-6E8A-4147-A177-3AD203B41FA5}">
                      <a16:colId xmlns:a16="http://schemas.microsoft.com/office/drawing/2014/main" val="1625135692"/>
                    </a:ext>
                  </a:extLst>
                </a:gridCol>
                <a:gridCol w="2653011">
                  <a:extLst>
                    <a:ext uri="{9D8B030D-6E8A-4147-A177-3AD203B41FA5}">
                      <a16:colId xmlns:a16="http://schemas.microsoft.com/office/drawing/2014/main" val="2246700402"/>
                    </a:ext>
                  </a:extLst>
                </a:gridCol>
                <a:gridCol w="7896224">
                  <a:extLst>
                    <a:ext uri="{9D8B030D-6E8A-4147-A177-3AD203B41FA5}">
                      <a16:colId xmlns:a16="http://schemas.microsoft.com/office/drawing/2014/main" val="3199978538"/>
                    </a:ext>
                  </a:extLst>
                </a:gridCol>
              </a:tblGrid>
              <a:tr h="1129376">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1325000">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1325000">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1164100">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1325000">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Trang </a:t>
                      </a:r>
                      <a:r>
                        <a:rPr lang="en-US" sz="3200" dirty="0" err="1">
                          <a:solidFill>
                            <a:srgbClr val="002060"/>
                          </a:solidFill>
                        </a:rPr>
                        <a:t>phục</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
        <p:nvSpPr>
          <p:cNvPr id="4" name="TextBox 3">
            <a:extLst>
              <a:ext uri="{FF2B5EF4-FFF2-40B4-BE49-F238E27FC236}">
                <a16:creationId xmlns:a16="http://schemas.microsoft.com/office/drawing/2014/main" id="{352960AC-E37D-1386-EB67-83A2C40691BA}"/>
              </a:ext>
            </a:extLst>
          </p:cNvPr>
          <p:cNvSpPr txBox="1"/>
          <p:nvPr/>
        </p:nvSpPr>
        <p:spPr>
          <a:xfrm>
            <a:off x="4114799" y="1362075"/>
            <a:ext cx="7648575" cy="1631216"/>
          </a:xfrm>
          <a:prstGeom prst="rect">
            <a:avLst/>
          </a:prstGeom>
          <a:noFill/>
        </p:spPr>
        <p:txBody>
          <a:bodyPr wrap="square" rtlCol="0">
            <a:spAutoFit/>
          </a:bodyPr>
          <a:lstStyle/>
          <a:p>
            <a:pPr algn="just"/>
            <a:r>
              <a:rPr lang="vi-VN" sz="2000" b="0" i="0" dirty="0">
                <a:solidFill>
                  <a:srgbClr val="FF0000"/>
                </a:solidFill>
                <a:effectLst/>
                <a:latin typeface="Cambria" panose="02040503050406030204" pitchFamily="18" charset="0"/>
                <a:ea typeface="Cambria" panose="02040503050406030204" pitchFamily="18" charset="0"/>
              </a:rPr>
              <a:t>- Nhà ở truyền thống có nhiều loại khác nhau. Ở vùng sông nước, phổ biến là kiểu nhà sàn, nhà nổi. Tại các miệt vườn, chủ yếu là nhà lợp bằng lá.</a:t>
            </a:r>
          </a:p>
          <a:p>
            <a:pPr algn="just"/>
            <a:r>
              <a:rPr lang="vi-VN" sz="2000" b="0" i="0" dirty="0">
                <a:solidFill>
                  <a:srgbClr val="FF0000"/>
                </a:solidFill>
                <a:effectLst/>
                <a:latin typeface="Cambria" panose="02040503050406030204" pitchFamily="18" charset="0"/>
                <a:ea typeface="Cambria" panose="02040503050406030204" pitchFamily="18" charset="0"/>
              </a:rPr>
              <a:t>- Nhà ở được xây dựng kiên cố, hiện đại hơn.</a:t>
            </a:r>
          </a:p>
          <a:p>
            <a:endParaRPr lang="en-US" sz="20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39A8220-6195-C4D8-55AE-3552F332C5F5}"/>
              </a:ext>
            </a:extLst>
          </p:cNvPr>
          <p:cNvSpPr txBox="1"/>
          <p:nvPr/>
        </p:nvSpPr>
        <p:spPr>
          <a:xfrm>
            <a:off x="4114799" y="2752725"/>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Hoạt động mua bán, trao đổi hàng hóa một phần diễn ra tại chợ nổi trên sông.</a:t>
            </a:r>
          </a:p>
          <a:p>
            <a:pPr algn="just"/>
            <a:r>
              <a:rPr lang="vi-VN" sz="2000" dirty="0">
                <a:solidFill>
                  <a:srgbClr val="FF0000"/>
                </a:solidFill>
                <a:latin typeface="Cambria" panose="02040503050406030204" pitchFamily="18" charset="0"/>
                <a:ea typeface="Cambria" panose="02040503050406030204" pitchFamily="18" charset="0"/>
              </a:rPr>
              <a:t>- Hàng hóa được bán trên các ghe xuồng, chủ yếu là nông sản và các vật dụng cần thiết.</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8AF306-6670-2EF1-3FB7-BE53AA2E0D23}"/>
              </a:ext>
            </a:extLst>
          </p:cNvPr>
          <p:cNvSpPr txBox="1"/>
          <p:nvPr/>
        </p:nvSpPr>
        <p:spPr>
          <a:xfrm>
            <a:off x="4038599" y="4219575"/>
            <a:ext cx="7648575"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Giao thông đường thuỷ đóng vai trò quan trọng.</a:t>
            </a:r>
          </a:p>
          <a:p>
            <a:pPr algn="just"/>
            <a:r>
              <a:rPr lang="vi-VN" sz="2000" dirty="0">
                <a:solidFill>
                  <a:srgbClr val="FF0000"/>
                </a:solidFill>
                <a:latin typeface="Cambria" panose="02040503050406030204" pitchFamily="18" charset="0"/>
                <a:ea typeface="Cambria" panose="02040503050406030204" pitchFamily="18" charset="0"/>
              </a:rPr>
              <a:t>- Ghe, xuồng,... là phương tiện đi lại, vận chuyển hàng hóa chủ yếu.</a:t>
            </a:r>
            <a:endParaRPr lang="en-US" sz="20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B4BE33-72D2-F909-E9CF-F6FF17395E6C}"/>
              </a:ext>
            </a:extLst>
          </p:cNvPr>
          <p:cNvSpPr txBox="1"/>
          <p:nvPr/>
        </p:nvSpPr>
        <p:spPr>
          <a:xfrm>
            <a:off x="4095749" y="5105400"/>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Trước đây, trang phục phổ biến của người dân Nam Bộ là áo bà ba và khăn rằn</a:t>
            </a:r>
          </a:p>
          <a:p>
            <a:pPr algn="just"/>
            <a:r>
              <a:rPr lang="vi-VN" sz="2000" dirty="0">
                <a:solidFill>
                  <a:srgbClr val="FF0000"/>
                </a:solidFill>
                <a:latin typeface="Cambria" panose="02040503050406030204" pitchFamily="18" charset="0"/>
                <a:ea typeface="Cambria" panose="02040503050406030204" pitchFamily="18" charset="0"/>
              </a:rPr>
              <a:t>- Ngày nay, áo bà ba và khăn rằn vẫn được chọn làm trang phục chính trong những dịp lễ, tết,...</a:t>
            </a:r>
            <a:endParaRPr lang="en-US" sz="20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5642219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3</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5">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8" name="Picture 7">
            <a:extLst>
              <a:ext uri="{FF2B5EF4-FFF2-40B4-BE49-F238E27FC236}">
                <a16:creationId xmlns:a16="http://schemas.microsoft.com/office/drawing/2014/main" id="{017DCA03-A6F4-FF6F-0208-4907D37D667B}"/>
              </a:ext>
            </a:extLst>
          </p:cNvPr>
          <p:cNvPicPr>
            <a:picLocks noChangeAspect="1"/>
          </p:cNvPicPr>
          <p:nvPr/>
        </p:nvPicPr>
        <p:blipFill>
          <a:blip r:embed="rId6"/>
          <a:stretch>
            <a:fillRect/>
          </a:stretch>
        </p:blipFill>
        <p:spPr>
          <a:xfrm>
            <a:off x="3368937" y="1100500"/>
            <a:ext cx="5663675" cy="4828450"/>
          </a:xfrm>
          <a:prstGeom prst="rect">
            <a:avLst/>
          </a:prstGeom>
        </p:spPr>
      </p:pic>
    </p:spTree>
    <p:custDataLst>
      <p:tags r:id="rId1"/>
    </p:custDataLst>
    <p:extLst>
      <p:ext uri="{BB962C8B-B14F-4D97-AF65-F5344CB8AC3E}">
        <p14:creationId xmlns:p14="http://schemas.microsoft.com/office/powerpoint/2010/main" val="213415677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11C7-4EB4-EBF0-E178-FDDDB7F6ED2B}"/>
              </a:ext>
            </a:extLst>
          </p:cNvPr>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70124" y="1648854"/>
            <a:ext cx="9836101" cy="4068680"/>
          </a:xfrm>
          <a:prstGeom prst="rect">
            <a:avLst/>
          </a:prstGeom>
        </p:spPr>
      </p:pic>
      <p:sp>
        <p:nvSpPr>
          <p:cNvPr id="3" name="Text Box 5">
            <a:extLst>
              <a:ext uri="{FF2B5EF4-FFF2-40B4-BE49-F238E27FC236}">
                <a16:creationId xmlns:a16="http://schemas.microsoft.com/office/drawing/2014/main" id="{6EF90C15-7185-18DA-8134-0CCBC0FAFA8D}"/>
              </a:ext>
            </a:extLst>
          </p:cNvPr>
          <p:cNvSpPr txBox="1">
            <a:spLocks noChangeArrowheads="1"/>
          </p:cNvSpPr>
          <p:nvPr/>
        </p:nvSpPr>
        <p:spPr bwMode="auto">
          <a:xfrm>
            <a:off x="2437876" y="2482652"/>
            <a:ext cx="830632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0070C0"/>
                </a:solidFill>
                <a:effectLst/>
                <a:uLnTx/>
                <a:uFillTx/>
              </a:rPr>
              <a:t>Em </a:t>
            </a:r>
            <a:r>
              <a:rPr kumimoji="0" lang="en-US" sz="4400" b="0" i="0" u="none" strike="noStrike" kern="1200" cap="none" spc="0" normalizeH="0" baseline="0" noProof="0" dirty="0" err="1">
                <a:ln>
                  <a:noFill/>
                </a:ln>
                <a:solidFill>
                  <a:srgbClr val="0070C0"/>
                </a:solidFill>
                <a:effectLst/>
                <a:uLnTx/>
                <a:uFillTx/>
              </a:rPr>
              <a:t>hãy</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chọn</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đúng</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những</a:t>
            </a:r>
            <a:r>
              <a:rPr kumimoji="0" lang="en-US" sz="4400" b="0" i="0" u="none" strike="noStrike" kern="1200" cap="none" spc="0" normalizeH="0" noProof="0" dirty="0">
                <a:ln>
                  <a:noFill/>
                </a:ln>
                <a:solidFill>
                  <a:srgbClr val="0070C0"/>
                </a:solidFill>
                <a:effectLst/>
                <a:uLnTx/>
                <a:uFillTx/>
              </a:rPr>
              <a:t> </a:t>
            </a:r>
            <a:r>
              <a:rPr lang="en-US" sz="4400" dirty="0" err="1">
                <a:solidFill>
                  <a:srgbClr val="0070C0"/>
                </a:solidFill>
              </a:rPr>
              <a:t>hình</a:t>
            </a:r>
            <a:r>
              <a:rPr lang="en-US" sz="4400" dirty="0">
                <a:solidFill>
                  <a:srgbClr val="0070C0"/>
                </a:solidFill>
              </a:rPr>
              <a:t> </a:t>
            </a:r>
            <a:r>
              <a:rPr lang="en-US" sz="4400" dirty="0" err="1">
                <a:solidFill>
                  <a:srgbClr val="0070C0"/>
                </a:solidFill>
              </a:rPr>
              <a:t>ảnh</a:t>
            </a:r>
            <a:r>
              <a:rPr lang="en-US" sz="4400" dirty="0">
                <a:solidFill>
                  <a:srgbClr val="0070C0"/>
                </a:solidFill>
              </a:rPr>
              <a:t> </a:t>
            </a:r>
            <a:r>
              <a:rPr lang="en-US" sz="4400" dirty="0" err="1">
                <a:solidFill>
                  <a:srgbClr val="0070C0"/>
                </a:solidFill>
              </a:rPr>
              <a:t>đặc</a:t>
            </a:r>
            <a:r>
              <a:rPr lang="en-US" sz="4400" dirty="0">
                <a:solidFill>
                  <a:srgbClr val="0070C0"/>
                </a:solidFill>
              </a:rPr>
              <a:t> </a:t>
            </a:r>
            <a:r>
              <a:rPr lang="en-US" sz="4400" dirty="0" err="1">
                <a:solidFill>
                  <a:srgbClr val="0070C0"/>
                </a:solidFill>
              </a:rPr>
              <a:t>trưng</a:t>
            </a:r>
            <a:r>
              <a:rPr lang="en-US" sz="4400" dirty="0">
                <a:solidFill>
                  <a:srgbClr val="0070C0"/>
                </a:solidFill>
              </a:rPr>
              <a:t> </a:t>
            </a:r>
            <a:r>
              <a:rPr lang="en-US" sz="4400" dirty="0" err="1">
                <a:solidFill>
                  <a:srgbClr val="0070C0"/>
                </a:solidFill>
              </a:rPr>
              <a:t>gắn</a:t>
            </a:r>
            <a:r>
              <a:rPr lang="en-US" sz="4400" dirty="0">
                <a:solidFill>
                  <a:srgbClr val="0070C0"/>
                </a:solidFill>
              </a:rPr>
              <a:t> </a:t>
            </a:r>
            <a:r>
              <a:rPr lang="en-US" sz="4400" dirty="0" err="1">
                <a:solidFill>
                  <a:srgbClr val="0070C0"/>
                </a:solidFill>
              </a:rPr>
              <a:t>liền</a:t>
            </a:r>
            <a:r>
              <a:rPr lang="en-US" sz="4400" dirty="0">
                <a:solidFill>
                  <a:srgbClr val="0070C0"/>
                </a:solidFill>
              </a:rPr>
              <a:t> </a:t>
            </a:r>
            <a:r>
              <a:rPr lang="en-US" sz="4400" dirty="0" err="1">
                <a:solidFill>
                  <a:srgbClr val="0070C0"/>
                </a:solidFill>
              </a:rPr>
              <a:t>với</a:t>
            </a:r>
            <a:r>
              <a:rPr lang="en-US" sz="4400" dirty="0">
                <a:solidFill>
                  <a:srgbClr val="0070C0"/>
                </a:solidFill>
              </a:rPr>
              <a:t> </a:t>
            </a:r>
            <a:r>
              <a:rPr kumimoji="0" lang="en-US" sz="4400" b="0" i="0" u="none" strike="noStrike" kern="1200" cap="none" spc="0" normalizeH="0" noProof="0" dirty="0" err="1">
                <a:ln>
                  <a:noFill/>
                </a:ln>
                <a:solidFill>
                  <a:srgbClr val="0070C0"/>
                </a:solidFill>
                <a:effectLst/>
                <a:uLnTx/>
                <a:uFillTx/>
              </a:rPr>
              <a:t>vùng</a:t>
            </a:r>
            <a:r>
              <a:rPr kumimoji="0" lang="en-US" sz="4400" b="0" i="0" u="none" strike="noStrike" kern="1200" cap="none" spc="0" normalizeH="0" noProof="0" dirty="0">
                <a:ln>
                  <a:noFill/>
                </a:ln>
                <a:solidFill>
                  <a:srgbClr val="0070C0"/>
                </a:solidFill>
                <a:effectLst/>
                <a:uLnTx/>
                <a:uFillTx/>
              </a:rPr>
              <a:t> Nam </a:t>
            </a:r>
            <a:r>
              <a:rPr kumimoji="0" lang="en-US" sz="4400" b="0" i="0" u="none" strike="noStrike" kern="1200" cap="none" spc="0" normalizeH="0" noProof="0" dirty="0" err="1">
                <a:ln>
                  <a:noFill/>
                </a:ln>
                <a:solidFill>
                  <a:srgbClr val="0070C0"/>
                </a:solidFill>
                <a:effectLst/>
                <a:uLnTx/>
                <a:uFillTx/>
              </a:rPr>
              <a:t>Bộ</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nhé</a:t>
            </a:r>
            <a:r>
              <a:rPr kumimoji="0" lang="en-US" sz="4400" b="0" i="0" u="none" strike="noStrike" kern="1200" cap="none" spc="0" normalizeH="0" noProof="0" dirty="0">
                <a:ln>
                  <a:noFill/>
                </a:ln>
                <a:solidFill>
                  <a:srgbClr val="0070C0"/>
                </a:solidFill>
                <a:effectLst/>
                <a:uLnTx/>
                <a:uFillTx/>
              </a:rPr>
              <a:t>.</a:t>
            </a:r>
            <a:endParaRPr kumimoji="0" lang="en-US" sz="4400" b="0" i="1" u="none" strike="noStrike" kern="1200" cap="none" spc="0" normalizeH="0" baseline="0" noProof="0" dirty="0">
              <a:ln>
                <a:noFill/>
              </a:ln>
              <a:solidFill>
                <a:srgbClr val="FF0000"/>
              </a:solidFill>
              <a:effectLst/>
              <a:uLnTx/>
              <a:uFillTx/>
            </a:endParaRPr>
          </a:p>
        </p:txBody>
      </p:sp>
      <p:pic>
        <p:nvPicPr>
          <p:cNvPr id="4" name="Picture 3">
            <a:extLst>
              <a:ext uri="{FF2B5EF4-FFF2-40B4-BE49-F238E27FC236}">
                <a16:creationId xmlns:a16="http://schemas.microsoft.com/office/drawing/2014/main" id="{2E971A92-F553-64D7-59A0-E97E33118C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169" r="50000" b="36790"/>
          <a:stretch/>
        </p:blipFill>
        <p:spPr>
          <a:xfrm>
            <a:off x="239084" y="3908988"/>
            <a:ext cx="2888056" cy="2396561"/>
          </a:xfrm>
          <a:prstGeom prst="rect">
            <a:avLst/>
          </a:prstGeom>
        </p:spPr>
      </p:pic>
    </p:spTree>
    <p:custDataLst>
      <p:tags r:id="rId1"/>
    </p:custDataLst>
    <p:extLst>
      <p:ext uri="{BB962C8B-B14F-4D97-AF65-F5344CB8AC3E}">
        <p14:creationId xmlns:p14="http://schemas.microsoft.com/office/powerpoint/2010/main" val="6848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6776E-3A44-4340-92F5-328153AF497F}"/>
              </a:ext>
            </a:extLst>
          </p:cNvPr>
          <p:cNvSpPr/>
          <p:nvPr/>
        </p:nvSpPr>
        <p:spPr>
          <a:xfrm>
            <a:off x="1977399" y="2591117"/>
            <a:ext cx="6302663" cy="2186191"/>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Ai nhanh, ai đúng!</a:t>
            </a:r>
          </a:p>
        </p:txBody>
      </p:sp>
      <p:pic>
        <p:nvPicPr>
          <p:cNvPr id="2050" name="Picture 2" descr="Hình ảnh có liên quan">
            <a:extLst>
              <a:ext uri="{FF2B5EF4-FFF2-40B4-BE49-F238E27FC236}">
                <a16:creationId xmlns:a16="http://schemas.microsoft.com/office/drawing/2014/main" id="{9F821F40-7A1F-4393-8336-7806945FA335}"/>
              </a:ext>
            </a:extLst>
          </p:cNvPr>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9687" y="887288"/>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8551A09-2776-4B1F-B46B-25CAC1ECF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59447">
            <a:off x="2975121" y="1599068"/>
            <a:ext cx="6100411" cy="5269971"/>
          </a:xfrm>
          <a:prstGeom prst="rect">
            <a:avLst/>
          </a:prstGeom>
        </p:spPr>
      </p:pic>
      <p:sp>
        <p:nvSpPr>
          <p:cNvPr id="14" name="Thought Bubble: Cloud 13">
            <a:extLst>
              <a:ext uri="{FF2B5EF4-FFF2-40B4-BE49-F238E27FC236}">
                <a16:creationId xmlns:a16="http://schemas.microsoft.com/office/drawing/2014/main" id="{E4C794CE-4D1F-4B39-A8A5-7C55FB4E18A5}"/>
              </a:ext>
            </a:extLst>
          </p:cNvPr>
          <p:cNvSpPr/>
          <p:nvPr/>
        </p:nvSpPr>
        <p:spPr>
          <a:xfrm rot="21171148">
            <a:off x="797721" y="228715"/>
            <a:ext cx="6602459" cy="2405019"/>
          </a:xfrm>
          <a:prstGeom prst="cloudCallout">
            <a:avLst>
              <a:gd name="adj1" fmla="val -54356"/>
              <a:gd name="adj2" fmla="val 118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29C5F2-986D-46FE-A08F-B040E8D1317F}"/>
              </a:ext>
            </a:extLst>
          </p:cNvPr>
          <p:cNvSpPr/>
          <p:nvPr/>
        </p:nvSpPr>
        <p:spPr>
          <a:xfrm>
            <a:off x="2600131" y="1018688"/>
            <a:ext cx="2690032" cy="923331"/>
          </a:xfrm>
          <a:prstGeom prst="rect">
            <a:avLst/>
          </a:prstGeom>
          <a:noFill/>
        </p:spPr>
        <p:txBody>
          <a:bodyPr wrap="none" lIns="91440" tIns="45720" rIns="91440" bIns="45720" numCol="1">
            <a:prstTxWarp prst="textCan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Trò</a:t>
            </a:r>
            <a:r>
              <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a:t>
            </a:r>
            <a:endPar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B29AC25-BBDA-498E-A88E-B52B00352BEE}"/>
              </a:ext>
            </a:extLst>
          </p:cNvPr>
          <p:cNvPicPr>
            <a:picLocks noChangeAspect="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798197" y="-35772"/>
            <a:ext cx="3393803" cy="1977791"/>
          </a:xfrm>
          <a:prstGeom prst="rect">
            <a:avLst/>
          </a:prstGeom>
        </p:spPr>
      </p:pic>
      <p:pic>
        <p:nvPicPr>
          <p:cNvPr id="13" name="Picture 12">
            <a:extLst>
              <a:ext uri="{FF2B5EF4-FFF2-40B4-BE49-F238E27FC236}">
                <a16:creationId xmlns:a16="http://schemas.microsoft.com/office/drawing/2014/main" id="{4CAD775E-FFE4-4DAF-B404-B90A2C061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121121" y="3790613"/>
            <a:ext cx="3907687" cy="3090393"/>
          </a:xfrm>
          <a:prstGeom prst="rect">
            <a:avLst/>
          </a:prstGeom>
        </p:spPr>
      </p:pic>
    </p:spTree>
    <p:custDataLst>
      <p:tags r:id="rId1"/>
    </p:custDataLst>
    <p:extLst>
      <p:ext uri="{BB962C8B-B14F-4D97-AF65-F5344CB8AC3E}">
        <p14:creationId xmlns:p14="http://schemas.microsoft.com/office/powerpoint/2010/main" val="208856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style.rotation</p:attrName>
                                        </p:attrNameLst>
                                      </p:cBhvr>
                                      <p:tavLst>
                                        <p:tav tm="0">
                                          <p:val>
                                            <p:fltVal val="720"/>
                                          </p:val>
                                        </p:tav>
                                        <p:tav tm="100000">
                                          <p:val>
                                            <p:fltVal val="0"/>
                                          </p:val>
                                        </p:tav>
                                      </p:tavLst>
                                    </p:anim>
                                    <p:anim calcmode="lin" valueType="num">
                                      <p:cBhvr>
                                        <p:cTn id="9" dur="2000" fill="hold"/>
                                        <p:tgtEl>
                                          <p:spTgt spid="14"/>
                                        </p:tgtEl>
                                        <p:attrNameLst>
                                          <p:attrName>ppt_h</p:attrName>
                                        </p:attrNameLst>
                                      </p:cBhvr>
                                      <p:tavLst>
                                        <p:tav tm="0">
                                          <p:val>
                                            <p:fltVal val="0"/>
                                          </p:val>
                                        </p:tav>
                                        <p:tav tm="100000">
                                          <p:val>
                                            <p:strVal val="#ppt_h"/>
                                          </p:val>
                                        </p:tav>
                                      </p:tavLst>
                                    </p:anim>
                                    <p:anim calcmode="lin" valueType="num">
                                      <p:cBhvr>
                                        <p:cTn id="10" dur="2000" fill="hold"/>
                                        <p:tgtEl>
                                          <p:spTgt spid="1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2500"/>
                            </p:stCondLst>
                            <p:childTnLst>
                              <p:par>
                                <p:cTn id="20" presetID="21" presetClass="emph" presetSubtype="0" repeatCount="indefinite" fill="hold" grpId="1" nodeType="afterEffect">
                                  <p:stCondLst>
                                    <p:cond delay="0"/>
                                  </p:stCondLst>
                                  <p:childTnLst>
                                    <p:animClr clrSpc="hsl" dir="cw">
                                      <p:cBhvr override="childStyle">
                                        <p:cTn id="21" dur="500" fill="hold"/>
                                        <p:tgtEl>
                                          <p:spTgt spid="7"/>
                                        </p:tgtEl>
                                        <p:attrNameLst>
                                          <p:attrName>style.color</p:attrName>
                                        </p:attrNameLst>
                                      </p:cBhvr>
                                      <p:by>
                                        <p:hsl h="7200000" s="0" l="0"/>
                                      </p:by>
                                    </p:animClr>
                                    <p:animClr clrSpc="hsl" dir="cw">
                                      <p:cBhvr>
                                        <p:cTn id="22" dur="500" fill="hold"/>
                                        <p:tgtEl>
                                          <p:spTgt spid="7"/>
                                        </p:tgtEl>
                                        <p:attrNameLst>
                                          <p:attrName>fillcolor</p:attrName>
                                        </p:attrNameLst>
                                      </p:cBhvr>
                                      <p:by>
                                        <p:hsl h="7200000" s="0" l="0"/>
                                      </p:by>
                                    </p:animClr>
                                    <p:animClr clrSpc="hsl" dir="cw">
                                      <p:cBhvr>
                                        <p:cTn id="23" dur="500" fill="hold"/>
                                        <p:tgtEl>
                                          <p:spTgt spid="7"/>
                                        </p:tgtEl>
                                        <p:attrNameLst>
                                          <p:attrName>stroke.color</p:attrName>
                                        </p:attrNameLst>
                                      </p:cBhvr>
                                      <p:by>
                                        <p:hsl h="7200000" s="0" l="0"/>
                                      </p:by>
                                    </p:animClr>
                                    <p:set>
                                      <p:cBhvr>
                                        <p:cTn id="24" dur="500" fill="hold"/>
                                        <p:tgtEl>
                                          <p:spTgt spid="7"/>
                                        </p:tgtEl>
                                        <p:attrNameLst>
                                          <p:attrName>fill.type</p:attrName>
                                        </p:attrNameLst>
                                      </p:cBhvr>
                                      <p:to>
                                        <p:strVal val="solid"/>
                                      </p:to>
                                    </p:set>
                                  </p:childTnLst>
                                </p:cTn>
                              </p:par>
                              <p:par>
                                <p:cTn id="25" presetID="32" presetClass="emph" presetSubtype="0" repeatCount="indefinite" fill="hold" grpId="1"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4" name="Tiếng chào mừng trò chơi.wav"/>
                                        </p:tgtEl>
                                      </p:cMediaNode>
                                    </p:audio>
                                  </p:subTnLst>
                                </p:cTn>
                              </p:par>
                            </p:childTnLst>
                          </p:cTn>
                        </p:par>
                        <p:par>
                          <p:cTn id="40" fill="hold">
                            <p:stCondLst>
                              <p:cond delay="4250"/>
                            </p:stCondLst>
                            <p:childTnLst>
                              <p:par>
                                <p:cTn id="41" presetID="32" presetClass="emph" presetSubtype="0" repeatCount="indefinite" fill="hold" grpId="1" nodeType="after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par>
                                <p:cTn id="47" presetID="22" presetClass="entr" presetSubtype="2"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wipe(right)">
                                      <p:cBhvr>
                                        <p:cTn id="4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animBg="1"/>
      <p:bldP spid="14" grpId="1" animBg="1"/>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FFFF00"/>
                </a:solidFill>
                <a:latin typeface="Times New Roman" panose="02020603050405020304" pitchFamily="18" charset="0"/>
                <a:cs typeface="Times New Roman" panose="02020603050405020304" pitchFamily="18" charset="0"/>
              </a:rPr>
              <a:t>Hoạt động mua bán, trao đổi hàng hóa của người dân Nam Bộ</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diễn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ra</a:t>
            </a:r>
            <a:r>
              <a:rPr lang="en-US" sz="3000" b="1" dirty="0">
                <a:solidFill>
                  <a:srgbClr val="FFFF00"/>
                </a:solidFill>
                <a:latin typeface="Times New Roman" panose="02020603050405020304" pitchFamily="18" charset="0"/>
                <a:cs typeface="Times New Roman" panose="02020603050405020304" pitchFamily="18" charset="0"/>
              </a:rPr>
              <a:t> ở </a:t>
            </a:r>
            <a:r>
              <a:rPr lang="en-US" sz="3000" b="1" dirty="0" err="1">
                <a:solidFill>
                  <a:srgbClr val="FFFF00"/>
                </a:solidFill>
                <a:latin typeface="Times New Roman" panose="02020603050405020304" pitchFamily="18" charset="0"/>
                <a:cs typeface="Times New Roman" panose="02020603050405020304" pitchFamily="18" charset="0"/>
              </a:rPr>
              <a:t>đâu</a:t>
            </a:r>
            <a:r>
              <a:rPr lang="en-US" sz="3000" b="1" dirty="0">
                <a:solidFill>
                  <a:srgbClr val="FFFF00"/>
                </a:solidFill>
                <a:latin typeface="Times New Roman" panose="02020603050405020304" pitchFamily="18" charset="0"/>
                <a:cs typeface="Times New Roman" panose="02020603050405020304" pitchFamily="18" charset="0"/>
              </a:rPr>
              <a:t>?</a:t>
            </a:r>
            <a:r>
              <a:rPr lang="vi-VN" sz="3000" b="1" dirty="0">
                <a:solidFill>
                  <a:srgbClr val="FFFF00"/>
                </a:solidFill>
                <a:latin typeface="Times New Roman" panose="02020603050405020304" pitchFamily="18" charset="0"/>
                <a:cs typeface="Times New Roman" panose="02020603050405020304" pitchFamily="18" charset="0"/>
              </a:rPr>
              <a:t> </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4" y="3202542"/>
            <a:ext cx="4664677"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quê</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7" y="4288093"/>
            <a:ext cx="5125788"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7" y="5383319"/>
            <a:ext cx="5430324"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nổi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99313" y="3166283"/>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8558863" y="2970003"/>
            <a:ext cx="2933816" cy="917995"/>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EC21A30D-0E4C-446A-BB04-476FFB91011D}"/>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F201684B-AE6B-41CE-B0C3-1CFFF00105E4}"/>
              </a:ext>
            </a:extLst>
          </p:cNvPr>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8332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5"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5"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6"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6"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7"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10"/>
                                        </p:tgtEl>
                                        <p:attrNameLst>
                                          <p:attrName>style.color</p:attrName>
                                        </p:attrNameLst>
                                      </p:cBhvr>
                                      <p:to>
                                        <a:schemeClr val="bg1"/>
                                      </p:to>
                                    </p:animClr>
                                    <p:animClr clrSpc="rgb" dir="cw">
                                      <p:cBhvr>
                                        <p:cTn id="77" dur="250" autoRev="1" fill="remove"/>
                                        <p:tgtEl>
                                          <p:spTgt spid="10"/>
                                        </p:tgtEl>
                                        <p:attrNameLst>
                                          <p:attrName>fillcolor</p:attrName>
                                        </p:attrNameLst>
                                      </p:cBhvr>
                                      <p:to>
                                        <a:schemeClr val="bg1"/>
                                      </p:to>
                                    </p:animClr>
                                    <p:set>
                                      <p:cBhvr>
                                        <p:cTn id="78" dur="250" autoRev="1" fill="remove"/>
                                        <p:tgtEl>
                                          <p:spTgt spid="10"/>
                                        </p:tgtEl>
                                        <p:attrNameLst>
                                          <p:attrName>fill.type</p:attrName>
                                        </p:attrNameLst>
                                      </p:cBhvr>
                                      <p:to>
                                        <p:strVal val="solid"/>
                                      </p:to>
                                    </p:set>
                                    <p:set>
                                      <p:cBhvr>
                                        <p:cTn id="79" dur="250" autoRev="1" fill="remove"/>
                                        <p:tgtEl>
                                          <p:spTgt spid="10"/>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8"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8"/>
                                        </p:tgtEl>
                                        <p:attrNameLst>
                                          <p:attrName>style.color</p:attrName>
                                        </p:attrNameLst>
                                      </p:cBhvr>
                                      <p:to>
                                        <a:schemeClr val="bg1"/>
                                      </p:to>
                                    </p:animClr>
                                    <p:animClr clrSpc="rgb" dir="cw">
                                      <p:cBhvr>
                                        <p:cTn id="82" dur="250" autoRev="1" fill="remove"/>
                                        <p:tgtEl>
                                          <p:spTgt spid="38"/>
                                        </p:tgtEl>
                                        <p:attrNameLst>
                                          <p:attrName>fillcolor</p:attrName>
                                        </p:attrNameLst>
                                      </p:cBhvr>
                                      <p:to>
                                        <a:schemeClr val="bg1"/>
                                      </p:to>
                                    </p:animClr>
                                    <p:set>
                                      <p:cBhvr>
                                        <p:cTn id="83" dur="250" autoRev="1" fill="remove"/>
                                        <p:tgtEl>
                                          <p:spTgt spid="38"/>
                                        </p:tgtEl>
                                        <p:attrNameLst>
                                          <p:attrName>fill.type</p:attrName>
                                        </p:attrNameLst>
                                      </p:cBhvr>
                                      <p:to>
                                        <p:strVal val="solid"/>
                                      </p:to>
                                    </p:set>
                                    <p:set>
                                      <p:cBhvr>
                                        <p:cTn id="84"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10" grpId="0" animBg="1"/>
      <p:bldP spid="10" grpId="1" animBg="1"/>
      <p:bldP spid="18" grpId="0" animBg="1"/>
      <p:bldP spid="19" grpId="0" animBg="1"/>
      <p:bldP spid="20" grpId="0" animBg="1"/>
      <p:bldP spid="33" grpId="0"/>
      <p:bldP spid="33" grpId="1"/>
      <p:bldP spid="38"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85919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là phương tiện đi lại, vận chuyển hàng hóa chủ yếu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dân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Bộ</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Xe </a:t>
            </a:r>
            <a:r>
              <a:rPr lang="en-US" sz="2800" b="1" dirty="0" err="1">
                <a:solidFill>
                  <a:srgbClr val="002060"/>
                </a:solidFill>
                <a:latin typeface="Times New Roman" panose="02020603050405020304" pitchFamily="18" charset="0"/>
                <a:cs typeface="Times New Roman" panose="02020603050405020304" pitchFamily="18" charset="0"/>
              </a:rPr>
              <a:t>máy</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Ghe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thuyền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2060"/>
                </a:solidFill>
                <a:latin typeface="Times New Roman" panose="02020603050405020304" pitchFamily="18" charset="0"/>
                <a:cs typeface="Times New Roman" panose="02020603050405020304" pitchFamily="18" charset="0"/>
              </a:rPr>
              <a:t>Ô </a:t>
            </a:r>
            <a:r>
              <a:rPr lang="en-US" sz="2800" b="1" noProof="0" dirty="0" err="1">
                <a:solidFill>
                  <a:srgbClr val="002060"/>
                </a:solidFill>
                <a:latin typeface="Times New Roman" panose="02020603050405020304" pitchFamily="18" charset="0"/>
                <a:cs typeface="Times New Roman" panose="02020603050405020304" pitchFamily="18" charset="0"/>
              </a:rPr>
              <a:t>tô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86CB3637-1857-4612-9ED8-AE33581EB869}"/>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nhanh, ai đúng!</a:t>
            </a:r>
          </a:p>
        </p:txBody>
      </p:sp>
      <p:pic>
        <p:nvPicPr>
          <p:cNvPr id="40" name="Picture 2" descr="Hình ảnh có liên quan">
            <a:extLst>
              <a:ext uri="{FF2B5EF4-FFF2-40B4-BE49-F238E27FC236}">
                <a16:creationId xmlns:a16="http://schemas.microsoft.com/office/drawing/2014/main" id="{2107B037-45DE-4435-8762-BAC42A9DA9E6}"/>
              </a:ext>
            </a:extLst>
          </p:cNvPr>
          <p:cNvPicPr>
            <a:picLocks noChangeAspect="1" noChangeArrowheads="1" noCrop="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10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subTnLst>
                                    <p:audio>
                                      <p:cMediaNode vol="100000">
                                        <p:cTn display="0" masterRel="sameClick">
                                          <p:stCondLst>
                                            <p:cond evt="begin" delay="0">
                                              <p:tn val="5"/>
                                            </p:cond>
                                          </p:stCondLst>
                                          <p:endCondLst>
                                            <p:cond evt="onStopAudio" delay="0">
                                              <p:tgtEl>
                                                <p:sldTgt/>
                                              </p:tgtEl>
                                            </p:cond>
                                          </p:endCondLst>
                                        </p:cTn>
                                        <p:tgtEl>
                                          <p:sndTgt r:embed="rId4" name="Tiếng chào mừng trò chơi.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6"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6"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6"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7"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8"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9"/>
                                        </p:tgtEl>
                                        <p:attrNameLst>
                                          <p:attrName>style.color</p:attrName>
                                        </p:attrNameLst>
                                      </p:cBhvr>
                                      <p:to>
                                        <a:srgbClr val="FFFFFF"/>
                                      </p:to>
                                    </p:animClr>
                                    <p:animClr clrSpc="rgb" dir="cw">
                                      <p:cBhvr>
                                        <p:cTn id="77" dur="250" autoRev="1" fill="remove"/>
                                        <p:tgtEl>
                                          <p:spTgt spid="9"/>
                                        </p:tgtEl>
                                        <p:attrNameLst>
                                          <p:attrName>fillcolor</p:attrName>
                                        </p:attrNameLst>
                                      </p:cBhvr>
                                      <p:to>
                                        <a:srgbClr val="FFFFFF"/>
                                      </p:to>
                                    </p:animClr>
                                    <p:set>
                                      <p:cBhvr>
                                        <p:cTn id="78" dur="250" autoRev="1" fill="remove"/>
                                        <p:tgtEl>
                                          <p:spTgt spid="9"/>
                                        </p:tgtEl>
                                        <p:attrNameLst>
                                          <p:attrName>fill.type</p:attrName>
                                        </p:attrNameLst>
                                      </p:cBhvr>
                                      <p:to>
                                        <p:strVal val="solid"/>
                                      </p:to>
                                    </p:set>
                                    <p:set>
                                      <p:cBhvr>
                                        <p:cTn id="79" dur="250" autoRev="1" fill="remove"/>
                                        <p:tgtEl>
                                          <p:spTgt spid="9"/>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9"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7"/>
                                        </p:tgtEl>
                                        <p:attrNameLst>
                                          <p:attrName>style.color</p:attrName>
                                        </p:attrNameLst>
                                      </p:cBhvr>
                                      <p:to>
                                        <a:srgbClr val="FFFFFF"/>
                                      </p:to>
                                    </p:animClr>
                                    <p:animClr clrSpc="rgb" dir="cw">
                                      <p:cBhvr>
                                        <p:cTn id="82" dur="250" autoRev="1" fill="remove"/>
                                        <p:tgtEl>
                                          <p:spTgt spid="37"/>
                                        </p:tgtEl>
                                        <p:attrNameLst>
                                          <p:attrName>fillcolor</p:attrName>
                                        </p:attrNameLst>
                                      </p:cBhvr>
                                      <p:to>
                                        <a:srgbClr val="FFFFFF"/>
                                      </p:to>
                                    </p:animClr>
                                    <p:set>
                                      <p:cBhvr>
                                        <p:cTn id="83" dur="250" autoRev="1" fill="remove"/>
                                        <p:tgtEl>
                                          <p:spTgt spid="37"/>
                                        </p:tgtEl>
                                        <p:attrNameLst>
                                          <p:attrName>fill.type</p:attrName>
                                        </p:attrNameLst>
                                      </p:cBhvr>
                                      <p:to>
                                        <p:strVal val="solid"/>
                                      </p:to>
                                    </p:set>
                                    <p:set>
                                      <p:cBhvr>
                                        <p:cTn id="84" dur="25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9" grpId="1" animBg="1"/>
      <p:bldP spid="10" grpId="0" animBg="1"/>
      <p:bldP spid="18" grpId="0" animBg="1"/>
      <p:bldP spid="19" grpId="0" animBg="1"/>
      <p:bldP spid="20" grpId="0" animBg="1"/>
      <p:bldP spid="33" grpId="0"/>
      <p:bldP spid="33" grpId="1"/>
      <p:bldP spid="37"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6" name="Rectangle 5">
            <a:extLst>
              <a:ext uri="{FF2B5EF4-FFF2-40B4-BE49-F238E27FC236}">
                <a16:creationId xmlns:a16="http://schemas.microsoft.com/office/drawing/2014/main" id="{62BC1057-2216-4DEB-BA41-731473B84606}"/>
              </a:ext>
            </a:extLst>
          </p:cNvPr>
          <p:cNvSpPr/>
          <p:nvPr/>
        </p:nvSpPr>
        <p:spPr>
          <a:xfrm>
            <a:off x="3425059" y="1435106"/>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Trước đây, trang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phục phổ biến của người dân đồng bằng Nam Bộ là:</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bà ba, khăn rằn</a:t>
            </a: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tứ thân, khăn đỏ</a:t>
            </a: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thun, khăn vàng</a:t>
            </a: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5D40B26D-FAE2-4893-8DD7-AD45BE2AF452}"/>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E0C71AD1-829F-450D-8E1D-9ADAB09DA183}"/>
              </a:ext>
            </a:extLst>
          </p:cNvPr>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57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5"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5"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6"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6"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7"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8"/>
                                        </p:tgtEl>
                                        <p:attrNameLst>
                                          <p:attrName>style.color</p:attrName>
                                        </p:attrNameLst>
                                      </p:cBhvr>
                                      <p:to>
                                        <a:srgbClr val="FFFFFF"/>
                                      </p:to>
                                    </p:animClr>
                                    <p:animClr clrSpc="rgb" dir="cw">
                                      <p:cBhvr>
                                        <p:cTn id="77" dur="250" autoRev="1" fill="remove"/>
                                        <p:tgtEl>
                                          <p:spTgt spid="8"/>
                                        </p:tgtEl>
                                        <p:attrNameLst>
                                          <p:attrName>fillcolor</p:attrName>
                                        </p:attrNameLst>
                                      </p:cBhvr>
                                      <p:to>
                                        <a:srgbClr val="FFFFFF"/>
                                      </p:to>
                                    </p:animClr>
                                    <p:set>
                                      <p:cBhvr>
                                        <p:cTn id="78" dur="250" autoRev="1" fill="remove"/>
                                        <p:tgtEl>
                                          <p:spTgt spid="8"/>
                                        </p:tgtEl>
                                        <p:attrNameLst>
                                          <p:attrName>fill.type</p:attrName>
                                        </p:attrNameLst>
                                      </p:cBhvr>
                                      <p:to>
                                        <p:strVal val="solid"/>
                                      </p:to>
                                    </p:set>
                                    <p:set>
                                      <p:cBhvr>
                                        <p:cTn id="79" dur="250" autoRev="1" fill="remove"/>
                                        <p:tgtEl>
                                          <p:spTgt spid="8"/>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8"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5"/>
                                        </p:tgtEl>
                                        <p:attrNameLst>
                                          <p:attrName>style.color</p:attrName>
                                        </p:attrNameLst>
                                      </p:cBhvr>
                                      <p:to>
                                        <a:srgbClr val="FFFFFF"/>
                                      </p:to>
                                    </p:animClr>
                                    <p:animClr clrSpc="rgb" dir="cw">
                                      <p:cBhvr>
                                        <p:cTn id="82" dur="250" autoRev="1" fill="remove"/>
                                        <p:tgtEl>
                                          <p:spTgt spid="35"/>
                                        </p:tgtEl>
                                        <p:attrNameLst>
                                          <p:attrName>fillcolor</p:attrName>
                                        </p:attrNameLst>
                                      </p:cBhvr>
                                      <p:to>
                                        <a:srgbClr val="FFFFFF"/>
                                      </p:to>
                                    </p:animClr>
                                    <p:set>
                                      <p:cBhvr>
                                        <p:cTn id="83" dur="250" autoRev="1" fill="remove"/>
                                        <p:tgtEl>
                                          <p:spTgt spid="35"/>
                                        </p:tgtEl>
                                        <p:attrNameLst>
                                          <p:attrName>fill.type</p:attrName>
                                        </p:attrNameLst>
                                      </p:cBhvr>
                                      <p:to>
                                        <p:strVal val="solid"/>
                                      </p:to>
                                    </p:set>
                                    <p:set>
                                      <p:cBhvr>
                                        <p:cTn id="84" dur="250" autoRev="1" fill="remov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8" grpId="1" animBg="1"/>
      <p:bldP spid="9" grpId="0" animBg="1"/>
      <p:bldP spid="10" grpId="0" animBg="1"/>
      <p:bldP spid="18" grpId="0" animBg="1"/>
      <p:bldP spid="19" grpId="0" animBg="1"/>
      <p:bldP spid="20" grpId="0" animBg="1"/>
      <p:bldP spid="33" grpId="0"/>
      <p:bldP spid="33" grpId="1"/>
      <p:bldP spid="35"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4">
            <a:extLst>
              <a:ext uri="{28A0092B-C50C-407E-A947-70E740481C1C}">
                <a14:useLocalDpi xmlns:a14="http://schemas.microsoft.com/office/drawing/2010/main" val="0"/>
              </a:ext>
            </a:extLst>
          </a:blip>
          <a:srcRect l="2909" t="4879" r="22" b="-4831"/>
          <a:stretch/>
        </p:blipFill>
        <p:spPr>
          <a:xfrm>
            <a:off x="-76306" y="0"/>
            <a:ext cx="12472857" cy="722107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8">
            <a:extLst>
              <a:ext uri="{28A0092B-C50C-407E-A947-70E740481C1C}">
                <a14:useLocalDpi xmlns:a14="http://schemas.microsoft.com/office/drawing/2010/main" val="0"/>
              </a:ext>
            </a:extLst>
          </a:blip>
          <a:srcRect l="27542" t="20350" r="28329" b="56500"/>
          <a:stretch/>
        </p:blipFill>
        <p:spPr>
          <a:xfrm>
            <a:off x="4834243" y="2216937"/>
            <a:ext cx="5370945" cy="4226857"/>
          </a:xfrm>
          <a:prstGeom prst="rect">
            <a:avLst/>
          </a:prstGeom>
        </p:spPr>
      </p:pic>
      <p:pic>
        <p:nvPicPr>
          <p:cNvPr id="3" name="Picture 2">
            <a:extLst>
              <a:ext uri="{FF2B5EF4-FFF2-40B4-BE49-F238E27FC236}">
                <a16:creationId xmlns:a16="http://schemas.microsoft.com/office/drawing/2014/main" id="{D466737C-D5CC-1EEF-5C88-7ABA97FD530D}"/>
              </a:ext>
            </a:extLst>
          </p:cNvPr>
          <p:cNvPicPr>
            <a:picLocks noChangeAspect="1"/>
          </p:cNvPicPr>
          <p:nvPr/>
        </p:nvPicPr>
        <p:blipFill>
          <a:blip r:embed="rId9"/>
          <a:stretch>
            <a:fillRect/>
          </a:stretch>
        </p:blipFill>
        <p:spPr>
          <a:xfrm>
            <a:off x="-123375" y="3063823"/>
            <a:ext cx="7200000" cy="4121253"/>
          </a:xfrm>
          <a:prstGeom prst="rect">
            <a:avLst/>
          </a:prstGeom>
        </p:spPr>
      </p:pic>
    </p:spTree>
    <p:custDataLst>
      <p:tags r:id="rId1"/>
    </p:custDataLst>
    <p:extLst>
      <p:ext uri="{BB962C8B-B14F-4D97-AF65-F5344CB8AC3E}">
        <p14:creationId xmlns:p14="http://schemas.microsoft.com/office/powerpoint/2010/main" val="405157337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94CEC-5298-8A1D-328C-5FB7A1BE7803}"/>
              </a:ext>
            </a:extLst>
          </p:cNvPr>
          <p:cNvPicPr>
            <a:picLocks noChangeAspect="1"/>
          </p:cNvPicPr>
          <p:nvPr/>
        </p:nvPicPr>
        <p:blipFill>
          <a:blip r:embed="rId5"/>
          <a:stretch>
            <a:fillRect/>
          </a:stretch>
        </p:blipFill>
        <p:spPr>
          <a:xfrm>
            <a:off x="552449" y="1381125"/>
            <a:ext cx="5469467" cy="3076575"/>
          </a:xfrm>
          <a:prstGeom prst="rect">
            <a:avLst/>
          </a:prstGeom>
        </p:spPr>
      </p:pic>
      <p:pic>
        <p:nvPicPr>
          <p:cNvPr id="4" name="Picture 3">
            <a:extLst>
              <a:ext uri="{FF2B5EF4-FFF2-40B4-BE49-F238E27FC236}">
                <a16:creationId xmlns:a16="http://schemas.microsoft.com/office/drawing/2014/main" id="{7E66737B-4A38-A645-7D03-A21A5CC1236E}"/>
              </a:ext>
            </a:extLst>
          </p:cNvPr>
          <p:cNvPicPr>
            <a:picLocks noChangeAspect="1"/>
          </p:cNvPicPr>
          <p:nvPr/>
        </p:nvPicPr>
        <p:blipFill>
          <a:blip r:embed="rId6"/>
          <a:stretch>
            <a:fillRect/>
          </a:stretch>
        </p:blipFill>
        <p:spPr>
          <a:xfrm>
            <a:off x="6267450" y="1404937"/>
            <a:ext cx="5467350" cy="3076575"/>
          </a:xfrm>
          <a:prstGeom prst="rect">
            <a:avLst/>
          </a:prstGeom>
        </p:spPr>
      </p:pic>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chèo</a:t>
            </a:r>
            <a:endParaRPr lang="en-US" sz="4000" b="1" dirty="0">
              <a:solidFill>
                <a:srgbClr val="FF0066"/>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cải</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lương</a:t>
            </a:r>
            <a:endParaRPr lang="en-US" sz="4000" b="1" dirty="0">
              <a:solidFill>
                <a:srgbClr val="FF0066"/>
              </a:solidFill>
              <a:latin typeface="Cambria" panose="02040503050406030204" pitchFamily="18" charset="0"/>
              <a:ea typeface="Cambria" panose="02040503050406030204" pitchFamily="18" charset="0"/>
            </a:endParaRPr>
          </a:p>
        </p:txBody>
      </p:sp>
      <p:pic>
        <p:nvPicPr>
          <p:cNvPr id="8" name="Picture 7" descr="A green tick mark on a black background&#10;&#10;Description automatically generated">
            <a:extLst>
              <a:ext uri="{FF2B5EF4-FFF2-40B4-BE49-F238E27FC236}">
                <a16:creationId xmlns:a16="http://schemas.microsoft.com/office/drawing/2014/main" id="{A3152997-8FBD-9D25-8EB9-B56DF2C0FA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2337" y="653253"/>
            <a:ext cx="1849663" cy="1566072"/>
          </a:xfrm>
          <a:prstGeom prst="rect">
            <a:avLst/>
          </a:prstGeom>
        </p:spPr>
      </p:pic>
    </p:spTree>
    <p:custDataLst>
      <p:tags r:id="rId1"/>
    </p:custDataLst>
    <p:extLst>
      <p:ext uri="{BB962C8B-B14F-4D97-AF65-F5344CB8AC3E}">
        <p14:creationId xmlns:p14="http://schemas.microsoft.com/office/powerpoint/2010/main" val="187395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nổi</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quê</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1026" name="Picture 2" descr="Thương về góc chợ quê xưa">
            <a:extLst>
              <a:ext uri="{FF2B5EF4-FFF2-40B4-BE49-F238E27FC236}">
                <a16:creationId xmlns:a16="http://schemas.microsoft.com/office/drawing/2014/main" id="{25B42B7D-80FF-EE71-8200-8080AC8E2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437" y="1428749"/>
            <a:ext cx="4973738" cy="3028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63FF0F-024F-B188-7168-6E0A9CB1E7DB}"/>
              </a:ext>
            </a:extLst>
          </p:cNvPr>
          <p:cNvPicPr>
            <a:picLocks noChangeAspect="1"/>
          </p:cNvPicPr>
          <p:nvPr/>
        </p:nvPicPr>
        <p:blipFill>
          <a:blip r:embed="rId6"/>
          <a:stretch>
            <a:fillRect/>
          </a:stretch>
        </p:blipFill>
        <p:spPr>
          <a:xfrm>
            <a:off x="723900" y="1437005"/>
            <a:ext cx="5314950" cy="299212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9698CD2F-73C2-91D0-BB73-33EE998CA9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4012" y="628650"/>
            <a:ext cx="1849663" cy="1566072"/>
          </a:xfrm>
          <a:prstGeom prst="rect">
            <a:avLst/>
          </a:prstGeom>
        </p:spPr>
      </p:pic>
    </p:spTree>
    <p:custDataLst>
      <p:tags r:id="rId1"/>
    </p:custDataLst>
    <p:extLst>
      <p:ext uri="{BB962C8B-B14F-4D97-AF65-F5344CB8AC3E}">
        <p14:creationId xmlns:p14="http://schemas.microsoft.com/office/powerpoint/2010/main" val="283516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276350" y="4714875"/>
            <a:ext cx="45624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Ruộng</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bậc</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thang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239000" y="47529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Cánh</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đồng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2050" name="Picture 2" descr="Ruộng bậc thang Sa Pa chín sớm làm 'say lòng' lữ khách - Vietnam.vn">
            <a:extLst>
              <a:ext uri="{FF2B5EF4-FFF2-40B4-BE49-F238E27FC236}">
                <a16:creationId xmlns:a16="http://schemas.microsoft.com/office/drawing/2014/main" id="{D414064D-106D-C788-8DCC-5F5382F99B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75" y="1279353"/>
            <a:ext cx="4872038" cy="3245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19AB8E-7722-2DE1-9759-0085506A9CD9}"/>
              </a:ext>
            </a:extLst>
          </p:cNvPr>
          <p:cNvPicPr>
            <a:picLocks noChangeAspect="1"/>
          </p:cNvPicPr>
          <p:nvPr/>
        </p:nvPicPr>
        <p:blipFill>
          <a:blip r:embed="rId6"/>
          <a:stretch>
            <a:fillRect/>
          </a:stretch>
        </p:blipFill>
        <p:spPr>
          <a:xfrm>
            <a:off x="6248399" y="1366837"/>
            <a:ext cx="5305425" cy="310991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1779AC83-262C-4380-B3F1-DE234B285A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7562" y="561975"/>
            <a:ext cx="1849663" cy="1566072"/>
          </a:xfrm>
          <a:prstGeom prst="rect">
            <a:avLst/>
          </a:prstGeom>
        </p:spPr>
      </p:pic>
    </p:spTree>
    <p:custDataLst>
      <p:tags r:id="rId1"/>
    </p:custDataLst>
    <p:extLst>
      <p:ext uri="{BB962C8B-B14F-4D97-AF65-F5344CB8AC3E}">
        <p14:creationId xmlns:p14="http://schemas.microsoft.com/office/powerpoint/2010/main" val="33321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809751" y="4752975"/>
            <a:ext cx="333375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rằn</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162800" y="47148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mỏ</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quạ</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E8FE07A-A6E2-AE5B-90DD-FC551918F843}"/>
              </a:ext>
            </a:extLst>
          </p:cNvPr>
          <p:cNvPicPr>
            <a:picLocks noChangeAspect="1"/>
          </p:cNvPicPr>
          <p:nvPr/>
        </p:nvPicPr>
        <p:blipFill>
          <a:blip r:embed="rId5"/>
          <a:stretch>
            <a:fillRect/>
          </a:stretch>
        </p:blipFill>
        <p:spPr>
          <a:xfrm>
            <a:off x="1066799" y="1136650"/>
            <a:ext cx="4810125" cy="3206750"/>
          </a:xfrm>
          <a:prstGeom prst="rect">
            <a:avLst/>
          </a:prstGeom>
        </p:spPr>
      </p:pic>
      <p:pic>
        <p:nvPicPr>
          <p:cNvPr id="7" name="Picture 6">
            <a:extLst>
              <a:ext uri="{FF2B5EF4-FFF2-40B4-BE49-F238E27FC236}">
                <a16:creationId xmlns:a16="http://schemas.microsoft.com/office/drawing/2014/main" id="{6F616B6C-8D31-B10C-BE98-741B9EEB4DA3}"/>
              </a:ext>
            </a:extLst>
          </p:cNvPr>
          <p:cNvPicPr>
            <a:picLocks noChangeAspect="1"/>
          </p:cNvPicPr>
          <p:nvPr/>
        </p:nvPicPr>
        <p:blipFill>
          <a:blip r:embed="rId6"/>
          <a:stretch>
            <a:fillRect/>
          </a:stretch>
        </p:blipFill>
        <p:spPr>
          <a:xfrm>
            <a:off x="6562725" y="1146239"/>
            <a:ext cx="4371974" cy="3159062"/>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916E06E-7E52-05B8-709F-523B848E2F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7862" y="371475"/>
            <a:ext cx="1849663" cy="1566072"/>
          </a:xfrm>
          <a:prstGeom prst="rect">
            <a:avLst/>
          </a:prstGeom>
        </p:spPr>
      </p:pic>
    </p:spTree>
    <p:custDataLst>
      <p:tags r:id="rId1"/>
    </p:custDataLst>
    <p:extLst>
      <p:ext uri="{BB962C8B-B14F-4D97-AF65-F5344CB8AC3E}">
        <p14:creationId xmlns:p14="http://schemas.microsoft.com/office/powerpoint/2010/main" val="5216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3121" t="6523"/>
          <a:stretch/>
        </p:blipFill>
        <p:spPr>
          <a:xfrm>
            <a:off x="-322729" y="0"/>
            <a:ext cx="12712232" cy="7503459"/>
          </a:xfrm>
          <a:prstGeom prst="rect">
            <a:avLst/>
          </a:prstGeom>
        </p:spPr>
      </p:pic>
      <p:sp>
        <p:nvSpPr>
          <p:cNvPr id="13" name="Rectangle: Diagonal Corners Snipped 12"/>
          <p:cNvSpPr/>
          <p:nvPr/>
        </p:nvSpPr>
        <p:spPr>
          <a:xfrm rot="5400000">
            <a:off x="1658069" y="-573194"/>
            <a:ext cx="4985238" cy="760537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56B051-93AF-B533-F43F-FFA7571D0743}"/>
              </a:ext>
            </a:extLst>
          </p:cNvPr>
          <p:cNvPicPr>
            <a:picLocks noChangeAspect="1"/>
          </p:cNvPicPr>
          <p:nvPr/>
        </p:nvPicPr>
        <p:blipFill>
          <a:blip r:embed="rId5"/>
          <a:stretch>
            <a:fillRect/>
          </a:stretch>
        </p:blipFill>
        <p:spPr>
          <a:xfrm>
            <a:off x="2016801" y="855296"/>
            <a:ext cx="4919898" cy="1127858"/>
          </a:xfrm>
          <a:prstGeom prst="rect">
            <a:avLst/>
          </a:prstGeom>
        </p:spPr>
      </p:pic>
      <p:pic>
        <p:nvPicPr>
          <p:cNvPr id="4" name="Picture 3">
            <a:extLst>
              <a:ext uri="{FF2B5EF4-FFF2-40B4-BE49-F238E27FC236}">
                <a16:creationId xmlns:a16="http://schemas.microsoft.com/office/drawing/2014/main" id="{2C1C3BF1-D5B7-5109-C1A8-3B6D159D7929}"/>
              </a:ext>
            </a:extLst>
          </p:cNvPr>
          <p:cNvPicPr>
            <a:picLocks noChangeAspect="1"/>
          </p:cNvPicPr>
          <p:nvPr/>
        </p:nvPicPr>
        <p:blipFill>
          <a:blip r:embed="rId6"/>
          <a:stretch>
            <a:fillRect/>
          </a:stretch>
        </p:blipFill>
        <p:spPr>
          <a:xfrm>
            <a:off x="212628" y="1842749"/>
            <a:ext cx="8090093" cy="3420152"/>
          </a:xfrm>
          <a:prstGeom prst="rect">
            <a:avLst/>
          </a:prstGeom>
        </p:spPr>
      </p:pic>
    </p:spTree>
    <p:custDataLst>
      <p:tags r:id="rId1"/>
    </p:custDataLst>
    <p:extLst>
      <p:ext uri="{BB962C8B-B14F-4D97-AF65-F5344CB8AC3E}">
        <p14:creationId xmlns:p14="http://schemas.microsoft.com/office/powerpoint/2010/main" val="352679784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37304-36C7-7D60-9F29-CDC10247C98E}"/>
              </a:ext>
            </a:extLst>
          </p:cNvPr>
          <p:cNvPicPr>
            <a:picLocks noChangeAspect="1"/>
          </p:cNvPicPr>
          <p:nvPr/>
        </p:nvPicPr>
        <p:blipFill>
          <a:blip r:embed="rId4"/>
          <a:stretch>
            <a:fillRect/>
          </a:stretch>
        </p:blipFill>
        <p:spPr>
          <a:xfrm>
            <a:off x="1757940" y="642691"/>
            <a:ext cx="8657070" cy="1286367"/>
          </a:xfrm>
          <a:prstGeom prst="rect">
            <a:avLst/>
          </a:prstGeom>
        </p:spPr>
      </p:pic>
      <p:sp>
        <p:nvSpPr>
          <p:cNvPr id="6" name="Rectangle 5">
            <a:extLst>
              <a:ext uri="{FF2B5EF4-FFF2-40B4-BE49-F238E27FC236}">
                <a16:creationId xmlns:a16="http://schemas.microsoft.com/office/drawing/2014/main" id="{EB4F77D9-B737-28D9-B584-08C7876BDFEC}"/>
              </a:ext>
            </a:extLst>
          </p:cNvPr>
          <p:cNvSpPr/>
          <p:nvPr/>
        </p:nvSpPr>
        <p:spPr>
          <a:xfrm>
            <a:off x="1181100" y="220980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Mô tả được sự chung sống hài hòa với thiên nhiên của người dân Nam Bộ thông qua một số nét văn hóa tiêu biểu.</a:t>
            </a:r>
            <a:endParaRPr lang="en-US" sz="32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6C44764-D7D6-E3DC-711F-8DB4E0151B27}"/>
              </a:ext>
            </a:extLst>
          </p:cNvPr>
          <p:cNvSpPr/>
          <p:nvPr/>
        </p:nvSpPr>
        <p:spPr>
          <a:xfrm>
            <a:off x="6429375" y="222885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latin typeface="Cambria" panose="02040503050406030204" pitchFamily="18" charset="0"/>
                <a:ea typeface="Cambria" panose="02040503050406030204" pitchFamily="18" charset="0"/>
              </a:rPr>
              <a:t>Nêu được truyền thống đấu tranh yêu nước và cách mạng của đồng bào Nam Bộ.</a:t>
            </a:r>
            <a:endParaRPr lang="en-US" sz="36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3196507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4DEEE20-FDDC-4840-AEBB-BD02A5940C8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sử địa 4 tuần 31-một số nét....-vĩ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0C3751E5-B502-46D2-866C-CE30C2C1AAAA}: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974675CA-D719-4D86-B610-DA4E202ACD5B}: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D1FEC658-98E9-4F2B-9B72-F1BB8EB98FFC}: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8D86E9B1-B9E2-461C-A3B3-8428DD72505D}: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6217630C-E34C-43FA-A348-A6EF47AC6873}: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71F45956-4312-4945-ABF6-D71D3D54FFAA}: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F09E5A87-EF56-4A8B-9946-5D5C16672CE7}: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F4372ED1-F9D4-47D0-9601-5C8604265003}: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63F59EEA-FD2B-47C6-8D0F-2C92E75E4073}: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DC320B74-D6F1-4BBB-91E6-E7E285028551}:273"/>
</p:tagLst>
</file>

<file path=ppt/tags/tag2.xml><?xml version="1.0" encoding="utf-8"?>
<p:tagLst xmlns:a="http://schemas.openxmlformats.org/drawingml/2006/main" xmlns:r="http://schemas.openxmlformats.org/officeDocument/2006/relationships" xmlns:p="http://schemas.openxmlformats.org/presentationml/2006/main">
  <p:tag name="GENSWF_SLIDE_UID" val="{B80E7DC4-E664-4975-9ABA-55BA4D74FF2D}: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18CDD620-1621-4A42-8D77-CEE69500203C}: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7D788650-3B33-4333-88F5-1D114DBEDE5B}:275"/>
</p:tagLst>
</file>

<file path=ppt/tags/tag22.xml><?xml version="1.0" encoding="utf-8"?>
<p:tagLst xmlns:a="http://schemas.openxmlformats.org/drawingml/2006/main" xmlns:r="http://schemas.openxmlformats.org/officeDocument/2006/relationships" xmlns:p="http://schemas.openxmlformats.org/presentationml/2006/main">
  <p:tag name="GENSWF_SLIDE_UID" val="{B64B6C98-B7F7-4DA3-91C1-7E301293D690}: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8131825D-A860-4E45-93FD-956E64AFADBE}:278"/>
</p:tagLst>
</file>

<file path=ppt/tags/tag24.xml><?xml version="1.0" encoding="utf-8"?>
<p:tagLst xmlns:a="http://schemas.openxmlformats.org/drawingml/2006/main" xmlns:r="http://schemas.openxmlformats.org/officeDocument/2006/relationships" xmlns:p="http://schemas.openxmlformats.org/presentationml/2006/main">
  <p:tag name="GENSWF_SLIDE_UID" val="{9ECA7FE0-B045-45A1-BE76-4131FFEC3181}: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3E6052AB-808E-477B-9B80-AC52C5A4AEB2}:280"/>
</p:tagLst>
</file>

<file path=ppt/tags/tag26.xml><?xml version="1.0" encoding="utf-8"?>
<p:tagLst xmlns:a="http://schemas.openxmlformats.org/drawingml/2006/main" xmlns:r="http://schemas.openxmlformats.org/officeDocument/2006/relationships" xmlns:p="http://schemas.openxmlformats.org/presentationml/2006/main">
  <p:tag name="GENSWF_SLIDE_UID" val="{02340D2E-A96D-492B-A7F8-460B9EF2CEE6}:281"/>
</p:tagLst>
</file>

<file path=ppt/tags/tag27.xml><?xml version="1.0" encoding="utf-8"?>
<p:tagLst xmlns:a="http://schemas.openxmlformats.org/drawingml/2006/main" xmlns:r="http://schemas.openxmlformats.org/officeDocument/2006/relationships" xmlns:p="http://schemas.openxmlformats.org/presentationml/2006/main">
  <p:tag name="GENSWF_SLIDE_UID" val="{3B2F5363-4836-4B5D-8D47-1C987E76394A}:282"/>
</p:tagLst>
</file>

<file path=ppt/tags/tag28.xml><?xml version="1.0" encoding="utf-8"?>
<p:tagLst xmlns:a="http://schemas.openxmlformats.org/drawingml/2006/main" xmlns:r="http://schemas.openxmlformats.org/officeDocument/2006/relationships" xmlns:p="http://schemas.openxmlformats.org/presentationml/2006/main">
  <p:tag name="GENSWF_SLIDE_UID" val="{55A682C2-2070-4E34-B5AF-D53DE615D2A1}:283"/>
</p:tagLst>
</file>

<file path=ppt/tags/tag29.xml><?xml version="1.0" encoding="utf-8"?>
<p:tagLst xmlns:a="http://schemas.openxmlformats.org/drawingml/2006/main" xmlns:r="http://schemas.openxmlformats.org/officeDocument/2006/relationships" xmlns:p="http://schemas.openxmlformats.org/presentationml/2006/main">
  <p:tag name="GENSWF_SLIDE_UID" val="{D3002D34-D494-4598-91F3-FA0E01E9B080}:284"/>
</p:tagLst>
</file>

<file path=ppt/tags/tag3.xml><?xml version="1.0" encoding="utf-8"?>
<p:tagLst xmlns:a="http://schemas.openxmlformats.org/drawingml/2006/main" xmlns:r="http://schemas.openxmlformats.org/officeDocument/2006/relationships" xmlns:p="http://schemas.openxmlformats.org/presentationml/2006/main">
  <p:tag name="GENSWF_SLIDE_UID" val="{899C210A-EFF3-47D9-B33E-E39B6125178B}: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004A45FF-C9B8-4176-AE27-9982812A8243}:285"/>
</p:tagLst>
</file>

<file path=ppt/tags/tag31.xml><?xml version="1.0" encoding="utf-8"?>
<p:tagLst xmlns:a="http://schemas.openxmlformats.org/drawingml/2006/main" xmlns:r="http://schemas.openxmlformats.org/officeDocument/2006/relationships" xmlns:p="http://schemas.openxmlformats.org/presentationml/2006/main">
  <p:tag name="GENSWF_SLIDE_UID" val="{EB191EAE-B531-4EA0-B696-C4F88EC3DBFC}:286"/>
</p:tagLst>
</file>

<file path=ppt/tags/tag32.xml><?xml version="1.0" encoding="utf-8"?>
<p:tagLst xmlns:a="http://schemas.openxmlformats.org/drawingml/2006/main" xmlns:r="http://schemas.openxmlformats.org/officeDocument/2006/relationships" xmlns:p="http://schemas.openxmlformats.org/presentationml/2006/main">
  <p:tag name="TIMING" val="|1.6|6.3|8|6.8"/>
  <p:tag name="GENSWF_SLIDE_UID" val="{ABA7952C-6879-49E7-960F-E62BACAE1647}:287"/>
</p:tagLst>
</file>

<file path=ppt/tags/tag33.xml><?xml version="1.0" encoding="utf-8"?>
<p:tagLst xmlns:a="http://schemas.openxmlformats.org/drawingml/2006/main" xmlns:r="http://schemas.openxmlformats.org/officeDocument/2006/relationships" xmlns:p="http://schemas.openxmlformats.org/presentationml/2006/main">
  <p:tag name="TIMING" val="|3.8|6.8|6.3|8.4"/>
  <p:tag name="GENSWF_SLIDE_UID" val="{F2C63A0C-CE14-4039-B161-6794922FB5AB}:288"/>
</p:tagLst>
</file>

<file path=ppt/tags/tag34.xml><?xml version="1.0" encoding="utf-8"?>
<p:tagLst xmlns:a="http://schemas.openxmlformats.org/drawingml/2006/main" xmlns:r="http://schemas.openxmlformats.org/officeDocument/2006/relationships" xmlns:p="http://schemas.openxmlformats.org/presentationml/2006/main">
  <p:tag name="TIMING" val="|3.2|6.9|7.3|9"/>
  <p:tag name="GENSWF_SLIDE_UID" val="{31D6C0A8-EAA3-4D8C-8FAD-C2BBD7E245D7}:289"/>
</p:tagLst>
</file>

<file path=ppt/tags/tag35.xml><?xml version="1.0" encoding="utf-8"?>
<p:tagLst xmlns:a="http://schemas.openxmlformats.org/drawingml/2006/main" xmlns:r="http://schemas.openxmlformats.org/officeDocument/2006/relationships" xmlns:p="http://schemas.openxmlformats.org/presentationml/2006/main">
  <p:tag name="GENSWF_SLIDE_UID" val="{21C38986-3771-46D3-9FAD-09F6479FBE37}:290"/>
</p:tagLst>
</file>

<file path=ppt/tags/tag4.xml><?xml version="1.0" encoding="utf-8"?>
<p:tagLst xmlns:a="http://schemas.openxmlformats.org/drawingml/2006/main" xmlns:r="http://schemas.openxmlformats.org/officeDocument/2006/relationships" xmlns:p="http://schemas.openxmlformats.org/presentationml/2006/main">
  <p:tag name="GENSWF_SLIDE_UID" val="{732E876D-232D-4C24-90C1-3C979F66D640}:258"/>
</p:tagLst>
</file>

<file path=ppt/tags/tag5.xml><?xml version="1.0" encoding="utf-8"?>
<p:tagLst xmlns:a="http://schemas.openxmlformats.org/drawingml/2006/main" xmlns:r="http://schemas.openxmlformats.org/officeDocument/2006/relationships" xmlns:p="http://schemas.openxmlformats.org/presentationml/2006/main">
  <p:tag name="GENSWF_SLIDE_UID" val="{1C744700-2EFE-4250-8AD4-FA3BA1B1F66B}:259"/>
</p:tagLst>
</file>

<file path=ppt/tags/tag6.xml><?xml version="1.0" encoding="utf-8"?>
<p:tagLst xmlns:a="http://schemas.openxmlformats.org/drawingml/2006/main" xmlns:r="http://schemas.openxmlformats.org/officeDocument/2006/relationships" xmlns:p="http://schemas.openxmlformats.org/presentationml/2006/main">
  <p:tag name="GENSWF_SLIDE_UID" val="{D469C6AC-3239-4404-BE22-FD31E086EABD}:260"/>
</p:tagLst>
</file>

<file path=ppt/tags/tag7.xml><?xml version="1.0" encoding="utf-8"?>
<p:tagLst xmlns:a="http://schemas.openxmlformats.org/drawingml/2006/main" xmlns:r="http://schemas.openxmlformats.org/officeDocument/2006/relationships" xmlns:p="http://schemas.openxmlformats.org/presentationml/2006/main">
  <p:tag name="GENSWF_SLIDE_UID" val="{6F86041B-8633-4A86-9C9C-B082E923F726}:261"/>
</p:tagLst>
</file>

<file path=ppt/tags/tag8.xml><?xml version="1.0" encoding="utf-8"?>
<p:tagLst xmlns:a="http://schemas.openxmlformats.org/drawingml/2006/main" xmlns:r="http://schemas.openxmlformats.org/officeDocument/2006/relationships" xmlns:p="http://schemas.openxmlformats.org/presentationml/2006/main">
  <p:tag name="GENSWF_SLIDE_UID" val="{C28E21D9-6C5D-419B-8921-A121B4AB32E6}:262"/>
</p:tagLst>
</file>

<file path=ppt/tags/tag9.xml><?xml version="1.0" encoding="utf-8"?>
<p:tagLst xmlns:a="http://schemas.openxmlformats.org/drawingml/2006/main" xmlns:r="http://schemas.openxmlformats.org/officeDocument/2006/relationships" xmlns:p="http://schemas.openxmlformats.org/presentationml/2006/main">
  <p:tag name="GENSWF_SLIDE_UID" val="{D90F741F-F49D-40FF-BCB6-929417802A48}: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1004</Words>
  <Application>Microsoft Office PowerPoint</Application>
  <PresentationFormat>Widescreen</PresentationFormat>
  <Paragraphs>150</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宋体</vt:lpstr>
      <vt:lpstr>Arial</vt:lpstr>
      <vt:lpstr>Calibri</vt:lpstr>
      <vt:lpstr>Calibri Light</vt:lpstr>
      <vt:lpstr>Cambria</vt:lpstr>
      <vt:lpstr>等线</vt:lpstr>
      <vt:lpstr>Tahoma</vt:lpstr>
      <vt:lpstr>Times New Roman</vt:lpstr>
      <vt:lpstr>UTM Colossalis</vt:lpstr>
      <vt:lpstr>字魂57号-创细黑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địa 4 tuần 31-một số nét....-vĩnh</dc:title>
  <dc:creator>Admin</dc:creator>
  <cp:lastModifiedBy>Administrator</cp:lastModifiedBy>
  <cp:revision>5</cp:revision>
  <dcterms:created xsi:type="dcterms:W3CDTF">2025-04-20T03:12:32Z</dcterms:created>
  <dcterms:modified xsi:type="dcterms:W3CDTF">2025-04-20T11:32:41Z</dcterms:modified>
</cp:coreProperties>
</file>