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72" r:id="rId2"/>
    <p:sldId id="284" r:id="rId3"/>
    <p:sldId id="293" r:id="rId4"/>
    <p:sldId id="290" r:id="rId5"/>
    <p:sldId id="291" r:id="rId6"/>
    <p:sldId id="292" r:id="rId7"/>
    <p:sldId id="294" r:id="rId8"/>
    <p:sldId id="286" r:id="rId9"/>
  </p:sldIdLst>
  <p:sldSz cx="18288000" cy="10287000"/>
  <p:notesSz cx="6858000" cy="9144000"/>
  <p:embeddedFontLst>
    <p:embeddedFont>
      <p:font typeface="Goudy Stout" panose="020B0604020202020204" charset="0"/>
      <p:regular r:id="rId11"/>
    </p:embeddedFont>
    <p:embeddedFont>
      <p:font typeface="Rockwell Extra Bold" panose="020B0604020202020204" charset="0"/>
      <p:bold r:id="rId12"/>
    </p:embeddedFont>
    <p:embeddedFont>
      <p:font typeface="Cooper Black" panose="0208090404030B020404" pitchFamily="18" charset="0"/>
      <p:regular r:id="rId13"/>
    </p:embeddedFont>
    <p:embeddedFont>
      <p:font typeface="Calibri" panose="020F0502020204030204" pitchFamily="34" charset="0"/>
      <p:regular r:id="rId14"/>
      <p:bold r:id="rId15"/>
      <p:italic r:id="rId16"/>
      <p:boldItalic r:id="rId17"/>
    </p:embeddedFont>
    <p:embeddedFont>
      <p:font typeface="Broadway" panose="04040905080B02020502" pitchFamily="82"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FFCC"/>
    <a:srgbClr val="FF99FF"/>
    <a:srgbClr val="99FFCC"/>
    <a:srgbClr val="CC66FF"/>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557" autoAdjust="0"/>
  </p:normalViewPr>
  <p:slideViewPr>
    <p:cSldViewPr>
      <p:cViewPr varScale="1">
        <p:scale>
          <a:sx n="41" d="100"/>
          <a:sy n="41" d="100"/>
        </p:scale>
        <p:origin x="97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Pictures a and b and identify the place, characters and their activities in the pictures.</a:t>
            </a:r>
          </a:p>
        </p:txBody>
      </p:sp>
      <p:sp>
        <p:nvSpPr>
          <p:cNvPr id="4" name="Slide Number Placeholder 3"/>
          <p:cNvSpPr>
            <a:spLocks noGrp="1"/>
          </p:cNvSpPr>
          <p:nvPr>
            <p:ph type="sldNum" sz="quarter" idx="5"/>
          </p:nvPr>
        </p:nvSpPr>
        <p:spPr/>
        <p:txBody>
          <a:bodyPr/>
          <a:lstStyle/>
          <a:p>
            <a:fld id="{AA2B819D-1A12-4B36-99A6-EA120532125E}" type="slidenum">
              <a:rPr lang="en-US" smtClean="0"/>
              <a:t>4</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4220625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Ask pupils to look at Picture a. Play the recording for them to listen. Play the recording again, sentence by sentence, for pupils to listen and repeat. Follow the same procedure with Picture b. Correct their pronunciation where necessary.</a:t>
            </a:r>
          </a:p>
        </p:txBody>
      </p:sp>
      <p:sp>
        <p:nvSpPr>
          <p:cNvPr id="4" name="Slide Number Placeholder 3"/>
          <p:cNvSpPr>
            <a:spLocks noGrp="1"/>
          </p:cNvSpPr>
          <p:nvPr>
            <p:ph type="sldNum" sz="quarter" idx="5"/>
          </p:nvPr>
        </p:nvSpPr>
        <p:spPr/>
        <p:txBody>
          <a:bodyPr/>
          <a:lstStyle/>
          <a:p>
            <a:fld id="{AA2B819D-1A12-4B36-99A6-EA120532125E}" type="slidenum">
              <a:rPr lang="en-US" smtClean="0"/>
              <a:t>6</a:t>
            </a:fld>
            <a:endParaRPr lang="en-US"/>
          </a:p>
        </p:txBody>
      </p:sp>
    </p:spTree>
    <p:extLst>
      <p:ext uri="{BB962C8B-B14F-4D97-AF65-F5344CB8AC3E}">
        <p14:creationId xmlns:p14="http://schemas.microsoft.com/office/powerpoint/2010/main" val="407987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Play the recording again for pupils to listen and repeat in chorus, sentence by sentence.</a:t>
            </a:r>
          </a:p>
          <a:p>
            <a:r>
              <a:rPr lang="en-US" dirty="0"/>
              <a:t>Step 4: Invite a few pairs to the front of the classroom to listen and repeat the sentences in the recording.</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047793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8.png"/><Relationship Id="rId5" Type="http://schemas.openxmlformats.org/officeDocument/2006/relationships/image" Target="../media/image14.png"/><Relationship Id="rId10" Type="http://schemas.openxmlformats.org/officeDocument/2006/relationships/image" Target="../media/image28.svg"/><Relationship Id="rId4" Type="http://schemas.openxmlformats.org/officeDocument/2006/relationships/image" Target="../media/image13.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7.xml"/><Relationship Id="rId7" Type="http://schemas.openxmlformats.org/officeDocument/2006/relationships/image" Target="../media/image2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11" Type="http://schemas.openxmlformats.org/officeDocument/2006/relationships/image" Target="../media/image25.png"/><Relationship Id="rId5" Type="http://schemas.openxmlformats.org/officeDocument/2006/relationships/audio" Target="../media/audio1.wav"/><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notesSlide" Target="../notesSlides/notesSlide3.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7.xml"/><Relationship Id="rId7" Type="http://schemas.openxmlformats.org/officeDocument/2006/relationships/image" Target="../media/image21.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notesSlide" Target="../notesSlides/notesSlide4.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8.sv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2 - Period 3</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6"/>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7"/>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8"/>
            <a:stretch>
              <a:fillRect/>
            </a:stretch>
          </a:blipFill>
        </p:spPr>
      </p:sp>
      <p:sp>
        <p:nvSpPr>
          <p:cNvPr id="19" name="TextBox 8"/>
          <p:cNvSpPr txBox="1"/>
          <p:nvPr/>
        </p:nvSpPr>
        <p:spPr>
          <a:xfrm>
            <a:off x="3700537" y="5620256"/>
            <a:ext cx="11134144" cy="2031325"/>
          </a:xfrm>
          <a:prstGeom prst="rect">
            <a:avLst/>
          </a:prstGeom>
        </p:spPr>
        <p:txBody>
          <a:bodyPr lIns="0" tIns="0" rIns="0" bIns="0" rtlCol="0" anchor="t">
            <a:spAutoFit/>
          </a:bodyPr>
          <a:lstStyle/>
          <a:p>
            <a:pPr lvl="0" algn="ctr"/>
            <a:r>
              <a:rPr lang="en-US" sz="6600" b="1" dirty="0">
                <a:solidFill>
                  <a:srgbClr val="3333FF"/>
                </a:solidFill>
                <a:latin typeface="Broadway" panose="04040905080B02020502" pitchFamily="82" charset="0"/>
              </a:rPr>
              <a:t> Warm-up and Review.</a:t>
            </a:r>
          </a:p>
        </p:txBody>
      </p:sp>
      <p:grpSp>
        <p:nvGrpSpPr>
          <p:cNvPr id="20" name="Group 19"/>
          <p:cNvGrpSpPr/>
          <p:nvPr/>
        </p:nvGrpSpPr>
        <p:grpSpPr>
          <a:xfrm>
            <a:off x="7741704" y="2635419"/>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01</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sp>
        <p:nvSpPr>
          <p:cNvPr id="24"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11"/>
            <a:stretch>
              <a:fillRect/>
            </a:stretch>
          </a:blipFill>
        </p:spPr>
      </p:sp>
    </p:spTree>
    <p:extLst>
      <p:ext uri="{BB962C8B-B14F-4D97-AF65-F5344CB8AC3E}">
        <p14:creationId xmlns:p14="http://schemas.microsoft.com/office/powerpoint/2010/main" val="700779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Look, listen and repeat.</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02</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3427584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and say.</a:t>
            </a:r>
          </a:p>
        </p:txBody>
      </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5"/>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7"/>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6"/>
            <a:stretch>
              <a:fillRect/>
            </a:stretch>
          </a:blipFill>
        </p:spPr>
        <p:txBody>
          <a:bodyPr/>
          <a:lstStyle/>
          <a:p>
            <a:endParaRPr lang="en-US"/>
          </a:p>
        </p:txBody>
      </p:sp>
      <p:pic>
        <p:nvPicPr>
          <p:cNvPr id="7" name="Picture 6">
            <a:extLst>
              <a:ext uri="{FF2B5EF4-FFF2-40B4-BE49-F238E27FC236}">
                <a16:creationId xmlns:a16="http://schemas.microsoft.com/office/drawing/2014/main" id="{EFB24FE2-75F6-42AD-8CAD-E5EB1376D3AB}"/>
              </a:ext>
            </a:extLst>
          </p:cNvPr>
          <p:cNvPicPr>
            <a:picLocks noChangeAspect="1"/>
          </p:cNvPicPr>
          <p:nvPr/>
        </p:nvPicPr>
        <p:blipFill>
          <a:blip r:embed="rId8"/>
          <a:stretch>
            <a:fillRect/>
          </a:stretch>
        </p:blipFill>
        <p:spPr>
          <a:xfrm>
            <a:off x="1752599" y="2716196"/>
            <a:ext cx="14923991" cy="5472831"/>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7"/>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9"/>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8"/>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E0B2F95F-40B0-43A2-BAC0-71436B09E2EC}"/>
              </a:ext>
            </a:extLst>
          </p:cNvPr>
          <p:cNvPicPr>
            <a:picLocks noChangeAspect="1"/>
          </p:cNvPicPr>
          <p:nvPr/>
        </p:nvPicPr>
        <p:blipFill>
          <a:blip r:embed="rId10"/>
          <a:stretch>
            <a:fillRect/>
          </a:stretch>
        </p:blipFill>
        <p:spPr>
          <a:xfrm>
            <a:off x="3962400" y="2199598"/>
            <a:ext cx="9448800" cy="6518640"/>
          </a:xfrm>
          <a:prstGeom prst="rect">
            <a:avLst/>
          </a:prstGeom>
        </p:spPr>
      </p:pic>
      <p:pic>
        <p:nvPicPr>
          <p:cNvPr id="8" name="Track 5">
            <a:hlinkClick r:id="" action="ppaction://media"/>
            <a:extLst>
              <a:ext uri="{FF2B5EF4-FFF2-40B4-BE49-F238E27FC236}">
                <a16:creationId xmlns:a16="http://schemas.microsoft.com/office/drawing/2014/main" id="{706AF3FB-4B85-49A4-B1A4-75C9E45BEE61}"/>
              </a:ext>
            </a:extLst>
          </p:cNvPr>
          <p:cNvPicPr>
            <a:picLocks noChangeAspect="1"/>
          </p:cNvPicPr>
          <p:nvPr>
            <a:audioFile r:link="rId1"/>
            <p:extLst>
              <p:ext uri="{DAA4B4D4-6D71-4841-9C94-3DE7FCFB9230}">
                <p14:media xmlns:p14="http://schemas.microsoft.com/office/powerpoint/2010/main" r:embed="rId2">
                  <p14:trim st="10310" end="20899.4687"/>
                </p14:media>
              </p:ext>
            </p:extLst>
          </p:nvPr>
        </p:nvPicPr>
        <p:blipFill>
          <a:blip r:embed="rId11"/>
          <a:stretch>
            <a:fillRect/>
          </a:stretch>
        </p:blipFill>
        <p:spPr>
          <a:xfrm>
            <a:off x="14290494" y="5053086"/>
            <a:ext cx="609600" cy="609600"/>
          </a:xfrm>
          <a:prstGeom prst="rect">
            <a:avLst/>
          </a:prstGeom>
        </p:spPr>
      </p:pic>
    </p:spTree>
    <p:extLst>
      <p:ext uri="{BB962C8B-B14F-4D97-AF65-F5344CB8AC3E}">
        <p14:creationId xmlns:p14="http://schemas.microsoft.com/office/powerpoint/2010/main" val="189199389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34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2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8BC2CB8D-BE2F-4FE2-B392-8ABEB13BEB15}"/>
              </a:ext>
            </a:extLst>
          </p:cNvPr>
          <p:cNvPicPr>
            <a:picLocks noChangeAspect="1"/>
          </p:cNvPicPr>
          <p:nvPr/>
        </p:nvPicPr>
        <p:blipFill>
          <a:blip r:embed="rId9"/>
          <a:stretch>
            <a:fillRect/>
          </a:stretch>
        </p:blipFill>
        <p:spPr>
          <a:xfrm>
            <a:off x="4495800" y="1886210"/>
            <a:ext cx="8774101" cy="6926922"/>
          </a:xfrm>
          <a:prstGeom prst="rect">
            <a:avLst/>
          </a:prstGeom>
        </p:spPr>
      </p:pic>
      <p:pic>
        <p:nvPicPr>
          <p:cNvPr id="8" name="Track 5">
            <a:hlinkClick r:id="" action="ppaction://media"/>
            <a:extLst>
              <a:ext uri="{FF2B5EF4-FFF2-40B4-BE49-F238E27FC236}">
                <a16:creationId xmlns:a16="http://schemas.microsoft.com/office/drawing/2014/main" id="{04D25F26-1CA8-43FA-AC4E-DD0878A1418E}"/>
              </a:ext>
            </a:extLst>
          </p:cNvPr>
          <p:cNvPicPr>
            <a:picLocks noChangeAspect="1"/>
          </p:cNvPicPr>
          <p:nvPr>
            <a:audioFile r:link="rId1"/>
            <p:extLst>
              <p:ext uri="{DAA4B4D4-6D71-4841-9C94-3DE7FCFB9230}">
                <p14:media xmlns:p14="http://schemas.microsoft.com/office/powerpoint/2010/main" r:embed="rId2">
                  <p14:trim st="22389" end="2000.4687"/>
                </p14:media>
              </p:ext>
            </p:extLst>
          </p:nvPr>
        </p:nvPicPr>
        <p:blipFill>
          <a:blip r:embed="rId10"/>
          <a:stretch>
            <a:fillRect/>
          </a:stretch>
        </p:blipFill>
        <p:spPr>
          <a:xfrm>
            <a:off x="13775137" y="4826608"/>
            <a:ext cx="609600" cy="609600"/>
          </a:xfrm>
          <a:prstGeom prst="rect">
            <a:avLst/>
          </a:prstGeom>
        </p:spPr>
      </p:pic>
    </p:spTree>
    <p:extLst>
      <p:ext uri="{BB962C8B-B14F-4D97-AF65-F5344CB8AC3E}">
        <p14:creationId xmlns:p14="http://schemas.microsoft.com/office/powerpoint/2010/main" val="13565991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1" y="1"/>
            <a:ext cx="18288000" cy="10262814"/>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4" name="Freeform 2"/>
          <p:cNvSpPr/>
          <p:nvPr/>
        </p:nvSpPr>
        <p:spPr>
          <a:xfrm flipH="1">
            <a:off x="0" y="0"/>
            <a:ext cx="3542075" cy="2535370"/>
          </a:xfrm>
          <a:custGeom>
            <a:avLst/>
            <a:gdLst/>
            <a:ahLst/>
            <a:cxnLst/>
            <a:rect l="l" t="t" r="r" b="b"/>
            <a:pathLst>
              <a:path w="9753600" h="8229600">
                <a:moveTo>
                  <a:pt x="0" y="0"/>
                </a:moveTo>
                <a:lnTo>
                  <a:pt x="9753600" y="0"/>
                </a:lnTo>
                <a:lnTo>
                  <a:pt x="9753600" y="8229600"/>
                </a:lnTo>
                <a:lnTo>
                  <a:pt x="0" y="8229600"/>
                </a:lnTo>
                <a:lnTo>
                  <a:pt x="0" y="0"/>
                </a:lnTo>
                <a:close/>
              </a:path>
            </a:pathLst>
          </a:custGeom>
          <a:blipFill>
            <a:blip r:embed="rId6"/>
            <a:stretch>
              <a:fillRect/>
            </a:stretch>
          </a:blipFill>
        </p:spPr>
      </p:sp>
      <p:sp>
        <p:nvSpPr>
          <p:cNvPr id="15" name="Freeform 11">
            <a:extLst>
              <a:ext uri="{FF2B5EF4-FFF2-40B4-BE49-F238E27FC236}">
                <a16:creationId xmlns:a16="http://schemas.microsoft.com/office/drawing/2014/main" id="{4F584019-177B-89B3-473D-967D33501446}"/>
              </a:ext>
            </a:extLst>
          </p:cNvPr>
          <p:cNvSpPr/>
          <p:nvPr/>
        </p:nvSpPr>
        <p:spPr>
          <a:xfrm rot="20637915">
            <a:off x="-595175" y="9048313"/>
            <a:ext cx="3266972"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7" name="Freeform 9"/>
          <p:cNvSpPr/>
          <p:nvPr/>
        </p:nvSpPr>
        <p:spPr>
          <a:xfrm>
            <a:off x="16017733" y="8551691"/>
            <a:ext cx="1554480" cy="1554480"/>
          </a:xfrm>
          <a:custGeom>
            <a:avLst/>
            <a:gdLst/>
            <a:ahLst/>
            <a:cxnLst/>
            <a:rect l="l" t="t" r="r" b="b"/>
            <a:pathLst>
              <a:path w="6213348" h="8229600">
                <a:moveTo>
                  <a:pt x="0" y="0"/>
                </a:moveTo>
                <a:lnTo>
                  <a:pt x="6213348" y="0"/>
                </a:lnTo>
                <a:lnTo>
                  <a:pt x="6213348" y="8229600"/>
                </a:lnTo>
                <a:lnTo>
                  <a:pt x="0" y="8229600"/>
                </a:lnTo>
                <a:lnTo>
                  <a:pt x="0" y="0"/>
                </a:lnTo>
                <a:close/>
              </a:path>
            </a:pathLst>
          </a:custGeom>
          <a:blipFill>
            <a:blip r:embed="rId8"/>
            <a:stretch>
              <a:fillRect/>
            </a:stretch>
          </a:blipFill>
        </p:spPr>
      </p:sp>
      <p:sp>
        <p:nvSpPr>
          <p:cNvPr id="21" name="Freeform 11">
            <a:extLst>
              <a:ext uri="{FF2B5EF4-FFF2-40B4-BE49-F238E27FC236}">
                <a16:creationId xmlns:a16="http://schemas.microsoft.com/office/drawing/2014/main" id="{4F584019-177B-89B3-473D-967D33501446}"/>
              </a:ext>
            </a:extLst>
          </p:cNvPr>
          <p:cNvSpPr/>
          <p:nvPr/>
        </p:nvSpPr>
        <p:spPr>
          <a:xfrm rot="20637915" flipH="1">
            <a:off x="15637770" y="652017"/>
            <a:ext cx="3264408" cy="1231336"/>
          </a:xfrm>
          <a:custGeom>
            <a:avLst/>
            <a:gdLst/>
            <a:ahLst/>
            <a:cxnLst/>
            <a:rect l="l" t="t" r="r" b="b"/>
            <a:pathLst>
              <a:path w="4164109" h="1681259">
                <a:moveTo>
                  <a:pt x="0" y="0"/>
                </a:moveTo>
                <a:lnTo>
                  <a:pt x="4164109" y="0"/>
                </a:lnTo>
                <a:lnTo>
                  <a:pt x="4164109" y="1681259"/>
                </a:lnTo>
                <a:lnTo>
                  <a:pt x="0" y="1681259"/>
                </a:lnTo>
                <a:lnTo>
                  <a:pt x="0" y="0"/>
                </a:lnTo>
                <a:close/>
              </a:path>
            </a:pathLst>
          </a:custGeom>
          <a:blipFill>
            <a:blip r:embed="rId7"/>
            <a:stretch>
              <a:fillRect/>
            </a:stretch>
          </a:blipFill>
        </p:spPr>
        <p:txBody>
          <a:bodyPr/>
          <a:lstStyle/>
          <a:p>
            <a:endParaRPr lang="en-US"/>
          </a:p>
        </p:txBody>
      </p:sp>
      <p:sp>
        <p:nvSpPr>
          <p:cNvPr id="13"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Broadway" panose="04040905080B02020502" pitchFamily="82" charset="0"/>
                <a:cs typeface="Aharoni" panose="02010803020104030203" pitchFamily="2" charset="-79"/>
              </a:rPr>
              <a:t>Look, listen and repeat.</a:t>
            </a:r>
          </a:p>
        </p:txBody>
      </p:sp>
      <p:pic>
        <p:nvPicPr>
          <p:cNvPr id="7" name="Picture 6">
            <a:extLst>
              <a:ext uri="{FF2B5EF4-FFF2-40B4-BE49-F238E27FC236}">
                <a16:creationId xmlns:a16="http://schemas.microsoft.com/office/drawing/2014/main" id="{7A832045-8F2E-4E78-8E0F-3E8A37D7C139}"/>
              </a:ext>
            </a:extLst>
          </p:cNvPr>
          <p:cNvPicPr>
            <a:picLocks noChangeAspect="1"/>
          </p:cNvPicPr>
          <p:nvPr/>
        </p:nvPicPr>
        <p:blipFill>
          <a:blip r:embed="rId9"/>
          <a:stretch>
            <a:fillRect/>
          </a:stretch>
        </p:blipFill>
        <p:spPr>
          <a:xfrm>
            <a:off x="2002712" y="2760491"/>
            <a:ext cx="13938247" cy="4972406"/>
          </a:xfrm>
          <a:prstGeom prst="rect">
            <a:avLst/>
          </a:prstGeom>
        </p:spPr>
      </p:pic>
      <p:pic>
        <p:nvPicPr>
          <p:cNvPr id="8" name="Track 5">
            <a:hlinkClick r:id="" action="ppaction://media"/>
            <a:extLst>
              <a:ext uri="{FF2B5EF4-FFF2-40B4-BE49-F238E27FC236}">
                <a16:creationId xmlns:a16="http://schemas.microsoft.com/office/drawing/2014/main" id="{00F8A098-E5C9-46C4-9E1E-CF15EFC73124}"/>
              </a:ext>
            </a:extLst>
          </p:cNvPr>
          <p:cNvPicPr>
            <a:picLocks noChangeAspect="1"/>
          </p:cNvPicPr>
          <p:nvPr>
            <a:audioFile r:link="rId1"/>
            <p:extLst>
              <p:ext uri="{DAA4B4D4-6D71-4841-9C94-3DE7FCFB9230}">
                <p14:media xmlns:p14="http://schemas.microsoft.com/office/powerpoint/2010/main" r:embed="rId2">
                  <p14:trim st="9927"/>
                </p14:media>
              </p:ext>
            </p:extLst>
          </p:nvPr>
        </p:nvPicPr>
        <p:blipFill>
          <a:blip r:embed="rId10"/>
          <a:stretch>
            <a:fillRect/>
          </a:stretch>
        </p:blipFill>
        <p:spPr>
          <a:xfrm>
            <a:off x="16216708" y="4941894"/>
            <a:ext cx="609600" cy="609600"/>
          </a:xfrm>
          <a:prstGeom prst="rect">
            <a:avLst/>
          </a:prstGeom>
        </p:spPr>
      </p:pic>
    </p:spTree>
    <p:extLst>
      <p:ext uri="{BB962C8B-B14F-4D97-AF65-F5344CB8AC3E}">
        <p14:creationId xmlns:p14="http://schemas.microsoft.com/office/powerpoint/2010/main" val="12473361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26110"/>
            <a:ext cx="18288000" cy="10313109"/>
          </a:xfrm>
          <a:prstGeom prst="rect">
            <a:avLst/>
          </a:prstGeom>
        </p:spPr>
      </p:pic>
      <p:sp>
        <p:nvSpPr>
          <p:cNvPr id="2" name="Freeform 2"/>
          <p:cNvSpPr/>
          <p:nvPr/>
        </p:nvSpPr>
        <p:spPr>
          <a:xfrm rot="-136905">
            <a:off x="2388970" y="580441"/>
            <a:ext cx="13757278" cy="9126119"/>
          </a:xfrm>
          <a:custGeom>
            <a:avLst/>
            <a:gdLst/>
            <a:ahLst/>
            <a:cxnLst/>
            <a:rect l="l" t="t" r="r" b="b"/>
            <a:pathLst>
              <a:path w="13757278" h="10485857">
                <a:moveTo>
                  <a:pt x="0" y="0"/>
                </a:moveTo>
                <a:lnTo>
                  <a:pt x="13757277" y="0"/>
                </a:lnTo>
                <a:lnTo>
                  <a:pt x="13757277" y="10485857"/>
                </a:lnTo>
                <a:lnTo>
                  <a:pt x="0" y="10485857"/>
                </a:lnTo>
                <a:lnTo>
                  <a:pt x="0" y="0"/>
                </a:lnTo>
                <a:close/>
              </a:path>
            </a:pathLst>
          </a:custGeom>
          <a:blipFill>
            <a:blip r:embed="rId3"/>
            <a:stretch>
              <a:fillRect t="-202"/>
            </a:stretch>
          </a:blipFill>
        </p:spPr>
      </p:sp>
      <p:sp>
        <p:nvSpPr>
          <p:cNvPr id="9" name="Freeform 9"/>
          <p:cNvSpPr/>
          <p:nvPr/>
        </p:nvSpPr>
        <p:spPr>
          <a:xfrm rot="-8922014">
            <a:off x="-895141" y="4049937"/>
            <a:ext cx="2772759" cy="4025784"/>
          </a:xfrm>
          <a:custGeom>
            <a:avLst/>
            <a:gdLst/>
            <a:ahLst/>
            <a:cxnLst/>
            <a:rect l="l" t="t" r="r" b="b"/>
            <a:pathLst>
              <a:path w="2772759" h="4025784">
                <a:moveTo>
                  <a:pt x="0" y="0"/>
                </a:moveTo>
                <a:lnTo>
                  <a:pt x="2772759" y="0"/>
                </a:lnTo>
                <a:lnTo>
                  <a:pt x="2772759" y="4025784"/>
                </a:lnTo>
                <a:lnTo>
                  <a:pt x="0" y="4025784"/>
                </a:lnTo>
                <a:lnTo>
                  <a:pt x="0" y="0"/>
                </a:lnTo>
                <a:close/>
              </a:path>
            </a:pathLst>
          </a:custGeom>
          <a:blipFill>
            <a:blip r:embed="rId4"/>
            <a:stretch>
              <a:fillRect/>
            </a:stretch>
          </a:blipFill>
        </p:spPr>
      </p:sp>
      <p:sp>
        <p:nvSpPr>
          <p:cNvPr id="10" name="Freeform 10"/>
          <p:cNvSpPr/>
          <p:nvPr/>
        </p:nvSpPr>
        <p:spPr>
          <a:xfrm rot="-1385707">
            <a:off x="-621356" y="5602059"/>
            <a:ext cx="4009699" cy="4882434"/>
          </a:xfrm>
          <a:custGeom>
            <a:avLst/>
            <a:gdLst/>
            <a:ahLst/>
            <a:cxnLst/>
            <a:rect l="l" t="t" r="r" b="b"/>
            <a:pathLst>
              <a:path w="4009699" h="4882434">
                <a:moveTo>
                  <a:pt x="0" y="0"/>
                </a:moveTo>
                <a:lnTo>
                  <a:pt x="4009699" y="0"/>
                </a:lnTo>
                <a:lnTo>
                  <a:pt x="4009699" y="4882435"/>
                </a:lnTo>
                <a:lnTo>
                  <a:pt x="0" y="4882435"/>
                </a:lnTo>
                <a:lnTo>
                  <a:pt x="0" y="0"/>
                </a:lnTo>
                <a:close/>
              </a:path>
            </a:pathLst>
          </a:custGeom>
          <a:blipFill>
            <a:blip r:embed="rId5"/>
            <a:stretch>
              <a:fillRect/>
            </a:stretch>
          </a:blipFill>
        </p:spPr>
      </p:sp>
      <p:sp>
        <p:nvSpPr>
          <p:cNvPr id="11" name="Freeform 11"/>
          <p:cNvSpPr/>
          <p:nvPr/>
        </p:nvSpPr>
        <p:spPr>
          <a:xfrm rot="896415">
            <a:off x="1351097" y="7929515"/>
            <a:ext cx="2740959" cy="3031325"/>
          </a:xfrm>
          <a:custGeom>
            <a:avLst/>
            <a:gdLst/>
            <a:ahLst/>
            <a:cxnLst/>
            <a:rect l="l" t="t" r="r" b="b"/>
            <a:pathLst>
              <a:path w="3039285" h="4693877">
                <a:moveTo>
                  <a:pt x="0" y="0"/>
                </a:moveTo>
                <a:lnTo>
                  <a:pt x="3039285" y="0"/>
                </a:lnTo>
                <a:lnTo>
                  <a:pt x="3039285" y="4693877"/>
                </a:lnTo>
                <a:lnTo>
                  <a:pt x="0" y="4693877"/>
                </a:lnTo>
                <a:lnTo>
                  <a:pt x="0" y="0"/>
                </a:lnTo>
                <a:close/>
              </a:path>
            </a:pathLst>
          </a:custGeom>
          <a:blipFill>
            <a:blip r:embed="rId6"/>
            <a:stretch>
              <a:fillRect/>
            </a:stretch>
          </a:blipFill>
        </p:spPr>
      </p:sp>
      <p:sp>
        <p:nvSpPr>
          <p:cNvPr id="12" name="Freeform 12"/>
          <p:cNvSpPr/>
          <p:nvPr/>
        </p:nvSpPr>
        <p:spPr>
          <a:xfrm rot="-2082491">
            <a:off x="15302531" y="3018707"/>
            <a:ext cx="3598092" cy="3981291"/>
          </a:xfrm>
          <a:custGeom>
            <a:avLst/>
            <a:gdLst/>
            <a:ahLst/>
            <a:cxnLst/>
            <a:rect l="l" t="t" r="r" b="b"/>
            <a:pathLst>
              <a:path w="3598092" h="3981291">
                <a:moveTo>
                  <a:pt x="0" y="0"/>
                </a:moveTo>
                <a:lnTo>
                  <a:pt x="3598092" y="0"/>
                </a:lnTo>
                <a:lnTo>
                  <a:pt x="3598092" y="3981291"/>
                </a:lnTo>
                <a:lnTo>
                  <a:pt x="0" y="3981291"/>
                </a:lnTo>
                <a:lnTo>
                  <a:pt x="0" y="0"/>
                </a:lnTo>
                <a:close/>
              </a:path>
            </a:pathLst>
          </a:custGeom>
          <a:blipFill>
            <a:blip r:embed="rId7"/>
            <a:stretch>
              <a:fillRect/>
            </a:stretch>
          </a:blipFill>
        </p:spPr>
      </p:sp>
      <p:sp>
        <p:nvSpPr>
          <p:cNvPr id="13" name="Freeform 13"/>
          <p:cNvSpPr/>
          <p:nvPr/>
        </p:nvSpPr>
        <p:spPr>
          <a:xfrm>
            <a:off x="14489181" y="-604910"/>
            <a:ext cx="3368269" cy="3267221"/>
          </a:xfrm>
          <a:custGeom>
            <a:avLst/>
            <a:gdLst/>
            <a:ahLst/>
            <a:cxnLst/>
            <a:rect l="l" t="t" r="r" b="b"/>
            <a:pathLst>
              <a:path w="3368269" h="3267221">
                <a:moveTo>
                  <a:pt x="0" y="0"/>
                </a:moveTo>
                <a:lnTo>
                  <a:pt x="3368269" y="0"/>
                </a:lnTo>
                <a:lnTo>
                  <a:pt x="3368269" y="3267220"/>
                </a:lnTo>
                <a:lnTo>
                  <a:pt x="0" y="3267220"/>
                </a:lnTo>
                <a:lnTo>
                  <a:pt x="0" y="0"/>
                </a:lnTo>
                <a:close/>
              </a:path>
            </a:pathLst>
          </a:custGeom>
          <a:blipFill>
            <a:blip r:embed="rId8"/>
            <a:stretch>
              <a:fillRect/>
            </a:stretch>
          </a:blipFill>
        </p:spPr>
      </p:sp>
      <p:sp>
        <p:nvSpPr>
          <p:cNvPr id="14" name="Freeform 14"/>
          <p:cNvSpPr/>
          <p:nvPr/>
        </p:nvSpPr>
        <p:spPr>
          <a:xfrm rot="-657666">
            <a:off x="16402965" y="583242"/>
            <a:ext cx="3311008" cy="3589169"/>
          </a:xfrm>
          <a:custGeom>
            <a:avLst/>
            <a:gdLst/>
            <a:ahLst/>
            <a:cxnLst/>
            <a:rect l="l" t="t" r="r" b="b"/>
            <a:pathLst>
              <a:path w="3311008" h="3589169">
                <a:moveTo>
                  <a:pt x="0" y="0"/>
                </a:moveTo>
                <a:lnTo>
                  <a:pt x="3311008" y="0"/>
                </a:lnTo>
                <a:lnTo>
                  <a:pt x="3311008" y="3589169"/>
                </a:lnTo>
                <a:lnTo>
                  <a:pt x="0" y="3589169"/>
                </a:lnTo>
                <a:lnTo>
                  <a:pt x="0" y="0"/>
                </a:lnTo>
                <a:close/>
              </a:path>
            </a:pathLst>
          </a:custGeom>
          <a:blipFill>
            <a:blip r:embed="rId9"/>
            <a:stretch>
              <a:fillRect/>
            </a:stretch>
          </a:blipFill>
        </p:spPr>
      </p:sp>
      <p:sp>
        <p:nvSpPr>
          <p:cNvPr id="19" name="TextBox 8"/>
          <p:cNvSpPr txBox="1"/>
          <p:nvPr/>
        </p:nvSpPr>
        <p:spPr>
          <a:xfrm>
            <a:off x="3143830" y="6524878"/>
            <a:ext cx="12247558"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roadway" panose="04040905080B02020502" pitchFamily="82" charset="0"/>
                <a:cs typeface="Aharoni" panose="02010803020104030203" pitchFamily="2" charset="-79"/>
              </a:rPr>
              <a:t>Listen, point and say.</a:t>
            </a:r>
          </a:p>
        </p:txBody>
      </p:sp>
      <p:grpSp>
        <p:nvGrpSpPr>
          <p:cNvPr id="20" name="Group 19"/>
          <p:cNvGrpSpPr/>
          <p:nvPr/>
        </p:nvGrpSpPr>
        <p:grpSpPr>
          <a:xfrm>
            <a:off x="7741704" y="2746460"/>
            <a:ext cx="3051810" cy="1484518"/>
            <a:chOff x="6029859" y="3441319"/>
            <a:chExt cx="3051810" cy="1484518"/>
          </a:xfrm>
        </p:grpSpPr>
        <p:sp>
          <p:nvSpPr>
            <p:cNvPr id="21" name="TextBox 9"/>
            <p:cNvSpPr txBox="1"/>
            <p:nvPr/>
          </p:nvSpPr>
          <p:spPr>
            <a:xfrm>
              <a:off x="7388755" y="3606497"/>
              <a:ext cx="1692914" cy="1154162"/>
            </a:xfrm>
            <a:prstGeom prst="rect">
              <a:avLst/>
            </a:prstGeom>
          </p:spPr>
          <p:txBody>
            <a:bodyPr lIns="0" tIns="0" rIns="0" bIns="0" rtlCol="0" anchor="t">
              <a:spAutoFit/>
            </a:bodyPr>
            <a:lstStyle/>
            <a:p>
              <a:pPr algn="ctr">
                <a:lnSpc>
                  <a:spcPts val="9000"/>
                </a:lnSpc>
              </a:pPr>
              <a:r>
                <a:rPr lang="en-US" sz="7500" dirty="0">
                  <a:solidFill>
                    <a:srgbClr val="C00000"/>
                  </a:solidFill>
                  <a:latin typeface="Rockwell Extra Bold" panose="02060903040505020403" pitchFamily="18" charset="0"/>
                </a:rPr>
                <a:t>03</a:t>
              </a:r>
            </a:p>
          </p:txBody>
        </p:sp>
        <p:sp>
          <p:nvSpPr>
            <p:cNvPr id="22" name="Freeform 26"/>
            <p:cNvSpPr/>
            <p:nvPr/>
          </p:nvSpPr>
          <p:spPr>
            <a:xfrm>
              <a:off x="6029859" y="3441319"/>
              <a:ext cx="1495393" cy="1484518"/>
            </a:xfrm>
            <a:custGeom>
              <a:avLst/>
              <a:gdLst/>
              <a:ahLst/>
              <a:cxnLst/>
              <a:rect l="l" t="t" r="r" b="b"/>
              <a:pathLst>
                <a:path w="1495393" h="1484518">
                  <a:moveTo>
                    <a:pt x="0" y="0"/>
                  </a:moveTo>
                  <a:lnTo>
                    <a:pt x="1495393" y="0"/>
                  </a:lnTo>
                  <a:lnTo>
                    <a:pt x="1495393" y="1484518"/>
                  </a:lnTo>
                  <a:lnTo>
                    <a:pt x="0" y="14845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15" name="TextBox 8"/>
          <p:cNvSpPr txBox="1"/>
          <p:nvPr/>
        </p:nvSpPr>
        <p:spPr>
          <a:xfrm>
            <a:off x="3870264" y="4962430"/>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2067061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fallOver"/>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1414</TotalTime>
  <Words>225</Words>
  <Application>Microsoft Office PowerPoint</Application>
  <PresentationFormat>Custom</PresentationFormat>
  <Paragraphs>23</Paragraphs>
  <Slides>8</Slides>
  <Notes>4</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Goudy Stout</vt:lpstr>
      <vt:lpstr>Aharoni</vt:lpstr>
      <vt:lpstr>Arial</vt:lpstr>
      <vt:lpstr>Rockwell Extra Bold</vt:lpstr>
      <vt:lpstr>Cooper Black</vt:lpstr>
      <vt:lpstr>Calibri</vt:lpstr>
      <vt:lpstr>Broadway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cp:lastModifiedBy>
  <cp:revision>282</cp:revision>
  <dcterms:created xsi:type="dcterms:W3CDTF">2006-08-16T00:00:00Z</dcterms:created>
  <dcterms:modified xsi:type="dcterms:W3CDTF">2025-01-21T02:44:11Z</dcterms:modified>
  <dc:identifier>DAF4pmA5fIc</dc:identifier>
</cp:coreProperties>
</file>